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8" r:id="rId3"/>
    <p:sldId id="330" r:id="rId4"/>
    <p:sldId id="387" r:id="rId5"/>
    <p:sldId id="386" r:id="rId6"/>
    <p:sldId id="377" r:id="rId7"/>
    <p:sldId id="382" r:id="rId8"/>
    <p:sldId id="388" r:id="rId9"/>
    <p:sldId id="390" r:id="rId10"/>
    <p:sldId id="389" r:id="rId11"/>
    <p:sldId id="391" r:id="rId12"/>
    <p:sldId id="393" r:id="rId13"/>
    <p:sldId id="392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3" r:id="rId23"/>
    <p:sldId id="404" r:id="rId24"/>
    <p:sldId id="407" r:id="rId25"/>
    <p:sldId id="405" r:id="rId26"/>
    <p:sldId id="406" r:id="rId27"/>
    <p:sldId id="410" r:id="rId28"/>
    <p:sldId id="411" r:id="rId29"/>
    <p:sldId id="412" r:id="rId30"/>
    <p:sldId id="408" r:id="rId31"/>
    <p:sldId id="409" r:id="rId32"/>
    <p:sldId id="428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6" r:id="rId41"/>
    <p:sldId id="421" r:id="rId42"/>
    <p:sldId id="423" r:id="rId43"/>
    <p:sldId id="422" r:id="rId44"/>
    <p:sldId id="424" r:id="rId45"/>
    <p:sldId id="425" r:id="rId46"/>
    <p:sldId id="427" r:id="rId47"/>
    <p:sldId id="385" r:id="rId48"/>
    <p:sldId id="420" r:id="rId49"/>
  </p:sldIdLst>
  <p:sldSz cx="12192000" cy="68580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1557B5"/>
    <a:srgbClr val="23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6408" autoAdjust="0"/>
  </p:normalViewPr>
  <p:slideViewPr>
    <p:cSldViewPr snapToGrid="0">
      <p:cViewPr varScale="1">
        <p:scale>
          <a:sx n="115" d="100"/>
          <a:sy n="115" d="100"/>
        </p:scale>
        <p:origin x="32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6478" cy="337111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532" y="1"/>
            <a:ext cx="4276478" cy="337111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7C7A2D05-B136-4681-AB1D-667E9A637336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576"/>
            <a:ext cx="4276478" cy="337111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532" y="6397576"/>
            <a:ext cx="4276478" cy="337111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5453BBED-1A4A-403D-AAB7-1E5C1A0C3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7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6478" cy="337111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7532" y="1"/>
            <a:ext cx="4276478" cy="337111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8B0E3D91-0642-462F-8689-1C2A62C310D3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173" y="3199865"/>
            <a:ext cx="7893972" cy="3030771"/>
          </a:xfrm>
          <a:prstGeom prst="rect">
            <a:avLst/>
          </a:prstGeom>
        </p:spPr>
        <p:txBody>
          <a:bodyPr vert="horz" lIns="90745" tIns="45373" rIns="90745" bIns="4537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576"/>
            <a:ext cx="4276478" cy="337111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7532" y="6397576"/>
            <a:ext cx="4276478" cy="337111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D6161121-6D30-4142-829E-C49CF75A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6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3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15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11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25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67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30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11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08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65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6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68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92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3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20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95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73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23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855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84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1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16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58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924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90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485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35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431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242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639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350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6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257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738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91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259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033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231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371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264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971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7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55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7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52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5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4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A33B-2D20-422C-ADC7-7CEC264639F6}" type="datetime1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8EB-2A3D-4A6C-807E-3A3F9E5714E3}" type="datetime1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3B19-1A57-42DF-BB56-7C90F4EBF77E}" type="datetime1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C5ED-038B-41B5-A04B-06E728F459A6}" type="datetime1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4C94-DF1D-446C-8EA1-78C28CB53714}" type="datetime1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0486-F279-44D4-BBA2-823D89CC3928}" type="datetime1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D2A-0350-40CD-B365-BE9298023C03}" type="datetime1">
              <a:rPr lang="ru-RU" smtClean="0"/>
              <a:t>22.05.2025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A46-B71C-4D2D-98B2-D54154D0EB67}" type="datetime1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4F78-F12F-4C5A-8BFF-15B8D59324AC}" type="datetime1">
              <a:rPr lang="ru-RU" smtClean="0"/>
              <a:t>22.05.2025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B2CC-604D-4A37-B62A-586AE25B83E7}" type="datetime1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C165-03BC-4F0D-B984-07A782A76651}" type="datetime1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FF2-E128-4E68-851D-1A5FB7EF3108}" type="datetime1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hyperlink" Target="mailto:libinfo@herzen.spb.ru" TargetMode="External"/><Relationship Id="rId4" Type="http://schemas.openxmlformats.org/officeDocument/2006/relationships/hyperlink" Target="https://lib.herzen.spb.ru/" TargetMode="External"/><Relationship Id="rId9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4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6781" y="2951946"/>
            <a:ext cx="8387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Публикационная деятельность университета:</a:t>
            </a:r>
          </a:p>
          <a:p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издания, показатели, индексация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9708" y="4766474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Светлана Александровна Морозова </a:t>
            </a:r>
            <a:endParaRPr lang="en-US" sz="1600" b="1" dirty="0" smtClean="0">
              <a:solidFill>
                <a:srgbClr val="1F497D">
                  <a:lumMod val="75000"/>
                </a:srgbClr>
              </a:solidFill>
              <a:latin typeface="Lazursky" panose="020B0604020202020204" pitchFamily="34" charset="0"/>
            </a:endParaRPr>
          </a:p>
          <a:p>
            <a:pPr lvl="0" algn="r">
              <a:defRPr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заместитель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директора фундаментальной библиотеки, </a:t>
            </a:r>
            <a:endParaRPr lang="ru-RU" sz="1400" dirty="0" smtClean="0">
              <a:solidFill>
                <a:srgbClr val="1F497D">
                  <a:lumMod val="75000"/>
                </a:srgbClr>
              </a:solidFill>
              <a:latin typeface="Lazursky" panose="020B0604020202020204" pitchFamily="34" charset="0"/>
            </a:endParaRPr>
          </a:p>
          <a:p>
            <a:pPr lvl="0" algn="r">
              <a:defRPr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Российский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государственный педагогический </a:t>
            </a:r>
            <a:endParaRPr lang="en-US" sz="1400" dirty="0" smtClean="0">
              <a:solidFill>
                <a:srgbClr val="1F497D">
                  <a:lumMod val="75000"/>
                </a:srgbClr>
              </a:solidFill>
              <a:latin typeface="Lazursky" panose="020B0604020202020204" pitchFamily="34" charset="0"/>
            </a:endParaRPr>
          </a:p>
          <a:p>
            <a:pPr lvl="0" algn="r">
              <a:defRPr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университет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им. А.И. Герцена (Санкт-Петербург)</a:t>
            </a:r>
            <a:endParaRPr lang="en-US" sz="1200" dirty="0">
              <a:solidFill>
                <a:srgbClr val="1F497D">
                  <a:lumMod val="75000"/>
                </a:srgbClr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периодические. Перечни и списки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37" y="1274218"/>
            <a:ext cx="60644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Е(Г)ПНИ = ВАК + Белый список?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623" y="2227811"/>
            <a:ext cx="1114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…</a:t>
            </a:r>
            <a:endParaRPr lang="ru-RU" sz="96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7971" y="951917"/>
            <a:ext cx="109229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Статьи в журналах: 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за требованиями и регламентами следят сами журналы, авторы выполняют требования и/или редколлегия «доводит» статьи до необходимых параметров. </a:t>
            </a:r>
          </a:p>
          <a:p>
            <a:endParaRPr lang="ru-RU" sz="3600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Книжные издания: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Lazurski" panose="020B7200000000000000" pitchFamily="34" charset="0"/>
              </a:rPr>
              <a:t>РИНЦ постоянно усиливает требования к книжным изданиям (причем, и к ранее размещенным), а единого подхода и требований нет. </a:t>
            </a:r>
            <a:endParaRPr lang="ru-RU" sz="3600" dirty="0">
              <a:solidFill>
                <a:srgbClr val="FF0000"/>
              </a:solidFill>
              <a:latin typeface="Lazurski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261" y="1235561"/>
            <a:ext cx="25963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РГПУ: Регламент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ввода данных структурной, кадровой и библиографической информации в системе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Science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Index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1728" y="1367591"/>
            <a:ext cx="20781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РЕГЛАМЕНТ комплектования баз данных eLIBRARY.RU и РИНЦ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95989" y="1304789"/>
            <a:ext cx="2078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На сайте: информация 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инфографика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для книг Издательства РГПУ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53749" y="1367591"/>
            <a:ext cx="2078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На сайте: информация 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инфографика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для книг сторонних издательств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28" y="3732415"/>
            <a:ext cx="2078181" cy="2078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8" y="3732415"/>
            <a:ext cx="2078181" cy="20781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91" y="3732415"/>
            <a:ext cx="2078181" cy="20781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51" y="3732415"/>
            <a:ext cx="2078181" cy="20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578" y="984206"/>
            <a:ext cx="930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Как выглядит современное книжное издание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" y="1776950"/>
            <a:ext cx="3812152" cy="5033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77" y="1743628"/>
            <a:ext cx="3874028" cy="50664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868668" y="5769033"/>
            <a:ext cx="1221971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578" y="984206"/>
            <a:ext cx="930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Что мы получаем и должны доказать РИНЦ, что это книжное издание</a:t>
            </a:r>
            <a:endParaRPr lang="ru-RU" sz="2400" b="1" dirty="0">
              <a:solidFill>
                <a:srgbClr val="FF0000"/>
              </a:solidFill>
              <a:latin typeface="Lazurski" panose="020B7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" y="1776950"/>
            <a:ext cx="3812152" cy="5033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77" y="1743628"/>
            <a:ext cx="3874028" cy="50664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868668" y="5769033"/>
            <a:ext cx="1221971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множение 2"/>
          <p:cNvSpPr/>
          <p:nvPr/>
        </p:nvSpPr>
        <p:spPr>
          <a:xfrm>
            <a:off x="7622771" y="2342209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/>
          <p:cNvSpPr/>
          <p:nvPr/>
        </p:nvSpPr>
        <p:spPr>
          <a:xfrm>
            <a:off x="6148324" y="164934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6511636" y="598997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8443283" y="596853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2022453" y="589569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>
            <a:off x="2011046" y="1621506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834405" y="1668250"/>
            <a:ext cx="22439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+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оформление в </a:t>
            </a:r>
            <a:r>
              <a:rPr lang="en-US" sz="24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Word</a:t>
            </a:r>
            <a:r>
              <a:rPr lang="ru-RU" sz="24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, без строгого </a:t>
            </a:r>
            <a:r>
              <a:rPr lang="ru-RU" sz="2400" b="1" dirty="0" err="1" smtClean="0">
                <a:solidFill>
                  <a:srgbClr val="FF0000"/>
                </a:solidFill>
                <a:latin typeface="Lazurski" panose="020B7200000000000000" pitchFamily="34" charset="0"/>
              </a:rPr>
              <a:t>форматиро-вания</a:t>
            </a:r>
            <a:r>
              <a:rPr lang="ru-RU" sz="24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 и напечатано в типографии</a:t>
            </a:r>
            <a:endParaRPr lang="ru-RU" sz="2400" b="1" dirty="0">
              <a:solidFill>
                <a:srgbClr val="FF0000"/>
              </a:solidFill>
              <a:latin typeface="Lazurski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891" y="1016624"/>
            <a:ext cx="6101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Виды книжных изданий при вводе информации в РИНЦ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68668" y="5769033"/>
            <a:ext cx="1221971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5" y="2411660"/>
            <a:ext cx="5219700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409113" y="1057269"/>
            <a:ext cx="5677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Виды книжных изданий, которые мы получаем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25" y="2205811"/>
            <a:ext cx="5384555" cy="1144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27596" y="3499659"/>
            <a:ext cx="55006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Информационно-аналитические материалы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Аналитический отчет комиссии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Научно-методический комментарий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…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891" y="1016624"/>
            <a:ext cx="6101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Виды книжных изданий при вводе информации в РИНЦ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68668" y="5769033"/>
            <a:ext cx="1221971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5" y="2411660"/>
            <a:ext cx="5219700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337069" y="1274123"/>
            <a:ext cx="54919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При расчете показателей в РИНЦ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учитываются только публикации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, в которых данный ученый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является автором или соавтором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(не учитываются работы, где он является только редактором, составителем, переводчиком и т.д.).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Также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не учитываются публикации в реферативных, научно-популярных и информационных изданиях, а также в журналах и сборниках, исключенных из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РИНЦ.</a:t>
            </a:r>
          </a:p>
          <a:p>
            <a:endParaRPr lang="en-US" dirty="0" smtClean="0">
              <a:solidFill>
                <a:srgbClr val="00008F"/>
              </a:solidFill>
              <a:latin typeface="Tahoma" panose="020B0604030504040204" pitchFamily="34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При расчете показателей в РИНЦ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не учитываются цитирования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из реферативных и научно-популярных журналов, словарей, справочников, методических указаний, авторефератов диссертаций, ненаучных публикаций в журналах (аннотации, персоналии, разное и т.д.), а также из журналов и сборников, исключенных из РИНЦ</a:t>
            </a:r>
          </a:p>
          <a:p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5778974" y="61680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74545" y="5606780"/>
            <a:ext cx="5376793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Lazurski" panose="020B7200000000000000" pitchFamily="34" charset="0"/>
              </a:rPr>
              <a:t>Если сейчас произвести какие-то действия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Lazurski" panose="020B7200000000000000" pitchFamily="34" charset="0"/>
              </a:rPr>
              <a:t>с ранее размещенным изданием, не соответствующим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Lazurski" panose="020B7200000000000000" pitchFamily="34" charset="0"/>
              </a:rPr>
              <a:t>современным требованиям (отредактировать, привязать/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Lazurski" panose="020B7200000000000000" pitchFamily="34" charset="0"/>
              </a:rPr>
              <a:t>идентифицировать цитирования), издание исключается из РИНЦ</a:t>
            </a:r>
            <a:endParaRPr lang="ru-RU" sz="1400" dirty="0">
              <a:solidFill>
                <a:srgbClr val="FF0000"/>
              </a:solidFill>
              <a:latin typeface="Lazurski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3889" y="1234364"/>
            <a:ext cx="10366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Для издателей разметка метаданных в отдельной программе и с другим протоколом передачи и подтверждения.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Издатель обладает всем комплексом необходимых материалов для передачи и подтверждения.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Если мы передаём издание стороннего издательства в РИНЦ, это осуществляется через интерфейс представителя организации. Более строгие требования, у нас в наличии меньше материалов и возможностей.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РИНЦ не принимает публикации (метаданные) без предоставления их сотруднику полного текста книжного издания или статьи с ключевыми страницами издания!</a:t>
            </a:r>
            <a:endParaRPr lang="ru-RU" sz="2400" b="1" dirty="0">
              <a:solidFill>
                <a:srgbClr val="FF0000"/>
              </a:solidFill>
              <a:latin typeface="Lazurski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3889" y="1018233"/>
            <a:ext cx="1036648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Если вы публикуетесь не в издательстве РГПУ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: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</a:b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Узнайте заключён ли у издателя договор с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eLibrary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 в какие сроки издание будет передано.</a:t>
            </a: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При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подписании макета убедитесь в наличии всех необходимых сегментов издания (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ГОСТ Р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7.0.4-2020. Издания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. Выходные сведения. Общие требования и правила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оформления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). </a:t>
            </a: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Если у издателя нет договора с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eLibrary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, попросите подтверждение (письмо и т.п.) с этой информацией.</a:t>
            </a: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Возьмите у издателя все необходимые материалы: макет, рецензии и т.п.</a:t>
            </a:r>
          </a:p>
          <a:p>
            <a:pPr marL="514350" indent="-514350">
              <a:buAutoNum type="arabicPeriod"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Word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+ типография =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26" y="6018413"/>
            <a:ext cx="775186" cy="6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3889" y="1018233"/>
            <a:ext cx="103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Коллективные монографии: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171" y="2194560"/>
            <a:ext cx="3431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Цитирование монографии – это цитирование для каждого автора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5345"/>
          <a:stretch/>
        </p:blipFill>
        <p:spPr>
          <a:xfrm>
            <a:off x="66503" y="1710730"/>
            <a:ext cx="7930341" cy="49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Тема 1 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6264" y="2313355"/>
            <a:ext cx="990207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</a:t>
            </a:r>
          </a:p>
          <a:p>
            <a:pPr lvl="0" algn="ctr"/>
            <a:r>
              <a:rPr lang="ru-RU" sz="4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периодические и непериодические.</a:t>
            </a:r>
          </a:p>
          <a:p>
            <a:pPr lvl="0" algn="ctr"/>
            <a:r>
              <a:rPr lang="ru-RU" sz="4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Оформление и особенности индексации</a:t>
            </a:r>
            <a:endParaRPr lang="en-US" sz="4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3889" y="1018233"/>
            <a:ext cx="103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Коллективные монографии: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171" y="2194560"/>
            <a:ext cx="343199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РИНЦ может потребовать авторов указать </a:t>
            </a:r>
            <a:r>
              <a:rPr lang="ru-RU" sz="24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только в главах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, в этом случае: цитирование монографии –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никому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;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цитирование глав – автору (но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почти никогда не цитируются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)</a:t>
            </a:r>
          </a:p>
          <a:p>
            <a:endParaRPr lang="ru-RU" sz="3200" b="1" dirty="0">
              <a:solidFill>
                <a:srgbClr val="FF0000"/>
              </a:solidFill>
              <a:latin typeface="Lazurski" panose="020B7200000000000000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6346"/>
          <a:stretch/>
        </p:blipFill>
        <p:spPr>
          <a:xfrm>
            <a:off x="407323" y="1870363"/>
            <a:ext cx="7606145" cy="48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3889" y="1018233"/>
            <a:ext cx="103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Коллективные монографии: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171" y="2194560"/>
            <a:ext cx="34319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Авторы указываются </a:t>
            </a:r>
            <a:r>
              <a:rPr lang="ru-RU" sz="24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только в главах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, в этом случае: цитирование монографии –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никому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;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цитирование глав – автору (но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почти никогда не цитируются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)</a:t>
            </a:r>
          </a:p>
          <a:p>
            <a:endParaRPr lang="ru-RU" sz="3200" b="1" dirty="0">
              <a:solidFill>
                <a:srgbClr val="FF0000"/>
              </a:solidFill>
              <a:latin typeface="Lazurski" panose="020B7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r="5753"/>
          <a:stretch/>
        </p:blipFill>
        <p:spPr>
          <a:xfrm>
            <a:off x="407322" y="1734227"/>
            <a:ext cx="7727389" cy="49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3889" y="1018233"/>
            <a:ext cx="103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Коллективные монографии: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171" y="2194560"/>
            <a:ext cx="3431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Зависит от оператора РИНЦ: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авторы и монографии, и глав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авторы только глав</a:t>
            </a:r>
            <a:endParaRPr lang="ru-RU" sz="3200" b="1" dirty="0">
              <a:solidFill>
                <a:srgbClr val="FF0000"/>
              </a:solidFill>
              <a:latin typeface="Lazurski" panose="020B7200000000000000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r="5571"/>
          <a:stretch/>
        </p:blipFill>
        <p:spPr>
          <a:xfrm>
            <a:off x="108065" y="1729048"/>
            <a:ext cx="7930342" cy="504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3889" y="1018233"/>
            <a:ext cx="103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Недавний пример: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800" y="2486885"/>
            <a:ext cx="34319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Автор 1 и 2 - авторы монографии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+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Автор 1 и 2 – авторы 16 глав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Итог: Автор 1 и 2 добавили плюс 17 публикаций, 16 из которых с нулевым цитированием</a:t>
            </a:r>
            <a:endParaRPr lang="ru-RU" sz="3200" b="1" dirty="0">
              <a:solidFill>
                <a:srgbClr val="FF0000"/>
              </a:solidFill>
              <a:latin typeface="Lazurski" panose="020B7200000000000000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9918165" y="4351343"/>
            <a:ext cx="484632" cy="382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r="5373"/>
          <a:stretch/>
        </p:blipFill>
        <p:spPr>
          <a:xfrm>
            <a:off x="257694" y="2251067"/>
            <a:ext cx="7248699" cy="4581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29" y="1078486"/>
            <a:ext cx="5568366" cy="1117337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77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3889" y="1018233"/>
            <a:ext cx="10366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Вариант издания, не вызывающий долгого рассмотрения и обсуждения при размещении в </a:t>
            </a:r>
            <a:r>
              <a:rPr lang="en-US" sz="2800" b="1" u="sng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eLibrary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(РИНЦ)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/>
          <a:stretch/>
        </p:blipFill>
        <p:spPr>
          <a:xfrm>
            <a:off x="922713" y="1972340"/>
            <a:ext cx="11046453" cy="48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053" y="1138738"/>
            <a:ext cx="1092292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Список литературы в публикации – 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это часть исследования и важный сегмент для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наукометрических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показателей.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Список литературы в учебном издании –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это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sz="3600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пособие для студентов по составлению списков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.</a:t>
            </a: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Списки литературы в статьях: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регламентируются и строго отслеживаются редколлегией.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Списки литературы в книгах: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885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053" y="1138738"/>
            <a:ext cx="109229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Распространенный пример.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Издание РГПУ 2024 по актуальному направлению: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Lazurski" panose="020B7200000000000000" pitchFamily="34" charset="0"/>
              </a:rPr>
              <a:t>в списке литературы издания 1981-2014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2025: </a:t>
            </a:r>
            <a:r>
              <a:rPr lang="ru-RU" sz="2800" dirty="0" smtClean="0">
                <a:solidFill>
                  <a:srgbClr val="FF0000"/>
                </a:solidFill>
                <a:latin typeface="Lazurski" panose="020B7200000000000000" pitchFamily="34" charset="0"/>
              </a:rPr>
              <a:t>1984-2003</a:t>
            </a:r>
          </a:p>
          <a:p>
            <a:endParaRPr lang="ru-RU" sz="2800" dirty="0">
              <a:solidFill>
                <a:srgbClr val="FF0000"/>
              </a:solidFill>
              <a:latin typeface="Lazurski" panose="020B7200000000000000" pitchFamily="34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Во многих изданиях </a:t>
            </a:r>
            <a:r>
              <a:rPr lang="ru-RU" sz="28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НЕТ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публикаций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герценовцев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(научной школы, коллег, участников совместных проектов);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нет статей в научных журналах (даже в пособиях для магистрантов). Студенты не знакомятся с различными видами и жанрами научных публикаций.</a:t>
            </a:r>
          </a:p>
        </p:txBody>
      </p:sp>
    </p:spTree>
    <p:extLst>
      <p:ext uri="{BB962C8B-B14F-4D97-AF65-F5344CB8AC3E}">
        <p14:creationId xmlns:p14="http://schemas.microsoft.com/office/powerpoint/2010/main" val="38203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053" y="1138738"/>
            <a:ext cx="545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Качество списков литературы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053" y="1777454"/>
            <a:ext cx="5062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Тарасов, С. В. Образовательная среда и развитие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школьника.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Санкт-Петербург,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2003. – 139 с. – ISBN 5-8290-0504-2. – EDN QTESKH.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18541" y="1823957"/>
            <a:ext cx="557345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Тарасов С.В. Образовательная среда школьника. - СПб.: ЛОИРО, 2003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rgbClr val="FF0000"/>
                </a:solidFill>
                <a:latin typeface="Lazurski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ссылок, которые необходимо вручную редактировать</a:t>
            </a:r>
            <a:endParaRPr lang="ru-RU" dirty="0">
              <a:solidFill>
                <a:srgbClr val="FF0000"/>
              </a:solidFill>
              <a:latin typeface="Lazurski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652816" y="2036619"/>
            <a:ext cx="781397" cy="556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2052" y="3210143"/>
            <a:ext cx="755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Два новых инструмента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eLibrary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: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5" y="3970778"/>
            <a:ext cx="3663271" cy="28610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92" y="3970778"/>
            <a:ext cx="4509174" cy="28721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79" y="4529938"/>
            <a:ext cx="1503218" cy="15032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53" y="4521625"/>
            <a:ext cx="1511531" cy="15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7485" y="1138738"/>
            <a:ext cx="755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Идентификация ссылок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680" y="173986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Тряпицына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, А. П. Современные методологические подходы к исследованию педагогического образования / А. П.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Тряпицына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, С. А. Писарева // Человек и образование. – 2014. – № 3(40). – С. 4-12. – EDN SZULGT.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271565" y="3333213"/>
            <a:ext cx="781397" cy="556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7680" y="4405440"/>
            <a:ext cx="63536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Современные методологические подходы к исследованию педагогического образования/А. П.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Тряпицына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, С. А. Писарева// Современные проблемы педагогического образования. Академический вестник педагогического образования и образования взрослых РАО.№3, 2014. С.4-10.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3" y="1018233"/>
            <a:ext cx="4189614" cy="5807385"/>
          </a:xfrm>
          <a:prstGeom prst="rect">
            <a:avLst/>
          </a:prstGeom>
        </p:spPr>
      </p:pic>
      <p:sp>
        <p:nvSpPr>
          <p:cNvPr id="20" name="Блок-схема: процесс 19"/>
          <p:cNvSpPr/>
          <p:nvPr/>
        </p:nvSpPr>
        <p:spPr>
          <a:xfrm>
            <a:off x="7473143" y="5195455"/>
            <a:ext cx="3865417" cy="390698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непериодические (книжные)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7485" y="1138738"/>
            <a:ext cx="755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Поиск публикаций по тексту рукописи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5" y="1661958"/>
            <a:ext cx="4537678" cy="5008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66" y="1661958"/>
            <a:ext cx="3128116" cy="5008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085" y="1661958"/>
            <a:ext cx="3260081" cy="500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периодические. Перечни и списки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7758" y="1238287"/>
            <a:ext cx="112781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eLibrary ≠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РИНЦ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</a:b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Ядро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РИНЦ = и ≠ Белый список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</a:b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Перечень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ВАК ≠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Категории ВАК 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</a:b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Е(Г)ПНИ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= ВАК + Белый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список?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Тема 2 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96118" y="2313355"/>
            <a:ext cx="7502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Наукометрические показатели</a:t>
            </a:r>
            <a:endParaRPr lang="en-US" sz="4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Наукометрические показатели</a:t>
            </a:r>
            <a:endParaRPr lang="en-US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053" y="1138738"/>
            <a:ext cx="1092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Наукометрические показатели авторов в РИНЦ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" y="1661958"/>
            <a:ext cx="4949722" cy="5065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9757" y="1661958"/>
            <a:ext cx="580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или в Электронном Атласе РГПУ 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(обновление раз в месяц)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037" y="2371221"/>
            <a:ext cx="2552476" cy="25524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94" y="-19214"/>
            <a:ext cx="1023242" cy="10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Наукометрические показатели</a:t>
            </a:r>
            <a:endParaRPr lang="en-US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053" y="1138738"/>
            <a:ext cx="109229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Новое в показателях авторов в РИНЦ (с 20.05.2025).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В разделе «Анализ публикационной активности»: ранее только суммарные показатели теперь представлены по годам, с года первой публикации автора.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94" y="-19214"/>
            <a:ext cx="1023242" cy="1023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3" y="2463554"/>
            <a:ext cx="5129731" cy="3945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84" y="2463554"/>
            <a:ext cx="5341652" cy="37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Наукометрические показатели</a:t>
            </a:r>
            <a:endParaRPr lang="en-US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053" y="1138738"/>
            <a:ext cx="1092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Индекс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Хирша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" y="1661958"/>
            <a:ext cx="9046138" cy="5088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63" y="-33250"/>
            <a:ext cx="1023242" cy="10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Наукометрические показатели</a:t>
            </a:r>
            <a:endParaRPr lang="en-US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295" y="1056030"/>
            <a:ext cx="478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Индекс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Хирша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2" y="1682585"/>
            <a:ext cx="4614275" cy="47711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70016" y="1579250"/>
            <a:ext cx="54612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Чтобы увидеть свой (или другого автора) </a:t>
            </a:r>
            <a:r>
              <a:rPr lang="ru-RU" sz="28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индекс </a:t>
            </a:r>
            <a:r>
              <a:rPr lang="ru-RU" sz="2800" b="1" dirty="0" err="1" smtClean="0">
                <a:solidFill>
                  <a:srgbClr val="FF0000"/>
                </a:solidFill>
                <a:latin typeface="Lazurski" panose="020B7200000000000000" pitchFamily="34" charset="0"/>
              </a:rPr>
              <a:t>Хирша</a:t>
            </a:r>
            <a:r>
              <a:rPr lang="ru-RU" sz="2800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 по РИНЦ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не в показателе, а «вживую», необходимо отметить опции в списке публикаций.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Такие же расчеты можно делать на любом отобранном массиве публикаций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63" y="-18879"/>
            <a:ext cx="1023242" cy="10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Наукометрические показатели</a:t>
            </a:r>
            <a:endParaRPr lang="en-US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295" y="1056030"/>
            <a:ext cx="478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Индекс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Хирша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5" y="1579250"/>
            <a:ext cx="8097065" cy="52562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63" y="-18879"/>
            <a:ext cx="1023242" cy="10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Наукометрические показатели</a:t>
            </a:r>
            <a:endParaRPr lang="en-US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295" y="1056030"/>
            <a:ext cx="478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Индекс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Хирша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0" y="1579250"/>
            <a:ext cx="6064947" cy="5278750"/>
          </a:xfrm>
          <a:prstGeom prst="rect">
            <a:avLst/>
          </a:prstGeom>
        </p:spPr>
      </p:pic>
      <p:sp>
        <p:nvSpPr>
          <p:cNvPr id="6" name="Блок-схема: процесс 5"/>
          <p:cNvSpPr/>
          <p:nvPr/>
        </p:nvSpPr>
        <p:spPr>
          <a:xfrm>
            <a:off x="6159731" y="5552902"/>
            <a:ext cx="448887" cy="1172094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99810" y="5694219"/>
            <a:ext cx="49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+2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820812" y="4405965"/>
            <a:ext cx="924994" cy="14910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99810" y="4657686"/>
            <a:ext cx="49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+1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159731" y="4741874"/>
            <a:ext cx="448887" cy="377477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47" y="1508852"/>
            <a:ext cx="4384602" cy="40440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09285" y="5832718"/>
            <a:ext cx="457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Публикации, последующие цитирования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которых могут повлиять на Индекс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Хирша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22" name="Умножение 21"/>
          <p:cNvSpPr/>
          <p:nvPr/>
        </p:nvSpPr>
        <p:spPr>
          <a:xfrm>
            <a:off x="6669047" y="1373992"/>
            <a:ext cx="1001753" cy="31810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04100" y="1579250"/>
            <a:ext cx="6064947" cy="2724598"/>
          </a:xfrm>
          <a:prstGeom prst="flowChartProcess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6658229" y="4555067"/>
            <a:ext cx="175154" cy="9397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63" y="-18879"/>
            <a:ext cx="1023242" cy="10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Наукометрические показатели</a:t>
            </a:r>
            <a:endParaRPr lang="en-US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628" y="1045236"/>
            <a:ext cx="560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Процентиль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по Ядру РИНЦ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627" y="1730571"/>
            <a:ext cx="1016970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Авторы ранжируются по числу ссылок на их публикации в РИНЦ (за 5 лет) из публикаций в Ядре РИНЦ (за 5 лет)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 делятся на 99 групп (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процентилей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)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Например, в тематике «Образование.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Педагогика»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97725 авторов.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В каждом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процентиле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– около 1 тысячи авторов. 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Процентиль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1 – автор лучший по цитированию в Ядре РИНЦ в числе 1000 авторов.</a:t>
            </a:r>
          </a:p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Процентиль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3 – в числе 3000 авторов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Тематика «Психология» - 20 тысяч авторов.</a:t>
            </a:r>
          </a:p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Процентиль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1 – лучший в числе 200 авторов.</a:t>
            </a:r>
          </a:p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Процентиль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5 – в числе 1000 авторов.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63" y="-18879"/>
            <a:ext cx="1023242" cy="10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Наукометрические показатели</a:t>
            </a:r>
            <a:endParaRPr lang="en-US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628" y="1045236"/>
            <a:ext cx="560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Импакт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-фактор журнала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63" y="-18879"/>
            <a:ext cx="1023242" cy="10232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3" y="1568456"/>
            <a:ext cx="6418442" cy="3610373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95" y="3633100"/>
            <a:ext cx="5495925" cy="3091458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73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Наукометрические показатели</a:t>
            </a:r>
            <a:endParaRPr lang="en-US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628" y="1045236"/>
            <a:ext cx="560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Импакт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-фактор журнала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63" y="-18879"/>
            <a:ext cx="1023242" cy="10232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6" y="1568456"/>
            <a:ext cx="4351633" cy="52259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97" y="1568456"/>
            <a:ext cx="5022423" cy="51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периодические. Перечни и списки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7758" y="1238287"/>
            <a:ext cx="112781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Наличие журнала в перечнях и списках достоверно можно проверить </a:t>
            </a:r>
          </a:p>
          <a:p>
            <a:endParaRPr lang="ru-RU" sz="44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05072"/>
              </p:ext>
            </p:extLst>
          </p:nvPr>
        </p:nvGraphicFramePr>
        <p:xfrm>
          <a:off x="883664" y="2675592"/>
          <a:ext cx="10906298" cy="4049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3149">
                  <a:extLst>
                    <a:ext uri="{9D8B030D-6E8A-4147-A177-3AD203B41FA5}">
                      <a16:colId xmlns:a16="http://schemas.microsoft.com/office/drawing/2014/main" val="1785800556"/>
                    </a:ext>
                  </a:extLst>
                </a:gridCol>
                <a:gridCol w="5453149">
                  <a:extLst>
                    <a:ext uri="{9D8B030D-6E8A-4147-A177-3AD203B41FA5}">
                      <a16:colId xmlns:a16="http://schemas.microsoft.com/office/drawing/2014/main" val="1196378958"/>
                    </a:ext>
                  </a:extLst>
                </a:gridCol>
              </a:tblGrid>
              <a:tr h="960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>
                          <a:solidFill>
                            <a:srgbClr val="00B050"/>
                          </a:solidFill>
                          <a:latin typeface="Lazurski" panose="020B7200000000000000" pitchFamily="34" charset="0"/>
                        </a:rPr>
                        <a:t>Да</a:t>
                      </a:r>
                      <a:endParaRPr lang="ru-RU" sz="3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Lazurski" panose="020B7200000000000000" pitchFamily="34" charset="0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824409"/>
                  </a:ext>
                </a:extLst>
              </a:tr>
              <a:tr h="30893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zurski" panose="020B7200000000000000" pitchFamily="34" charset="0"/>
                        </a:rPr>
                        <a:t>только в самих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zurski" panose="020B7200000000000000" pitchFamily="34" charset="0"/>
                        </a:rPr>
                        <a:t>ресурсах</a:t>
                      </a:r>
                    </a:p>
                    <a:p>
                      <a:pPr algn="ctr"/>
                      <a:endParaRPr lang="ru-RU" sz="3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Lazurski" panose="020B7200000000000000" pitchFamily="34" charset="0"/>
                          <a:ea typeface="+mn-ea"/>
                          <a:cs typeface="+mn-cs"/>
                        </a:rPr>
                        <a:t>в сохраненных файлах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Lazurski" panose="020B7200000000000000" pitchFamily="34" charset="0"/>
                          <a:ea typeface="+mn-ea"/>
                          <a:cs typeface="+mn-cs"/>
                        </a:rPr>
                        <a:t>на сайтах журналов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Lazurski" panose="020B7200000000000000" pitchFamily="34" charset="0"/>
                          <a:ea typeface="+mn-ea"/>
                          <a:cs typeface="+mn-cs"/>
                        </a:rPr>
                        <a:t>в переписке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Lazurski" panose="020B7200000000000000" pitchFamily="34" charset="0"/>
                          <a:ea typeface="+mn-ea"/>
                          <a:cs typeface="+mn-cs"/>
                        </a:rPr>
                        <a:t>в разговорах с коллегами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Lazurski" panose="020B7200000000000000" pitchFamily="34" charset="0"/>
                          <a:ea typeface="+mn-ea"/>
                          <a:cs typeface="+mn-cs"/>
                        </a:rPr>
                        <a:t>по воспоминаниям и ощущениям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4552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74" y="4637949"/>
            <a:ext cx="1978428" cy="19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Наукометрические показатели</a:t>
            </a:r>
            <a:endParaRPr lang="en-US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187" y="984206"/>
            <a:ext cx="11688118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 сожалению, нас не спрашивают: расскажите что-нибудь интересное про ваших авторов?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Нас спрашивают только цифрами (показателями)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•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1-Мониторинг («Мониторинг по основным направлениям деятельности образовательной организации высшего образования)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• Форма федерального статистического наблюдения № ВПО-2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• Мониторинг тенденции развития научной сферы Санкт-Петербурга (анкета «Основные показатели тенденции развития науки в Санкт-Петербурге)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• Национальный рейтинг университетов «Интерфакс»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• Рейтинг лучших вузов России RAEX – 100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•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Times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Higher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Education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University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Impact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Rankings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• QS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University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Rankings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• Рейтинг университетов стран БРИКС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• UI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GreenMetric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World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University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Rankings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• Рейтинг «зеленых» вузов России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• Национальный агрегированный рейтинг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 десятки других документов и отчётов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63" y="-18879"/>
            <a:ext cx="1023242" cy="10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Тема </a:t>
            </a:r>
            <a:r>
              <a:rPr lang="en-US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3</a:t>
            </a:r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 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4538" y="2329981"/>
            <a:ext cx="7189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Возможности автора в РИНЦ</a:t>
            </a:r>
            <a:endParaRPr lang="en-US" sz="4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889" y="114996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1649D"/>
                </a:solidFill>
                <a:latin typeface="Lazursky" panose="020B0604020202020204" pitchFamily="34" charset="0"/>
              </a:rPr>
              <a:t>Наукометрические показатели</a:t>
            </a:r>
            <a:endParaRPr lang="en-US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053" y="1138738"/>
            <a:ext cx="504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Раздел для авторов РИНЦ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" y="1661958"/>
            <a:ext cx="4949722" cy="5065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94" y="-19214"/>
            <a:ext cx="1023242" cy="10232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94094" y="1139753"/>
            <a:ext cx="504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Раздел показателей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93" y="1626628"/>
            <a:ext cx="5822251" cy="510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87" y="1965861"/>
            <a:ext cx="6570900" cy="46456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0130" y="105779"/>
            <a:ext cx="7189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Возможности автора в РИНЦ</a:t>
            </a:r>
            <a:endParaRPr lang="en-US" sz="4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1" y="1965861"/>
            <a:ext cx="5115965" cy="4645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513" y="1126276"/>
            <a:ext cx="1092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Привязка непривязанных публикаций и цитирований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0130" y="105779"/>
            <a:ext cx="7189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Возможности автора в РИНЦ</a:t>
            </a:r>
            <a:endParaRPr lang="en-US" sz="4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513" y="1126276"/>
            <a:ext cx="1092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Добавить публикацию, найденную через поиск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5" y="1745759"/>
            <a:ext cx="76866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0130" y="105779"/>
            <a:ext cx="7189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Возможности автора в РИНЦ</a:t>
            </a:r>
            <a:endParaRPr lang="en-US" sz="4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513" y="1126276"/>
            <a:ext cx="860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Сортировка непривязанных с помощью 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822190"/>
            <a:ext cx="6109855" cy="43126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52" y="1822190"/>
            <a:ext cx="6089248" cy="431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8065" y="91238"/>
            <a:ext cx="10435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В каких случаях обратиться в библиотеку?</a:t>
            </a:r>
            <a:endParaRPr lang="en-US" sz="4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22" y="3014133"/>
            <a:ext cx="7181278" cy="375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934" y="1140818"/>
            <a:ext cx="932498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Новые публикации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выпуски научных журналов в РИНЦ размещают только редколлегии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книги Издательства РГПУ – разметка на основе макета от издательства – библиотеке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книги других Издательств – по Регламенту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Неидентифицированные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ссылки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Редактирование ранее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размещенной в РИНЦ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информации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Где найти информацию?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3889" y="1138738"/>
            <a:ext cx="4162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Всю актуальную информацию и полезные ссылки по перечням, спискам, индексам собираем для вас в разделе «Авторам РГПУ»</a:t>
            </a:r>
            <a:endParaRPr lang="en-US" sz="2400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85" y="1016037"/>
            <a:ext cx="6081241" cy="571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" y="4141728"/>
            <a:ext cx="2593571" cy="25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3395" y="2321005"/>
            <a:ext cx="489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Благодарю за внимание!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2967" y="2817594"/>
            <a:ext cx="62828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Фундаментальная библиотека 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Российского 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государственного 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университета им. А.И. Герцена: 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  <a:hlinkClick r:id="rId4"/>
              </a:rPr>
              <a:t>lib.herzen.spb.ru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E-</a:t>
            </a:r>
            <a:r>
              <a:rPr lang="ru-RU" sz="1400" dirty="0" err="1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  <a:hlinkClick r:id="rId5"/>
              </a:rPr>
              <a:t>libinfo@herzen.spb.ru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endParaRPr lang="ru-RU" sz="14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Логотип Youtube редакционное стоковое фото. иллюстрации насчитывающей  цифрово - 1556319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56" y="4728614"/>
            <a:ext cx="799331" cy="7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967" y="4758365"/>
            <a:ext cx="616580" cy="616580"/>
          </a:xfrm>
          <a:prstGeom prst="rect">
            <a:avLst/>
          </a:prstGeom>
        </p:spPr>
      </p:pic>
      <p:pic>
        <p:nvPicPr>
          <p:cNvPr id="9" name="Picture 6" descr="Файл:Telegram 2019 Logo.svg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37" y="4800454"/>
            <a:ext cx="601619" cy="6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06317" y="4728614"/>
            <a:ext cx="288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zursky" panose="020B0604020202020204" pitchFamily="34" charset="0"/>
              </a:rPr>
              <a:t>@libherzen</a:t>
            </a:r>
            <a:endParaRPr lang="ru-RU" sz="3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azursky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21" y="2321005"/>
            <a:ext cx="2606573" cy="260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периодические. Перечни и списки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27" y="1112513"/>
            <a:ext cx="439735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eLibrary ≠ РИНЦ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36" y="1018233"/>
            <a:ext cx="7103430" cy="5839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967"/>
            <a:ext cx="4865736" cy="187408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523702" y="2593571"/>
            <a:ext cx="1163782" cy="8313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4979570"/>
            <a:ext cx="4864874" cy="187843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523702" y="5629796"/>
            <a:ext cx="1163782" cy="8313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7885" y="2365712"/>
            <a:ext cx="2934393" cy="184665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Scopus</a:t>
            </a:r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 (2024)</a:t>
            </a:r>
            <a:endParaRPr lang="en-US" b="1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r>
              <a:rPr lang="en-US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Web of Science</a:t>
            </a:r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 (2024)</a:t>
            </a:r>
            <a:endParaRPr lang="en-US" b="1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r>
              <a:rPr lang="en-US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RSCI</a:t>
            </a:r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1236" y="3261583"/>
            <a:ext cx="5645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+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42278" y="2383596"/>
            <a:ext cx="407123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Agricola </a:t>
            </a:r>
            <a:endParaRPr lang="ru-RU" sz="1100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Biological Abstracts</a:t>
            </a:r>
            <a:r>
              <a:rPr lang="ru-RU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 </a:t>
            </a:r>
            <a:endParaRPr lang="en-US" sz="1100" b="1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CAB Abstracts</a:t>
            </a:r>
            <a:endParaRPr lang="ru-RU" sz="1100" b="1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CAS Core</a:t>
            </a:r>
            <a:endParaRPr lang="ru-RU" sz="1100" b="1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Chimica</a:t>
            </a:r>
            <a:endParaRPr lang="ru-RU" sz="1100" b="1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Compendex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 (Elsevier) </a:t>
            </a:r>
            <a:endParaRPr lang="ru-RU" sz="1100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DBLP 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(</a:t>
            </a:r>
            <a:r>
              <a:rPr lang="en-US" sz="1100" dirty="0" err="1">
                <a:solidFill>
                  <a:srgbClr val="01649D"/>
                </a:solidFill>
                <a:latin typeface="Lazursky" panose="020B0604020202020204" pitchFamily="34" charset="0"/>
              </a:rPr>
              <a:t>Schloss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 </a:t>
            </a:r>
            <a:r>
              <a:rPr lang="en-US" sz="1100" dirty="0" err="1">
                <a:solidFill>
                  <a:srgbClr val="01649D"/>
                </a:solidFill>
                <a:latin typeface="Lazursky" panose="020B0604020202020204" pitchFamily="34" charset="0"/>
              </a:rPr>
              <a:t>Dagstuhl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 - Leibniz Center for Informatics) </a:t>
            </a:r>
            <a:endParaRPr lang="ru-RU" sz="1100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DOAJ </a:t>
            </a:r>
            <a:endParaRPr lang="ru-RU" sz="1100" b="1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EconBiz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 (ZBW - Leibniz Information Centre for Economics)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EconLit</a:t>
            </a: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 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(American Economic Association) </a:t>
            </a:r>
            <a:endParaRPr lang="ru-RU" sz="1100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Embase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 (Elsevier) </a:t>
            </a:r>
            <a:endParaRPr lang="ru-RU" sz="1100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ERIH PLUS 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(Norwegian Directorate for Higher Education and Skills</a:t>
            </a:r>
            <a:r>
              <a:rPr lang="en-US" sz="110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)</a:t>
            </a: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 </a:t>
            </a:r>
            <a:endParaRPr lang="ru-RU" sz="1100" b="1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FSTA</a:t>
            </a:r>
            <a:endParaRPr lang="en-US" sz="1100" b="1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GeoBase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 (Elsevier) </a:t>
            </a:r>
            <a:endParaRPr lang="ru-RU" sz="1100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GeoRef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 (The American Geosciences Institute) </a:t>
            </a:r>
            <a:endParaRPr lang="ru-RU" sz="1100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Inspec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 (IET) </a:t>
            </a:r>
            <a:endParaRPr lang="ru-RU" sz="1100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MathSciNet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 (American Mathematical Society) </a:t>
            </a:r>
            <a:endParaRPr lang="ru-RU" sz="1100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MEDLINE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 (National Library of Medicine NIH) </a:t>
            </a:r>
            <a:endParaRPr lang="ru-RU" sz="1100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Petroleum Abstracts 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(TULSA)</a:t>
            </a:r>
            <a:endParaRPr lang="ru-RU" sz="1100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Sociological Abstracts</a:t>
            </a:r>
            <a:endParaRPr lang="ru-RU" sz="1100" b="1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Worldwide Political Science Abstracts</a:t>
            </a:r>
            <a:endParaRPr lang="ru-RU" sz="1100" b="1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zbMath</a:t>
            </a: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 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(European Mathematical Society, </a:t>
            </a:r>
            <a:endParaRPr lang="ru-RU" sz="110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lvl="0">
              <a:defRPr/>
            </a:pPr>
            <a:r>
              <a:rPr lang="en-US" sz="110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the </a:t>
            </a:r>
            <a:r>
              <a:rPr lang="en-US" sz="1100" dirty="0">
                <a:solidFill>
                  <a:srgbClr val="01649D"/>
                </a:solidFill>
                <a:latin typeface="Lazursky" panose="020B0604020202020204" pitchFamily="34" charset="0"/>
              </a:rPr>
              <a:t>Heidelberg Academy of Sciences and Humanities, FIZ Karlsruhe)</a:t>
            </a:r>
            <a:endParaRPr lang="ru-RU" sz="1100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1649D"/>
                </a:solidFill>
                <a:latin typeface="Lazursky" panose="020B0604020202020204" pitchFamily="34" charset="0"/>
              </a:rPr>
              <a:t>Zoological </a:t>
            </a:r>
            <a:r>
              <a:rPr lang="en-US" sz="11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Record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периодические. Перечни и списки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571" y="1181667"/>
            <a:ext cx="51571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Ядро РИНЦ = и ≠ Белый список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63130" y="1921932"/>
            <a:ext cx="237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Lazurski" panose="020B7200000000000000" pitchFamily="34" charset="0"/>
              </a:rPr>
              <a:t>Белый список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8571" y="1891389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azurski" panose="020B7200000000000000" pitchFamily="34" charset="0"/>
              </a:rPr>
              <a:t>Ядро РИНЦ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5279" y="2353054"/>
            <a:ext cx="2934393" cy="184665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Scopus</a:t>
            </a:r>
            <a:endParaRPr lang="ru-RU" b="1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r>
              <a:rPr lang="en-US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Web of Science</a:t>
            </a:r>
          </a:p>
          <a:p>
            <a:r>
              <a:rPr lang="en-US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RSCI</a:t>
            </a:r>
            <a:endParaRPr lang="ru-RU" b="1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5408" y="2845262"/>
            <a:ext cx="19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Lazurski" panose="020B7200000000000000" pitchFamily="34" charset="0"/>
              </a:rPr>
              <a:t>≈ 30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Lazurski" panose="020B7200000000000000" pitchFamily="34" charset="0"/>
              </a:rPr>
              <a:t>000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8777" y="4536687"/>
            <a:ext cx="3000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RSCI – Russian Science Citation Index </a:t>
            </a:r>
            <a:endParaRPr lang="ru-RU" sz="1600" b="1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84" y="4425319"/>
            <a:ext cx="2880571" cy="24306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27980" y="4536687"/>
            <a:ext cx="18541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1024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Lazursky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на май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2025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63" y="0"/>
            <a:ext cx="1023242" cy="10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7026" y="1014001"/>
            <a:ext cx="17267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Белый </a:t>
            </a:r>
          </a:p>
          <a:p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список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73444" y="1014001"/>
            <a:ext cx="15007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Ядро </a:t>
            </a:r>
          </a:p>
          <a:p>
            <a:pPr lvl="0"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РИНЦ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7" y="2551678"/>
            <a:ext cx="1397925" cy="1397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6" y="3949603"/>
            <a:ext cx="1101006" cy="1073964"/>
          </a:xfrm>
          <a:prstGeom prst="rect">
            <a:avLst/>
          </a:prstGeom>
        </p:spPr>
      </p:pic>
      <p:pic>
        <p:nvPicPr>
          <p:cNvPr id="1026" name="Picture 2" descr="https://avatars.mds.yandex.net/i?id=50fb9cd00606464ceec7e4ed96c904dd8114d80b-11918814-images-thumb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8" t="21697" r="17545" b="27093"/>
          <a:stretch/>
        </p:blipFill>
        <p:spPr bwMode="auto">
          <a:xfrm>
            <a:off x="5242411" y="1138738"/>
            <a:ext cx="975586" cy="8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27811" y="2958252"/>
            <a:ext cx="927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1649D"/>
                </a:solidFill>
              </a:rPr>
              <a:t>RSCI + Scopus + Web of Science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7811" y="3748340"/>
            <a:ext cx="927716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1649D"/>
                </a:solidFill>
              </a:rPr>
              <a:t>Белый список: </a:t>
            </a:r>
            <a:r>
              <a:rPr lang="ru-RU" sz="3200" dirty="0" smtClean="0">
                <a:solidFill>
                  <a:srgbClr val="01649D"/>
                </a:solidFill>
              </a:rPr>
              <a:t>единица измерения – журнал</a:t>
            </a:r>
          </a:p>
          <a:p>
            <a:pPr lvl="0"/>
            <a:r>
              <a:rPr lang="ru-RU" sz="3200" b="1" dirty="0" smtClean="0">
                <a:solidFill>
                  <a:srgbClr val="01649D"/>
                </a:solidFill>
              </a:rPr>
              <a:t>Ядро РИНЦ: </a:t>
            </a:r>
            <a:r>
              <a:rPr lang="ru-RU" sz="3200" dirty="0" smtClean="0">
                <a:solidFill>
                  <a:srgbClr val="01649D"/>
                </a:solidFill>
              </a:rPr>
              <a:t>единица измерения – публикация</a:t>
            </a:r>
          </a:p>
          <a:p>
            <a:endParaRPr lang="ru-RU" b="1" dirty="0" smtClean="0">
              <a:solidFill>
                <a:srgbClr val="01649D"/>
              </a:solidFill>
            </a:endParaRPr>
          </a:p>
          <a:p>
            <a:r>
              <a:rPr lang="ru-RU" b="1" dirty="0" smtClean="0">
                <a:solidFill>
                  <a:srgbClr val="01649D"/>
                </a:solidFill>
              </a:rPr>
              <a:t>Пример 1: </a:t>
            </a:r>
            <a:r>
              <a:rPr lang="ru-RU" dirty="0" smtClean="0">
                <a:solidFill>
                  <a:srgbClr val="01649D"/>
                </a:solidFill>
              </a:rPr>
              <a:t>журнал индексируется в </a:t>
            </a:r>
            <a:r>
              <a:rPr lang="en-US" dirty="0">
                <a:solidFill>
                  <a:srgbClr val="01649D"/>
                </a:solidFill>
              </a:rPr>
              <a:t>RSCI </a:t>
            </a:r>
            <a:r>
              <a:rPr lang="ru-RU" dirty="0" smtClean="0">
                <a:solidFill>
                  <a:srgbClr val="01649D"/>
                </a:solidFill>
              </a:rPr>
              <a:t>или</a:t>
            </a:r>
            <a:r>
              <a:rPr lang="en-US" dirty="0" smtClean="0">
                <a:solidFill>
                  <a:srgbClr val="01649D"/>
                </a:solidFill>
              </a:rPr>
              <a:t> </a:t>
            </a:r>
            <a:r>
              <a:rPr lang="en-US" dirty="0">
                <a:solidFill>
                  <a:srgbClr val="01649D"/>
                </a:solidFill>
              </a:rPr>
              <a:t>Scopus </a:t>
            </a:r>
            <a:r>
              <a:rPr lang="ru-RU" dirty="0" smtClean="0">
                <a:solidFill>
                  <a:srgbClr val="01649D"/>
                </a:solidFill>
              </a:rPr>
              <a:t>, или </a:t>
            </a:r>
            <a:r>
              <a:rPr lang="en-US" dirty="0" smtClean="0">
                <a:solidFill>
                  <a:srgbClr val="01649D"/>
                </a:solidFill>
              </a:rPr>
              <a:t>Web </a:t>
            </a:r>
            <a:r>
              <a:rPr lang="en-US" dirty="0">
                <a:solidFill>
                  <a:srgbClr val="01649D"/>
                </a:solidFill>
              </a:rPr>
              <a:t>of </a:t>
            </a:r>
            <a:r>
              <a:rPr lang="en-US" dirty="0" smtClean="0">
                <a:solidFill>
                  <a:srgbClr val="01649D"/>
                </a:solidFill>
              </a:rPr>
              <a:t>Science</a:t>
            </a:r>
            <a:r>
              <a:rPr lang="ru-RU" dirty="0" smtClean="0">
                <a:solidFill>
                  <a:srgbClr val="01649D"/>
                </a:solidFill>
              </a:rPr>
              <a:t>, но почему-то не попал в «Белый список». Если в отчетном документе критерий «в журнале из Белого списка», то публикация не учитывается, если в «Ядре РИНЦ» - учитывается. </a:t>
            </a:r>
            <a:br>
              <a:rPr lang="ru-RU" dirty="0" smtClean="0">
                <a:solidFill>
                  <a:srgbClr val="01649D"/>
                </a:solidFill>
              </a:rPr>
            </a:br>
            <a:r>
              <a:rPr lang="ru-RU" b="1" dirty="0" smtClean="0">
                <a:solidFill>
                  <a:srgbClr val="01649D"/>
                </a:solidFill>
              </a:rPr>
              <a:t>Пример 2</a:t>
            </a:r>
            <a:r>
              <a:rPr lang="ru-RU" dirty="0" smtClean="0">
                <a:solidFill>
                  <a:srgbClr val="01649D"/>
                </a:solidFill>
              </a:rPr>
              <a:t>: публикации в зарубежных журналах, индексируемых в </a:t>
            </a:r>
            <a:r>
              <a:rPr lang="en-US" dirty="0" smtClean="0">
                <a:solidFill>
                  <a:srgbClr val="01649D"/>
                </a:solidFill>
              </a:rPr>
              <a:t>Scopus/</a:t>
            </a:r>
            <a:r>
              <a:rPr lang="en-US" dirty="0" err="1" smtClean="0">
                <a:solidFill>
                  <a:srgbClr val="01649D"/>
                </a:solidFill>
              </a:rPr>
              <a:t>WoS</a:t>
            </a:r>
            <a:r>
              <a:rPr lang="ru-RU" dirty="0" smtClean="0">
                <a:solidFill>
                  <a:srgbClr val="01649D"/>
                </a:solidFill>
              </a:rPr>
              <a:t>. Теперь не загружаются в </a:t>
            </a:r>
            <a:r>
              <a:rPr lang="en-US" dirty="0" smtClean="0">
                <a:solidFill>
                  <a:srgbClr val="01649D"/>
                </a:solidFill>
              </a:rPr>
              <a:t>eLIBRARY.RU</a:t>
            </a:r>
            <a:r>
              <a:rPr lang="ru-RU" dirty="0" smtClean="0">
                <a:solidFill>
                  <a:srgbClr val="01649D"/>
                </a:solidFill>
              </a:rPr>
              <a:t>. Загрузка из </a:t>
            </a:r>
            <a:r>
              <a:rPr lang="en-US" dirty="0" err="1" smtClean="0">
                <a:solidFill>
                  <a:srgbClr val="01649D"/>
                </a:solidFill>
              </a:rPr>
              <a:t>Crossref</a:t>
            </a:r>
            <a:r>
              <a:rPr lang="ru-RU" dirty="0" smtClean="0">
                <a:solidFill>
                  <a:srgbClr val="01649D"/>
                </a:solidFill>
              </a:rPr>
              <a:t> (но есть проблемы) или ввод «вручную», без этого публикация не в «Ядре РИНЦ». 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периодические. Перечни и списки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63" y="0"/>
            <a:ext cx="1023242" cy="10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периодические. Перечни и списки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37" y="1274218"/>
            <a:ext cx="59506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Перечень ВАК ≠ Категории ВАК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1437" y="2085711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azurski" panose="020B7200000000000000" pitchFamily="34" charset="0"/>
              </a:rPr>
              <a:t>Перечень ВАК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74142" y="2093240"/>
            <a:ext cx="4588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Lazurski" panose="020B7200000000000000" pitchFamily="34" charset="0"/>
              </a:rPr>
              <a:t>Категорийный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Lazurski" panose="020B7200000000000000" pitchFamily="34" charset="0"/>
              </a:rPr>
              <a:t>п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azurski" panose="020B7200000000000000" pitchFamily="34" charset="0"/>
              </a:rPr>
              <a:t>еречень ВАК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37" y="2726574"/>
            <a:ext cx="44149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3205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журналов (на 18.03.2025)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  <a:cs typeface="Times New Roman" panose="02020603050405020304" pitchFamily="18" charset="0"/>
              </a:rPr>
              <a:t>+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  <a:cs typeface="Times New Roman" panose="02020603050405020304" pitchFamily="18" charset="0"/>
              </a:rPr>
              <a:t>1245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  <a:cs typeface="Times New Roman" panose="02020603050405020304" pitchFamily="18" charset="0"/>
              </a:rPr>
              <a:t>журналов, входящих в МНБД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  <a:cs typeface="Times New Roman" panose="02020603050405020304" pitchFamily="18" charset="0"/>
              </a:rPr>
              <a:t>(перечень по состоянию на 2023 год)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4142" y="2726574"/>
            <a:ext cx="45881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3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057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журналов (</a:t>
            </a:r>
            <a:r>
              <a:rPr lang="ru-RU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на </a:t>
            </a:r>
            <a:r>
              <a:rPr lang="en-US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28</a:t>
            </a:r>
            <a:r>
              <a:rPr lang="ru-RU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.0</a:t>
            </a:r>
            <a:r>
              <a:rPr lang="en-US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4</a:t>
            </a:r>
            <a:r>
              <a:rPr lang="ru-RU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.2025</a:t>
            </a:r>
            <a:r>
              <a:rPr lang="en-US" b="1" dirty="0" smtClean="0">
                <a:solidFill>
                  <a:srgbClr val="FF0000"/>
                </a:solidFill>
                <a:latin typeface="Lazurski" panose="020B7200000000000000" pitchFamily="34" charset="0"/>
              </a:rPr>
              <a:t>!!!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)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lvl="0"/>
            <a:r>
              <a:rPr lang="ru-RU" sz="4000" b="1" dirty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  <a:cs typeface="Times New Roman" panose="02020603050405020304" pitchFamily="18" charset="0"/>
              </a:rPr>
              <a:t>+</a:t>
            </a:r>
            <a:endParaRPr lang="en-US" sz="4000" b="1" dirty="0">
              <a:solidFill>
                <a:srgbClr val="5B9BD5">
                  <a:lumMod val="50000"/>
                </a:srgbClr>
              </a:solidFill>
              <a:latin typeface="Lazurski" panose="020B7200000000000000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Приравнивание журналов из МНБД: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К1: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Web 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of Science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и 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Scopus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: 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Q1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, Q2, Q3 (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квартили в </a:t>
            </a:r>
            <a:r>
              <a:rPr lang="en-US" sz="1000" b="1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WoS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- JCR, 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квартили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в 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Scopus - </a:t>
            </a:r>
            <a:r>
              <a:rPr lang="en-US" sz="1000" b="1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CiteScore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)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Web of Science: 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Arts 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and Humanities Citation Index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- все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RSCI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- все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PubMed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, </a:t>
            </a:r>
            <a:r>
              <a:rPr lang="en-US" sz="1000" b="1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MathSciNet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, </a:t>
            </a:r>
            <a:r>
              <a:rPr lang="en-US" sz="1000" b="1" dirty="0" err="1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zbMATH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, Chemical Abstract, GeoRef, 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Springer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 – все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  <a:p>
            <a:pPr lvl="0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К2: </a:t>
            </a:r>
            <a:endParaRPr lang="en-US" b="1" dirty="0" smtClean="0">
              <a:solidFill>
                <a:srgbClr val="5B9BD5">
                  <a:lumMod val="50000"/>
                </a:srgbClr>
              </a:solidFill>
              <a:latin typeface="Lazurski" panose="020B7200000000000000" pitchFamily="34" charset="0"/>
            </a:endParaRPr>
          </a:p>
          <a:p>
            <a:pPr lvl="0"/>
            <a:r>
              <a:rPr lang="en-US" sz="1000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Web of Science </a:t>
            </a:r>
            <a:r>
              <a:rPr lang="ru-RU" sz="1000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и </a:t>
            </a:r>
            <a:r>
              <a:rPr lang="en-US" sz="1000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Scopus: </a:t>
            </a:r>
            <a:r>
              <a:rPr lang="ru-RU" sz="1000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российские </a:t>
            </a:r>
            <a:r>
              <a:rPr lang="en-US" sz="1000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Q4 </a:t>
            </a:r>
            <a:r>
              <a:rPr lang="ru-RU" sz="1000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и </a:t>
            </a:r>
            <a:r>
              <a:rPr lang="en-US" sz="1000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ESCI</a:t>
            </a:r>
          </a:p>
          <a:p>
            <a:pPr lvl="0"/>
            <a:endParaRPr lang="en-US" sz="1000" b="1" dirty="0">
              <a:solidFill>
                <a:srgbClr val="5B9BD5">
                  <a:lumMod val="50000"/>
                </a:srgbClr>
              </a:solidFill>
              <a:latin typeface="Lazurski" panose="020B7200000000000000" pitchFamily="34" charset="0"/>
            </a:endParaRPr>
          </a:p>
          <a:p>
            <a:pPr lvl="0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К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3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: </a:t>
            </a:r>
            <a:endParaRPr lang="en-US" b="1" dirty="0">
              <a:solidFill>
                <a:srgbClr val="5B9BD5">
                  <a:lumMod val="50000"/>
                </a:srgbClr>
              </a:solidFill>
              <a:latin typeface="Lazurski" panose="020B7200000000000000" pitchFamily="34" charset="0"/>
            </a:endParaRPr>
          </a:p>
          <a:p>
            <a:pPr lvl="0"/>
            <a:r>
              <a:rPr lang="en-US" sz="1000" b="1" dirty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Web of Science </a:t>
            </a:r>
            <a:r>
              <a:rPr lang="ru-RU" sz="1000" b="1" dirty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и </a:t>
            </a:r>
            <a:r>
              <a:rPr lang="en-US" sz="1000" b="1" dirty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Scopus: </a:t>
            </a:r>
            <a:r>
              <a:rPr lang="ru-RU" sz="1000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зарубежные </a:t>
            </a:r>
            <a:r>
              <a:rPr lang="en-US" sz="1000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Q</a:t>
            </a:r>
            <a:r>
              <a:rPr lang="ru-RU" sz="1000" b="1" dirty="0" smtClean="0">
                <a:solidFill>
                  <a:srgbClr val="5B9BD5">
                    <a:lumMod val="50000"/>
                  </a:srgbClr>
                </a:solidFill>
                <a:latin typeface="Lazurski" panose="020B7200000000000000" pitchFamily="34" charset="0"/>
              </a:rPr>
              <a:t>4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989638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170450" y="186820"/>
            <a:ext cx="957861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889" y="152793"/>
            <a:ext cx="105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Издания: периодические. Перечни и списки</a:t>
            </a:r>
            <a:endParaRPr lang="ru-RU" sz="36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3575" y="2422465"/>
            <a:ext cx="44839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РИНЦ, но не ВАК - 2349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24" y="0"/>
            <a:ext cx="1023242" cy="10232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03575" y="1419890"/>
            <a:ext cx="44839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ВАК, но не РИНЦ - 15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3575" y="4890024"/>
            <a:ext cx="44839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RSCI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, но не ВАК - 30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3575" y="3425040"/>
            <a:ext cx="448392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azurski" panose="020B7200000000000000" pitchFamily="34" charset="0"/>
              </a:rPr>
              <a:t>Ядро РИНЦ, но не ВАК – 32 027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azurski" panose="020B7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21" y="1419890"/>
            <a:ext cx="4380201" cy="39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8641</TotalTime>
  <Words>1864</Words>
  <Application>Microsoft Office PowerPoint</Application>
  <PresentationFormat>Широкоэкранный</PresentationFormat>
  <Paragraphs>349</Paragraphs>
  <Slides>48</Slides>
  <Notes>48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Lazurski</vt:lpstr>
      <vt:lpstr>Lazursky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svet</cp:lastModifiedBy>
  <cp:revision>391</cp:revision>
  <cp:lastPrinted>2025-05-21T14:38:26Z</cp:lastPrinted>
  <dcterms:created xsi:type="dcterms:W3CDTF">2018-06-25T16:57:33Z</dcterms:created>
  <dcterms:modified xsi:type="dcterms:W3CDTF">2025-05-22T14:32:49Z</dcterms:modified>
</cp:coreProperties>
</file>