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12192000" cy="6858000"/>
  <p:notesSz cx="6810375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2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8852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32304D9C-C0E3-480E-998C-87E9819CBA61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6" tIns="45793" rIns="91586" bIns="457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5"/>
          </a:xfrm>
          <a:prstGeom prst="rect">
            <a:avLst/>
          </a:prstGeom>
        </p:spPr>
        <p:txBody>
          <a:bodyPr vert="horz" lIns="91586" tIns="45793" rIns="91586" bIns="4579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51162" cy="498851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7" y="9443662"/>
            <a:ext cx="2951162" cy="498851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733919AA-D484-49D3-AAE8-8D17184BD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20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68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21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78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67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79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1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46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00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7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2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12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0A766-3D9C-4C09-931F-B86324FDB7D2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03F5-BD7D-4087-9619-FE00492EC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80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4247" y="1878821"/>
            <a:ext cx="9144000" cy="2387600"/>
          </a:xfrm>
        </p:spPr>
        <p:txBody>
          <a:bodyPr>
            <a:normAutofit fontScale="90000"/>
          </a:bodyPr>
          <a:lstStyle/>
          <a:p>
            <a:pPr marL="343080" lvl="0" indent="-341640">
              <a:lnSpc>
                <a:spcPct val="100000"/>
              </a:lnSpc>
              <a:spcBef>
                <a:spcPts val="879"/>
              </a:spcBef>
            </a:pPr>
            <a:r>
              <a:rPr lang="ru-RU" sz="4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ea typeface="DejaVu Sans"/>
                <a:cs typeface="+mn-cs"/>
              </a:rPr>
              <a:t>  </a:t>
            </a:r>
            <a:r>
              <a:rPr lang="ru-RU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ea typeface="DejaVu Sans"/>
                <a:cs typeface="+mn-cs"/>
              </a:rPr>
              <a:t>К</a:t>
            </a:r>
            <a:r>
              <a:rPr lang="ru-RU" sz="4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ea typeface="DejaVu Sans"/>
                <a:cs typeface="+mn-cs"/>
              </a:rPr>
              <a:t>онкурс</a:t>
            </a:r>
            <a:br>
              <a:rPr lang="ru-RU" sz="4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ea typeface="DejaVu Sans"/>
                <a:cs typeface="+mn-cs"/>
              </a:rPr>
            </a:br>
            <a:r>
              <a:rPr lang="ru-RU" sz="4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ea typeface="DejaVu Sans"/>
                <a:cs typeface="+mn-cs"/>
              </a:rPr>
              <a:t>на должности профессорско-преподавательского состава</a:t>
            </a:r>
            <a:r>
              <a:rPr lang="ru-RU" sz="4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4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607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316" y="0"/>
            <a:ext cx="11945389" cy="5021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Open Sans"/>
              </a:rPr>
              <a:t>Кафедра клинической психологии и психологической помощи</a:t>
            </a:r>
            <a:endParaRPr lang="ru-RU" dirty="0"/>
          </a:p>
          <a:p>
            <a:pPr algn="ctr"/>
            <a:r>
              <a:rPr lang="ru-RU" b="1" dirty="0">
                <a:solidFill>
                  <a:srgbClr val="000000"/>
                </a:solidFill>
                <a:latin typeface="Open Sans"/>
              </a:rPr>
              <a:t>Профессор (неполная занятость – 0,25), срок трудового договора – </a:t>
            </a:r>
            <a:r>
              <a:rPr lang="ru-RU" b="1" dirty="0" smtClean="0">
                <a:solidFill>
                  <a:srgbClr val="000000"/>
                </a:solidFill>
                <a:latin typeface="Open Sans"/>
              </a:rPr>
              <a:t>2 </a:t>
            </a:r>
            <a:r>
              <a:rPr lang="ru-RU" b="1" dirty="0">
                <a:solidFill>
                  <a:srgbClr val="000000"/>
                </a:solidFill>
                <a:latin typeface="Open Sans"/>
              </a:rPr>
              <a:t>года;</a:t>
            </a:r>
            <a:endParaRPr lang="ru-RU" dirty="0"/>
          </a:p>
          <a:p>
            <a:pPr algn="ctr"/>
            <a:r>
              <a:rPr lang="ru-RU" b="1" dirty="0">
                <a:solidFill>
                  <a:srgbClr val="000000"/>
                </a:solidFill>
                <a:latin typeface="Open Sans"/>
              </a:rPr>
              <a:t>Подано заявлений    —    1 </a:t>
            </a:r>
            <a:endParaRPr lang="ru-RU" dirty="0"/>
          </a:p>
          <a:p>
            <a:pPr>
              <a:spcAft>
                <a:spcPts val="1000"/>
              </a:spcAft>
            </a:pPr>
            <a:r>
              <a:rPr lang="ru-RU" dirty="0" err="1">
                <a:solidFill>
                  <a:srgbClr val="000000"/>
                </a:solidFill>
                <a:latin typeface="Open Sans"/>
              </a:rPr>
              <a:t>Защиринская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 Оксана Владимировна,1969, доктор психологических 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наук (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2013), 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профессор (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2025), доцент кафедры 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клинической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психологии и психологической 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помощи (внешний совместитель) </a:t>
            </a:r>
            <a:endParaRPr lang="ru-RU" dirty="0"/>
          </a:p>
          <a:p>
            <a:pPr>
              <a:spcAft>
                <a:spcPts val="1200"/>
              </a:spcAft>
            </a:pPr>
            <a:r>
              <a:rPr lang="ru-RU" b="1" dirty="0">
                <a:solidFill>
                  <a:srgbClr val="000000"/>
                </a:solidFill>
                <a:latin typeface="Open Sans"/>
              </a:rPr>
              <a:t>Основные работы по профилю кафедры: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 Особенности альтернативной и дополнительной коммуникации в образовательном процессе школьников с нарушением интеллектуального 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развития,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(2025), [статья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]</a:t>
            </a:r>
          </a:p>
          <a:p>
            <a:pPr>
              <a:spcAft>
                <a:spcPts val="1200"/>
              </a:spcAft>
            </a:pPr>
            <a:r>
              <a:rPr lang="ru-RU" dirty="0">
                <a:latin typeface="Open Sans"/>
              </a:rPr>
              <a:t>Восприятие пиктографических систем альтернативной коммуникации при расстройствах интеллектуального развития, (</a:t>
            </a:r>
            <a:r>
              <a:rPr lang="ru-RU" dirty="0" smtClean="0">
                <a:latin typeface="Open Sans"/>
              </a:rPr>
              <a:t>2024), </a:t>
            </a:r>
            <a:r>
              <a:rPr lang="ru-RU" dirty="0">
                <a:latin typeface="Open Sans"/>
              </a:rPr>
              <a:t>[статья</a:t>
            </a:r>
            <a:r>
              <a:rPr lang="ru-RU" dirty="0" smtClean="0">
                <a:latin typeface="Open Sans"/>
              </a:rPr>
              <a:t>]</a:t>
            </a:r>
            <a:endParaRPr lang="ru-RU" dirty="0">
              <a:latin typeface="Open San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0000"/>
                </a:solidFill>
                <a:latin typeface="Open Sans"/>
              </a:rPr>
              <a:t>Электронные курсы в ЦДПО (</a:t>
            </a:r>
            <a:r>
              <a:rPr lang="ru-RU" b="1" dirty="0" err="1">
                <a:solidFill>
                  <a:srgbClr val="000000"/>
                </a:solidFill>
                <a:latin typeface="Open Sans"/>
              </a:rPr>
              <a:t>Moodle</a:t>
            </a:r>
            <a:r>
              <a:rPr lang="ru-RU" b="1" dirty="0">
                <a:solidFill>
                  <a:srgbClr val="000000"/>
                </a:solidFill>
                <a:latin typeface="Open Sans"/>
              </a:rPr>
              <a:t>):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нет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ru-RU" b="1" dirty="0">
                <a:solidFill>
                  <a:srgbClr val="000000"/>
                </a:solidFill>
                <a:latin typeface="Open Sans"/>
              </a:rPr>
              <a:t>Научное руководство: 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нет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solidFill>
                  <a:srgbClr val="000000"/>
                </a:solidFill>
                <a:latin typeface="Open Sans"/>
              </a:rPr>
              <a:t>Участие </a:t>
            </a:r>
            <a:r>
              <a:rPr lang="ru-RU" b="1" dirty="0">
                <a:solidFill>
                  <a:srgbClr val="000000"/>
                </a:solidFill>
                <a:latin typeface="Open Sans"/>
              </a:rPr>
              <a:t>в выполнении НИР за 2023, 2024: 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нет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008854"/>
              </p:ext>
            </p:extLst>
          </p:nvPr>
        </p:nvGraphicFramePr>
        <p:xfrm>
          <a:off x="311900" y="4610142"/>
          <a:ext cx="6572250" cy="1767840"/>
        </p:xfrm>
        <a:graphic>
          <a:graphicData uri="http://schemas.openxmlformats.org/drawingml/2006/table">
            <a:tbl>
              <a:tblPr/>
              <a:tblGrid>
                <a:gridCol w="1914525">
                  <a:extLst>
                    <a:ext uri="{9D8B030D-6E8A-4147-A177-3AD203B41FA5}">
                      <a16:colId xmlns:a16="http://schemas.microsoft.com/office/drawing/2014/main" val="4264329934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1680721833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2369923595"/>
                    </a:ext>
                  </a:extLst>
                </a:gridCol>
                <a:gridCol w="1743075">
                  <a:extLst>
                    <a:ext uri="{9D8B030D-6E8A-4147-A177-3AD203B41FA5}">
                      <a16:colId xmlns:a16="http://schemas.microsoft.com/office/drawing/2014/main" val="417452554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Индекс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Публикаций</a:t>
                      </a:r>
                      <a:endParaRPr lang="ru-RU" dirty="0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Цитирований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Индекс Хирша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8894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РИНЦ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226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1883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21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76755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РИНЦ Ядро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64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248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9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6633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РИНЦ 5 лет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67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248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—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85096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РИНЦ Ядро 5 лет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26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59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—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2152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РИНЦ ВАК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3C3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64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485</a:t>
                      </a:r>
                      <a:endParaRPr lang="ru-RU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—</a:t>
                      </a:r>
                      <a:endParaRPr lang="ru-RU" dirty="0">
                        <a:effectLst/>
                      </a:endParaRPr>
                    </a:p>
                  </a:txBody>
                  <a:tcPr marL="25400" marR="25400" marT="25400" marB="2540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9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326944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2142" y="432011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054734" y="4548716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ru-RU" sz="1400" dirty="0">
              <a:solidFill>
                <a:prstClr val="black"/>
              </a:solidFill>
              <a:latin typeface="Open San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45997" y="4223077"/>
            <a:ext cx="441420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prstClr val="black"/>
                </a:solidFill>
                <a:latin typeface="Open Sans"/>
              </a:rPr>
              <a:t>Результаты голосования членов </a:t>
            </a: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Open Sans"/>
              </a:rPr>
              <a:t>ученого совета университета:</a:t>
            </a:r>
          </a:p>
          <a:p>
            <a:pPr lvl="0"/>
            <a:r>
              <a:rPr lang="ru-RU" sz="1400" i="1" dirty="0">
                <a:solidFill>
                  <a:prstClr val="black"/>
                </a:solidFill>
                <a:latin typeface="Open Sans"/>
              </a:rPr>
              <a:t>«За» </a:t>
            </a:r>
            <a:r>
              <a:rPr lang="ru-RU" sz="1400" dirty="0">
                <a:solidFill>
                  <a:prstClr val="black"/>
                </a:solidFill>
                <a:latin typeface="Open Sans"/>
              </a:rPr>
              <a:t>- </a:t>
            </a:r>
            <a:r>
              <a:rPr lang="ru-RU" sz="1400" dirty="0" smtClean="0">
                <a:solidFill>
                  <a:prstClr val="black"/>
                </a:solidFill>
                <a:latin typeface="Open Sans"/>
              </a:rPr>
              <a:t>56; </a:t>
            </a:r>
            <a:r>
              <a:rPr lang="ru-RU" sz="1400" i="1" dirty="0">
                <a:solidFill>
                  <a:prstClr val="black"/>
                </a:solidFill>
                <a:latin typeface="Open Sans"/>
              </a:rPr>
              <a:t>«Против»</a:t>
            </a:r>
            <a:r>
              <a:rPr lang="ru-RU" sz="1400" dirty="0">
                <a:solidFill>
                  <a:prstClr val="black"/>
                </a:solidFill>
                <a:latin typeface="Open Sans"/>
              </a:rPr>
              <a:t> - нет</a:t>
            </a:r>
            <a:endParaRPr lang="ru-RU"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359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22405</TotalTime>
  <Words>74</Words>
  <Application>Microsoft Office PowerPoint</Application>
  <PresentationFormat>Широкоэкранный</PresentationFormat>
  <Paragraphs>38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Open Sans</vt:lpstr>
      <vt:lpstr>Тема Office</vt:lpstr>
      <vt:lpstr>  Конкурс на должности профессорско-преподавательского состава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Windows10</dc:creator>
  <cp:lastModifiedBy>user</cp:lastModifiedBy>
  <cp:revision>139</cp:revision>
  <cp:lastPrinted>2025-08-27T05:51:03Z</cp:lastPrinted>
  <dcterms:created xsi:type="dcterms:W3CDTF">2024-05-16T07:32:58Z</dcterms:created>
  <dcterms:modified xsi:type="dcterms:W3CDTF">2025-08-27T11:33:29Z</dcterms:modified>
</cp:coreProperties>
</file>