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86" r:id="rId8"/>
    <p:sldId id="1267" r:id="rId9"/>
    <p:sldId id="264" r:id="rId10"/>
    <p:sldId id="290" r:id="rId11"/>
    <p:sldId id="266" r:id="rId12"/>
    <p:sldId id="267" r:id="rId13"/>
    <p:sldId id="268" r:id="rId14"/>
    <p:sldId id="269" r:id="rId15"/>
    <p:sldId id="270" r:id="rId16"/>
    <p:sldId id="271" r:id="rId17"/>
    <p:sldId id="1265" r:id="rId18"/>
    <p:sldId id="295" r:id="rId19"/>
    <p:sldId id="272" r:id="rId20"/>
    <p:sldId id="273" r:id="rId21"/>
    <p:sldId id="1266" r:id="rId22"/>
    <p:sldId id="1268" r:id="rId23"/>
    <p:sldId id="285" r:id="rId2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16B"/>
    <a:srgbClr val="305497"/>
    <a:srgbClr val="001746"/>
    <a:srgbClr val="FF9999"/>
    <a:srgbClr val="C4C8CB"/>
    <a:srgbClr val="0B0D3B"/>
    <a:srgbClr val="000746"/>
    <a:srgbClr val="F2F4F9"/>
    <a:srgbClr val="E1E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5" autoAdjust="0"/>
    <p:restoredTop sz="96405"/>
  </p:normalViewPr>
  <p:slideViewPr>
    <p:cSldViewPr snapToGrid="0" showGuides="1">
      <p:cViewPr>
        <p:scale>
          <a:sx n="53" d="100"/>
          <a:sy n="53" d="100"/>
        </p:scale>
        <p:origin x="1243" y="6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14:10:5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CA0B1D93-4E6F-441B-B41F-D3868205C621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B7F2A40D-741E-421D-B10C-036A6ECE0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0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328738"/>
            <a:ext cx="6386513" cy="3594100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61287" y="5122922"/>
            <a:ext cx="5292790" cy="419167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sldNum" idx="4"/>
          </p:nvPr>
        </p:nvSpPr>
        <p:spPr>
          <a:xfrm>
            <a:off x="3746854" y="10111426"/>
            <a:ext cx="2867244" cy="53372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D1D31AC-19B8-4070-8B00-56F36EE80DC2}" type="slidenum">
              <a:rPr lang="ru-RU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93C849C3-CA1B-4396-86CA-E95C6A86BC56}" type="slidenum">
              <a:rPr lang="ru-RU" sz="1300" spc="-1">
                <a:latin typeface="Times New Roman"/>
              </a:rPr>
              <a:t>12</a:t>
            </a:fld>
            <a:endParaRPr lang="ru-RU" sz="13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4728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328738"/>
            <a:ext cx="6386513" cy="3594100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61287" y="5122922"/>
            <a:ext cx="5292790" cy="419167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ldNum" idx="5"/>
          </p:nvPr>
        </p:nvSpPr>
        <p:spPr>
          <a:xfrm>
            <a:off x="3746854" y="10111426"/>
            <a:ext cx="2867244" cy="53372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FA5B327-DE16-46A8-B07C-7FC306AA9536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328738"/>
            <a:ext cx="6386513" cy="359410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61287" y="5122922"/>
            <a:ext cx="5292790" cy="419167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6"/>
          </p:nvPr>
        </p:nvSpPr>
        <p:spPr>
          <a:xfrm>
            <a:off x="3746854" y="10111426"/>
            <a:ext cx="2867244" cy="53372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D570407-D963-42B1-8C84-0C5C5E53B291}" type="slidenum">
              <a:rPr lang="ru-RU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328738"/>
            <a:ext cx="6386513" cy="359410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61287" y="5122922"/>
            <a:ext cx="5292790" cy="419167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1800" spc="-1" dirty="0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sldNum" idx="7"/>
          </p:nvPr>
        </p:nvSpPr>
        <p:spPr>
          <a:xfrm>
            <a:off x="3746854" y="10111426"/>
            <a:ext cx="2867244" cy="53372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D6E9D40-7E08-4C34-8853-F0F031D498C5}" type="slidenum">
              <a:rPr lang="ru-RU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39713" y="808038"/>
            <a:ext cx="7092951" cy="3990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algn="r">
              <a:buNone/>
            </a:pPr>
            <a:fld id="{93C849C3-CA1B-4396-86CA-E95C6A86BC56}" type="slidenum">
              <a:rPr lang="ru-RU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3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7A96B-A5C7-3ACA-FDFF-77A7178F4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4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7A96B-A5C7-3ACA-FDFF-77A7178F4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833235-C5E8-65B1-C773-EE1F9DD26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0D3B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032438-0CC2-A44B-BCE2-89BE4F5F41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E7C370A4-8341-144E-E37B-795855EB3EC8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chemeClr val="bg1">
                    <a:alpha val="3403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chemeClr val="bg1">
                  <a:alpha val="3403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07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з фоновых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57365D-751E-E906-6DD3-EFE3347BB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30" t="14198" r="18354" b="50437"/>
          <a:stretch/>
        </p:blipFill>
        <p:spPr>
          <a:xfrm>
            <a:off x="-4764" y="0"/>
            <a:ext cx="12196763" cy="685799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A58AF6-5983-CD0A-4DCB-9A7EB387F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4086567" y="0"/>
            <a:ext cx="8105433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DC9C6B-E70B-1B03-8C4B-393842DB121A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6BB5551-3FE0-1708-0F6D-D21B5BBC4A2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AE1EBF-1E25-994F-F7A6-C8C5B871E9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34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з фоновых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CA675D-FE64-FD12-FAB6-13C586EC0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6BB5551-3FE0-1708-0F6D-D21B5BBC4A2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AE1EBF-1E25-994F-F7A6-C8C5B871E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3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472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392" y="273352"/>
            <a:ext cx="10972331" cy="114468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6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392" y="1604514"/>
            <a:ext cx="10972331" cy="397715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47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6DB4ED2-3058-4E4F-801A-AE0496E42764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AE0DE1E-1237-F24E-B2ED-EC097F2A9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74" r:id="rId2"/>
    <p:sldLayoutId id="2147483768" r:id="rId3"/>
    <p:sldLayoutId id="2147483663" r:id="rId4"/>
    <p:sldLayoutId id="2147483772" r:id="rId5"/>
    <p:sldLayoutId id="21474837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fips.ru/registers-web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AD607A-F8DA-7708-FC58-6709F38A8D25}"/>
              </a:ext>
            </a:extLst>
          </p:cNvPr>
          <p:cNvSpPr txBox="1"/>
          <p:nvPr/>
        </p:nvSpPr>
        <p:spPr>
          <a:xfrm>
            <a:off x="2182368" y="2828835"/>
            <a:ext cx="7290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объекта закупки</a:t>
            </a:r>
          </a:p>
          <a:p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44-ФЗ и 223-ФЗ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F0DAA6-0277-BB04-B286-664A49BA24E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318431" y="1385170"/>
            <a:ext cx="3148400" cy="666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E455E-0B37-656E-0127-3AD980C9B19F}"/>
              </a:ext>
            </a:extLst>
          </p:cNvPr>
          <p:cNvSpPr txBox="1"/>
          <p:nvPr/>
        </p:nvSpPr>
        <p:spPr>
          <a:xfrm>
            <a:off x="2182367" y="4500385"/>
            <a:ext cx="72908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  <a:t>Департамент стратегии, программной и проектной деятельности </a:t>
            </a:r>
            <a:b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  <a:t>Министерства просвещения Российской Федерации</a:t>
            </a:r>
          </a:p>
          <a:p>
            <a:endParaRPr lang="ru-RU" sz="1400" dirty="0">
              <a:solidFill>
                <a:schemeClr val="bg1"/>
              </a:solidFill>
              <a:latin typeface="Tahoma "/>
              <a:cs typeface="DIN Pro Cond Bold" panose="020B0806020101010102" pitchFamily="34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  <a:t>ФГБУ «Аналитический центр Министерства просвещения </a:t>
            </a:r>
            <a:b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Tahoma "/>
                <a:cs typeface="DIN Pro Cond Bold" panose="020B0806020101010102" pitchFamily="34" charset="-52"/>
              </a:rPr>
              <a:t>Российской Федерации»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3159A-64EA-6AE4-E11F-9AF8069D3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44" y="1281128"/>
            <a:ext cx="761627" cy="7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2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22"/>
          <p:cNvSpPr/>
          <p:nvPr/>
        </p:nvSpPr>
        <p:spPr>
          <a:xfrm>
            <a:off x="677974" y="494299"/>
            <a:ext cx="10545950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ПРАВИЛА ОПИСАНИЯ ОБЪЕКТА ЗАКУПКИ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7E0BAAA-3544-2272-E424-69D686BA0733}"/>
              </a:ext>
            </a:extLst>
          </p:cNvPr>
          <p:cNvSpPr/>
          <p:nvPr/>
        </p:nvSpPr>
        <p:spPr>
          <a:xfrm>
            <a:off x="602351" y="1357339"/>
            <a:ext cx="1795840" cy="1607095"/>
          </a:xfrm>
          <a:prstGeom prst="roundRect">
            <a:avLst>
              <a:gd name="adj" fmla="val 0"/>
            </a:avLst>
          </a:prstGeom>
          <a:blipFill rotWithShape="1">
            <a:blip r:embed="rId2">
              <a:lum bright="70000" contrast="-70000"/>
            </a:blip>
            <a:srcRect/>
            <a:stretch>
              <a:fillRect t="-2000" b="-2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15A381-8062-47AD-9AE7-30B1D78B1AA4}"/>
              </a:ext>
            </a:extLst>
          </p:cNvPr>
          <p:cNvSpPr/>
          <p:nvPr/>
        </p:nvSpPr>
        <p:spPr>
          <a:xfrm>
            <a:off x="602351" y="3429000"/>
            <a:ext cx="1795840" cy="1607095"/>
          </a:xfrm>
          <a:prstGeom prst="rect">
            <a:avLst/>
          </a:prstGeom>
          <a:blipFill rotWithShape="1">
            <a:blip r:embed="rId3">
              <a:lum bright="70000" contrast="-70000"/>
            </a:blip>
            <a:srcRect/>
            <a:stretch>
              <a:fillRect t="-1000" b="-1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5D981-0290-A0F6-5606-5DE0FA41D29F}"/>
              </a:ext>
            </a:extLst>
          </p:cNvPr>
          <p:cNvSpPr txBox="1"/>
          <p:nvPr/>
        </p:nvSpPr>
        <p:spPr>
          <a:xfrm>
            <a:off x="5480178" y="1567306"/>
            <a:ext cx="3072881" cy="1151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функциональные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технические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качественные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эксплуатационные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F2E0E-F9D9-8324-7190-B007BEDE6A76}"/>
              </a:ext>
            </a:extLst>
          </p:cNvPr>
          <p:cNvSpPr txBox="1"/>
          <p:nvPr/>
        </p:nvSpPr>
        <p:spPr>
          <a:xfrm>
            <a:off x="5449076" y="3490968"/>
            <a:ext cx="6186197" cy="165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требования в отношении товарных знаков, </a:t>
            </a:r>
            <a:r>
              <a:rPr lang="ru-RU" sz="1700" kern="1200" dirty="0">
                <a:latin typeface="Arial" panose="020B0604020202020204" pitchFamily="34" charset="0"/>
                <a:ea typeface="PT Serif" panose="020A0603040505020204" pitchFamily="18" charset="-52"/>
              </a:rPr>
              <a:t>знаков обслуживания, фирменных наименований, патентов, полезных моделей, промышленных образцов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ru-RU" sz="17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требования к ТРУ, </a:t>
            </a:r>
            <a:r>
              <a:rPr lang="ru-RU" sz="1700" kern="1200" dirty="0">
                <a:latin typeface="Arial" panose="020B0604020202020204" pitchFamily="34" charset="0"/>
                <a:ea typeface="PT Serif" panose="020A0603040505020204" pitchFamily="18" charset="-52"/>
              </a:rPr>
              <a:t>если такие требования влекут за собой необоснованное ограничение количества участников закупки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FBF9E8-1304-9ADF-4AC5-44F26D24F311}"/>
              </a:ext>
            </a:extLst>
          </p:cNvPr>
          <p:cNvSpPr txBox="1"/>
          <p:nvPr/>
        </p:nvSpPr>
        <p:spPr>
          <a:xfrm>
            <a:off x="2445822" y="1582164"/>
            <a:ext cx="290994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rgbClr val="1A316B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Указываем следующие характеристики: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6CD83-B6B7-C040-FC0A-5243E2D8C766}"/>
              </a:ext>
            </a:extLst>
          </p:cNvPr>
          <p:cNvSpPr txBox="1"/>
          <p:nvPr/>
        </p:nvSpPr>
        <p:spPr>
          <a:xfrm>
            <a:off x="2351450" y="3641543"/>
            <a:ext cx="309869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rgbClr val="1A316B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Не устанавливаем в описании объекта закупки: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FE137-783D-10FC-A321-440BB2366790}"/>
              </a:ext>
            </a:extLst>
          </p:cNvPr>
          <p:cNvSpPr txBox="1"/>
          <p:nvPr/>
        </p:nvSpPr>
        <p:spPr>
          <a:xfrm>
            <a:off x="2974560" y="6050963"/>
            <a:ext cx="6756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Санкт-Петербургского УФАС России от 17.02.2023 № 78/3601/23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EB82A2-B65C-75A8-81E5-4777F13FD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82" y="5917066"/>
            <a:ext cx="523221" cy="523221"/>
          </a:xfrm>
          <a:prstGeom prst="rect">
            <a:avLst/>
          </a:prstGeom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09B28-CCEF-0D30-F371-B0CEFAE80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F1EA0-EBD3-D665-9333-4616FDE6259E}"/>
              </a:ext>
            </a:extLst>
          </p:cNvPr>
          <p:cNvSpPr txBox="1"/>
          <p:nvPr/>
        </p:nvSpPr>
        <p:spPr>
          <a:xfrm>
            <a:off x="419831" y="6505272"/>
            <a:ext cx="1183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  <p:extLst>
      <p:ext uri="{BB962C8B-B14F-4D97-AF65-F5344CB8AC3E}">
        <p14:creationId xmlns:p14="http://schemas.microsoft.com/office/powerpoint/2010/main" val="143631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один усеченный угол 18">
            <a:extLst>
              <a:ext uri="{FF2B5EF4-FFF2-40B4-BE49-F238E27FC236}">
                <a16:creationId xmlns:a16="http://schemas.microsoft.com/office/drawing/2014/main" id="{8A41B8FD-537E-1199-B07C-3C3FCB7587A3}"/>
              </a:ext>
            </a:extLst>
          </p:cNvPr>
          <p:cNvSpPr/>
          <p:nvPr/>
        </p:nvSpPr>
        <p:spPr>
          <a:xfrm>
            <a:off x="699796" y="1940766"/>
            <a:ext cx="2099388" cy="2845837"/>
          </a:xfrm>
          <a:prstGeom prst="snip1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Прямоугольник 33"/>
          <p:cNvSpPr/>
          <p:nvPr/>
        </p:nvSpPr>
        <p:spPr>
          <a:xfrm>
            <a:off x="548088" y="483098"/>
            <a:ext cx="9337487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Tahoma "/>
                <a:cs typeface="Arial" panose="020B0604020202020204" pitchFamily="34" charset="0"/>
              </a:rPr>
              <a:t>ТЕХНИЧЕСКОЕ РЕГУЛИРОВАНИЕ, СТАНДАРТИЗАЦИЯ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5BC25-0791-A6A0-C136-F713D44CFCA1}"/>
              </a:ext>
            </a:extLst>
          </p:cNvPr>
          <p:cNvSpPr txBox="1"/>
          <p:nvPr/>
        </p:nvSpPr>
        <p:spPr>
          <a:xfrm>
            <a:off x="3997600" y="2108552"/>
            <a:ext cx="749460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645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0243E"/>
              </a:buClr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DejaVu Sans"/>
              </a:rPr>
              <a:t>Документы, разрабатываемые и применяемые в национальной системе стандартизации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8E4A3-1328-1AC7-9736-E738EBCCC71C}"/>
              </a:ext>
            </a:extLst>
          </p:cNvPr>
          <p:cNvSpPr txBox="1"/>
          <p:nvPr/>
        </p:nvSpPr>
        <p:spPr>
          <a:xfrm>
            <a:off x="3997601" y="3153040"/>
            <a:ext cx="609755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645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0243E"/>
              </a:buClr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DejaVu Sans"/>
              </a:rPr>
              <a:t>Технические регламенты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78C14-E76F-F4BC-FDC4-CB593C4F67A6}"/>
              </a:ext>
            </a:extLst>
          </p:cNvPr>
          <p:cNvSpPr txBox="1"/>
          <p:nvPr/>
        </p:nvSpPr>
        <p:spPr>
          <a:xfrm>
            <a:off x="3997600" y="4083233"/>
            <a:ext cx="704051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645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10243E"/>
              </a:buClr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DejaVu Sans"/>
              </a:rPr>
              <a:t>Санитарно-эпидемиологические правила и нормы (СП, СН, СНиП и СанПиНы)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5BBA7F8-EE83-6AA6-F703-E3BDCFE330A5}"/>
              </a:ext>
            </a:extLst>
          </p:cNvPr>
          <p:cNvPicPr/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924" t="34829" r="16075"/>
          <a:stretch/>
        </p:blipFill>
        <p:spPr>
          <a:xfrm>
            <a:off x="837630" y="2709747"/>
            <a:ext cx="1877578" cy="1872024"/>
          </a:xfrm>
          <a:prstGeom prst="rect">
            <a:avLst/>
          </a:prstGeom>
          <a:ln w="0">
            <a:noFill/>
          </a:ln>
        </p:spPr>
      </p:pic>
      <p:sp>
        <p:nvSpPr>
          <p:cNvPr id="15" name="Прямоугольник 33">
            <a:extLst>
              <a:ext uri="{FF2B5EF4-FFF2-40B4-BE49-F238E27FC236}">
                <a16:creationId xmlns:a16="http://schemas.microsoft.com/office/drawing/2014/main" id="{1AC09878-6071-1F2D-507A-33D05BF69800}"/>
              </a:ext>
            </a:extLst>
          </p:cNvPr>
          <p:cNvSpPr/>
          <p:nvPr/>
        </p:nvSpPr>
        <p:spPr>
          <a:xfrm>
            <a:off x="961967" y="2186038"/>
            <a:ext cx="1753242" cy="6979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dirty="0">
                <a:solidFill>
                  <a:srgbClr val="1A316B"/>
                </a:solidFill>
                <a:latin typeface="Tahoma "/>
                <a:cs typeface="Arial" panose="020B0604020202020204" pitchFamily="34" charset="0"/>
              </a:rPr>
              <a:t>ГОСТ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CDC26A-8436-66DA-1BDD-64E87ABB28C5}"/>
              </a:ext>
            </a:extLst>
          </p:cNvPr>
          <p:cNvSpPr txBox="1"/>
          <p:nvPr/>
        </p:nvSpPr>
        <p:spPr>
          <a:xfrm>
            <a:off x="3806226" y="5985578"/>
            <a:ext cx="6756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Ярославского УФАС России от 09.02.2023 № 1321/23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D2ECE0-9743-1B0E-0238-9E6C2A4312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48" y="5851681"/>
            <a:ext cx="523221" cy="523221"/>
          </a:xfrm>
          <a:prstGeom prst="rect">
            <a:avLst/>
          </a:prstGeom>
          <a:effectLst/>
        </p:spPr>
      </p:pic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445EF58D-EA00-2F41-9299-7ED2DF0E2C59}"/>
              </a:ext>
            </a:extLst>
          </p:cNvPr>
          <p:cNvSpPr/>
          <p:nvPr/>
        </p:nvSpPr>
        <p:spPr>
          <a:xfrm rot="5400000">
            <a:off x="3247053" y="2178132"/>
            <a:ext cx="666572" cy="451773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717DCBB0-A3F0-229C-CCFA-063B50DF00A4}"/>
              </a:ext>
            </a:extLst>
          </p:cNvPr>
          <p:cNvSpPr/>
          <p:nvPr/>
        </p:nvSpPr>
        <p:spPr>
          <a:xfrm rot="5400000">
            <a:off x="3247053" y="3137798"/>
            <a:ext cx="666572" cy="451773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F5CA067D-C733-CFF9-DF9B-59E8C69DB258}"/>
              </a:ext>
            </a:extLst>
          </p:cNvPr>
          <p:cNvSpPr/>
          <p:nvPr/>
        </p:nvSpPr>
        <p:spPr>
          <a:xfrm rot="5400000">
            <a:off x="3247053" y="4152813"/>
            <a:ext cx="666572" cy="451773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id="{52EB730F-09B7-D7D2-88F3-FF0F9F5BC462}"/>
              </a:ext>
            </a:extLst>
          </p:cNvPr>
          <p:cNvSpPr/>
          <p:nvPr/>
        </p:nvSpPr>
        <p:spPr>
          <a:xfrm>
            <a:off x="2450187" y="1940766"/>
            <a:ext cx="348997" cy="38333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2298E5-D7DF-BF98-8EDD-701392182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11F58-4431-A1D1-2043-AE024D4F29D1}"/>
              </a:ext>
            </a:extLst>
          </p:cNvPr>
          <p:cNvSpPr txBox="1"/>
          <p:nvPr/>
        </p:nvSpPr>
        <p:spPr>
          <a:xfrm>
            <a:off x="419832" y="6505272"/>
            <a:ext cx="151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один усеченный угол 15">
            <a:extLst>
              <a:ext uri="{FF2B5EF4-FFF2-40B4-BE49-F238E27FC236}">
                <a16:creationId xmlns:a16="http://schemas.microsoft.com/office/drawing/2014/main" id="{5B597E71-967B-B993-AF13-3FCEA25895D9}"/>
              </a:ext>
            </a:extLst>
          </p:cNvPr>
          <p:cNvSpPr/>
          <p:nvPr/>
        </p:nvSpPr>
        <p:spPr>
          <a:xfrm>
            <a:off x="1086209" y="1907521"/>
            <a:ext cx="2538304" cy="3783759"/>
          </a:xfrm>
          <a:prstGeom prst="snip1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9CF17E35-6482-A584-149F-74D6E4FE9FCD}"/>
              </a:ext>
            </a:extLst>
          </p:cNvPr>
          <p:cNvSpPr/>
          <p:nvPr/>
        </p:nvSpPr>
        <p:spPr>
          <a:xfrm rot="5400000">
            <a:off x="3732688" y="2711135"/>
            <a:ext cx="707887" cy="38212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Прямоугольник 33"/>
          <p:cNvSpPr/>
          <p:nvPr/>
        </p:nvSpPr>
        <p:spPr>
          <a:xfrm>
            <a:off x="612003" y="475768"/>
            <a:ext cx="7591607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 "/>
                <a:cs typeface="Arial" panose="020B0604020202020204" pitchFamily="34" charset="0"/>
              </a:rPr>
              <a:t>ПОДТВЕРЖДЕНИЕ СООТВЕТСТВИЯ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7C53BE-837D-D1B9-F7ED-C5E29E199338}"/>
                  </a:ext>
                </a:extLst>
              </p14:cNvPr>
              <p14:cNvContentPartPr/>
              <p14:nvPr/>
            </p14:nvContentPartPr>
            <p14:xfrm>
              <a:off x="8248118" y="3194278"/>
              <a:ext cx="327" cy="327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7C53BE-837D-D1B9-F7ED-C5E29E1993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39943" y="3186103"/>
                <a:ext cx="16350" cy="1635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47F37-FEB3-0E8E-DA88-4D1DB603D4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04" y="3446271"/>
            <a:ext cx="1528941" cy="1474777"/>
          </a:xfrm>
          <a:prstGeom prst="rect">
            <a:avLst/>
          </a:prstGeom>
          <a:ln>
            <a:noFill/>
          </a:ln>
          <a:effectLst>
            <a:reflection stA="41000" endPos="7000" dist="508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349022-D417-957C-2DE9-CE5C30EE2092}"/>
              </a:ext>
            </a:extLst>
          </p:cNvPr>
          <p:cNvSpPr txBox="1"/>
          <p:nvPr/>
        </p:nvSpPr>
        <p:spPr>
          <a:xfrm>
            <a:off x="1357268" y="2491058"/>
            <a:ext cx="2374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1" spc="-1" dirty="0">
                <a:solidFill>
                  <a:srgbClr val="1A316B"/>
                </a:solidFill>
                <a:latin typeface="Arial" panose="020B0604020202020204" pitchFamily="34" charset="0"/>
                <a:ea typeface="DejaVu Sans"/>
              </a:rPr>
              <a:t>Нормативное регулирование</a:t>
            </a:r>
            <a:endParaRPr lang="ru-RU" sz="2000" spc="-1" dirty="0">
              <a:solidFill>
                <a:srgbClr val="1A316B"/>
              </a:solidFill>
              <a:latin typeface="Arial"/>
            </a:endParaRP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340CB88C-7FAE-A527-D9C7-8A50E1F2ACB2}"/>
              </a:ext>
            </a:extLst>
          </p:cNvPr>
          <p:cNvSpPr/>
          <p:nvPr/>
        </p:nvSpPr>
        <p:spPr>
          <a:xfrm rot="5400000">
            <a:off x="3732687" y="4893839"/>
            <a:ext cx="707889" cy="38212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30B50-D724-8007-A108-A6039A737610}"/>
              </a:ext>
            </a:extLst>
          </p:cNvPr>
          <p:cNvSpPr txBox="1"/>
          <p:nvPr/>
        </p:nvSpPr>
        <p:spPr>
          <a:xfrm>
            <a:off x="4548751" y="2334071"/>
            <a:ext cx="3046188" cy="109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Font typeface="Arial"/>
              <a:buNone/>
            </a:pPr>
            <a:r>
              <a:rPr lang="ru-RU" sz="1800" b="1" strike="noStrike" kern="1200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Закон от 27.12.2002 № 184-ФЗ </a:t>
            </a:r>
            <a:br>
              <a:rPr lang="ru-RU" sz="1800" b="1" strike="noStrike" kern="1200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800" b="1" strike="noStrike" kern="1200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«О техническом регулировании»</a:t>
            </a:r>
            <a:endParaRPr lang="ru-RU" sz="1800" kern="1200" dirty="0">
              <a:solidFill>
                <a:schemeClr val="bg1"/>
              </a:solidFill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3BE116-0BC1-78ED-358E-A6045C725A05}"/>
              </a:ext>
            </a:extLst>
          </p:cNvPr>
          <p:cNvSpPr txBox="1"/>
          <p:nvPr/>
        </p:nvSpPr>
        <p:spPr>
          <a:xfrm>
            <a:off x="4525163" y="4702037"/>
            <a:ext cx="4103625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Font typeface="Arial"/>
              <a:buNone/>
            </a:pPr>
            <a:r>
              <a:rPr lang="ru-RU" sz="1800" b="1" strike="noStrike" kern="1200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Закон от 29.06.2015 № 162-ФЗ «О стандартизации в Российской Федерации»</a:t>
            </a:r>
            <a:endParaRPr lang="ru-RU" sz="1800" b="0" strike="noStrike" kern="1200" spc="-1" dirty="0">
              <a:solidFill>
                <a:schemeClr val="bg1"/>
              </a:solidFill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1B2F9-1EB9-2787-9126-4586CF3619B9}"/>
              </a:ext>
            </a:extLst>
          </p:cNvPr>
          <p:cNvSpPr txBox="1"/>
          <p:nvPr/>
        </p:nvSpPr>
        <p:spPr>
          <a:xfrm>
            <a:off x="7606454" y="2266997"/>
            <a:ext cx="375000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600" kern="1200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Декларирование соответствия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FF3296-6DAF-7F59-8D82-1BCA945FC53B}"/>
              </a:ext>
            </a:extLst>
          </p:cNvPr>
          <p:cNvSpPr txBox="1"/>
          <p:nvPr/>
        </p:nvSpPr>
        <p:spPr>
          <a:xfrm>
            <a:off x="7594939" y="3040808"/>
            <a:ext cx="340501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600" kern="1200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Обязательная сертификация соответствия</a:t>
            </a:r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5C4D653E-788F-7AC1-3E82-66D988629B1B}"/>
              </a:ext>
            </a:extLst>
          </p:cNvPr>
          <p:cNvSpPr/>
          <p:nvPr/>
        </p:nvSpPr>
        <p:spPr>
          <a:xfrm rot="5400000">
            <a:off x="7079985" y="2326478"/>
            <a:ext cx="387498" cy="262629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1676D429-A1C7-30B7-4753-12188AC4BFB1}"/>
              </a:ext>
            </a:extLst>
          </p:cNvPr>
          <p:cNvSpPr/>
          <p:nvPr/>
        </p:nvSpPr>
        <p:spPr>
          <a:xfrm rot="5400000">
            <a:off x="7068470" y="3171021"/>
            <a:ext cx="387498" cy="262629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>
            <a:extLst>
              <a:ext uri="{FF2B5EF4-FFF2-40B4-BE49-F238E27FC236}">
                <a16:creationId xmlns:a16="http://schemas.microsoft.com/office/drawing/2014/main" id="{B3EAA4F8-9C3D-4DA2-565E-01C2A98FD4A0}"/>
              </a:ext>
            </a:extLst>
          </p:cNvPr>
          <p:cNvSpPr/>
          <p:nvPr/>
        </p:nvSpPr>
        <p:spPr>
          <a:xfrm>
            <a:off x="3208372" y="1907520"/>
            <a:ext cx="416141" cy="43799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001AE8-2A96-DFFF-72B1-F3255FEE71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7F7FD-69AD-FFED-4ADB-D7C6A17B724F}"/>
              </a:ext>
            </a:extLst>
          </p:cNvPr>
          <p:cNvSpPr txBox="1"/>
          <p:nvPr/>
        </p:nvSpPr>
        <p:spPr>
          <a:xfrm>
            <a:off x="419832" y="6505272"/>
            <a:ext cx="1161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92AD058-0140-E182-C0A8-767CAA247CBC}"/>
              </a:ext>
            </a:extLst>
          </p:cNvPr>
          <p:cNvGrpSpPr/>
          <p:nvPr/>
        </p:nvGrpSpPr>
        <p:grpSpPr>
          <a:xfrm>
            <a:off x="742944" y="4887602"/>
            <a:ext cx="10750556" cy="1043298"/>
            <a:chOff x="742944" y="4887602"/>
            <a:chExt cx="11258568" cy="699121"/>
          </a:xfrm>
        </p:grpSpPr>
        <p:sp>
          <p:nvSpPr>
            <p:cNvPr id="29" name="Прямоугольник: один усеченный угол 28">
              <a:extLst>
                <a:ext uri="{FF2B5EF4-FFF2-40B4-BE49-F238E27FC236}">
                  <a16:creationId xmlns:a16="http://schemas.microsoft.com/office/drawing/2014/main" id="{1E711762-5D91-6264-4DF0-9CE9E074DA16}"/>
                </a:ext>
              </a:extLst>
            </p:cNvPr>
            <p:cNvSpPr/>
            <p:nvPr/>
          </p:nvSpPr>
          <p:spPr>
            <a:xfrm>
              <a:off x="742944" y="4887602"/>
              <a:ext cx="2705100" cy="699121"/>
            </a:xfrm>
            <a:prstGeom prst="snip1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один усеченный угол 29">
              <a:extLst>
                <a:ext uri="{FF2B5EF4-FFF2-40B4-BE49-F238E27FC236}">
                  <a16:creationId xmlns:a16="http://schemas.microsoft.com/office/drawing/2014/main" id="{AFE19639-47C6-5A1F-46D2-206C376885BA}"/>
                </a:ext>
              </a:extLst>
            </p:cNvPr>
            <p:cNvSpPr/>
            <p:nvPr/>
          </p:nvSpPr>
          <p:spPr>
            <a:xfrm>
              <a:off x="3594100" y="4887602"/>
              <a:ext cx="2705100" cy="699121"/>
            </a:xfrm>
            <a:prstGeom prst="snip1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один усеченный угол 30">
              <a:extLst>
                <a:ext uri="{FF2B5EF4-FFF2-40B4-BE49-F238E27FC236}">
                  <a16:creationId xmlns:a16="http://schemas.microsoft.com/office/drawing/2014/main" id="{41D147BC-3575-A4DA-E93F-60FC46EECF8D}"/>
                </a:ext>
              </a:extLst>
            </p:cNvPr>
            <p:cNvSpPr/>
            <p:nvPr/>
          </p:nvSpPr>
          <p:spPr>
            <a:xfrm>
              <a:off x="6445256" y="4887602"/>
              <a:ext cx="2705100" cy="699121"/>
            </a:xfrm>
            <a:prstGeom prst="snip1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один усеченный угол 31">
              <a:extLst>
                <a:ext uri="{FF2B5EF4-FFF2-40B4-BE49-F238E27FC236}">
                  <a16:creationId xmlns:a16="http://schemas.microsoft.com/office/drawing/2014/main" id="{B7879F41-0D86-F52F-B2B5-7A13DD49B6A0}"/>
                </a:ext>
              </a:extLst>
            </p:cNvPr>
            <p:cNvSpPr/>
            <p:nvPr/>
          </p:nvSpPr>
          <p:spPr>
            <a:xfrm>
              <a:off x="9296412" y="4887602"/>
              <a:ext cx="2705100" cy="699121"/>
            </a:xfrm>
            <a:prstGeom prst="snip1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: один усеченный угол 27">
            <a:extLst>
              <a:ext uri="{FF2B5EF4-FFF2-40B4-BE49-F238E27FC236}">
                <a16:creationId xmlns:a16="http://schemas.microsoft.com/office/drawing/2014/main" id="{74AF90A7-B897-C5BC-C07D-598EA0E7D974}"/>
              </a:ext>
            </a:extLst>
          </p:cNvPr>
          <p:cNvSpPr/>
          <p:nvPr/>
        </p:nvSpPr>
        <p:spPr>
          <a:xfrm>
            <a:off x="742944" y="4051919"/>
            <a:ext cx="10750556" cy="699121"/>
          </a:xfrm>
          <a:prstGeom prst="snip1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один усеченный угол 7">
            <a:extLst>
              <a:ext uri="{FF2B5EF4-FFF2-40B4-BE49-F238E27FC236}">
                <a16:creationId xmlns:a16="http://schemas.microsoft.com/office/drawing/2014/main" id="{D2F12121-0DCA-7A68-B205-6966C9E7A53A}"/>
              </a:ext>
            </a:extLst>
          </p:cNvPr>
          <p:cNvSpPr/>
          <p:nvPr/>
        </p:nvSpPr>
        <p:spPr>
          <a:xfrm>
            <a:off x="742944" y="1171631"/>
            <a:ext cx="2705100" cy="2384369"/>
          </a:xfrm>
          <a:prstGeom prst="snip1Rect">
            <a:avLst/>
          </a:prstGeom>
          <a:solidFill>
            <a:srgbClr val="1A31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D1D7AF0-4650-65E1-CE3D-9E8DEE963301}"/>
              </a:ext>
            </a:extLst>
          </p:cNvPr>
          <p:cNvSpPr/>
          <p:nvPr/>
        </p:nvSpPr>
        <p:spPr>
          <a:xfrm>
            <a:off x="3029450" y="1162981"/>
            <a:ext cx="418594" cy="446427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3" name="Прямоугольник 33"/>
          <p:cNvSpPr/>
          <p:nvPr/>
        </p:nvSpPr>
        <p:spPr>
          <a:xfrm>
            <a:off x="685812" y="360305"/>
            <a:ext cx="6007088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ГАРАНТИЙНЫЕ ОБЯЗАТЕЛЬСТВА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A6375-6FA3-9D4A-A7E3-097690B493DC}"/>
              </a:ext>
            </a:extLst>
          </p:cNvPr>
          <p:cNvSpPr txBox="1"/>
          <p:nvPr/>
        </p:nvSpPr>
        <p:spPr>
          <a:xfrm>
            <a:off x="3600713" y="1610660"/>
            <a:ext cx="7912655" cy="1537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11079" indent="-3110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177" dirty="0">
                <a:solidFill>
                  <a:srgbClr val="1A316B"/>
                </a:solidFill>
                <a:latin typeface="Arial" panose="020B0604020202020204" pitchFamily="34" charset="0"/>
              </a:rPr>
              <a:t>на качество реализуемой продукции (ст. 470 ГК РФ)</a:t>
            </a:r>
          </a:p>
          <a:p>
            <a:pPr marL="311079" indent="-3110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177" dirty="0">
                <a:solidFill>
                  <a:srgbClr val="1A316B"/>
                </a:solidFill>
                <a:latin typeface="Arial" panose="020B0604020202020204" pitchFamily="34" charset="0"/>
              </a:rPr>
              <a:t>по выполненным работам (ст. 722 ГК РФ)</a:t>
            </a:r>
          </a:p>
          <a:p>
            <a:pPr marL="311079" indent="-31107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177" dirty="0">
                <a:solidFill>
                  <a:srgbClr val="1A316B"/>
                </a:solidFill>
                <a:latin typeface="Arial" panose="020B0604020202020204" pitchFamily="34" charset="0"/>
              </a:rPr>
              <a:t>на выполнение работ по строительству (ст. 755 ГК РФ)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F4D76-A6DA-D3A7-15E9-B40A45808334}"/>
              </a:ext>
            </a:extLst>
          </p:cNvPr>
          <p:cNvSpPr txBox="1"/>
          <p:nvPr/>
        </p:nvSpPr>
        <p:spPr>
          <a:xfrm>
            <a:off x="984256" y="1578985"/>
            <a:ext cx="2463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Гражданский кодекс регулирует гарантию: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956BF0-0122-569F-38E9-CC097B9EF591}"/>
              </a:ext>
            </a:extLst>
          </p:cNvPr>
          <p:cNvSpPr txBox="1"/>
          <p:nvPr/>
        </p:nvSpPr>
        <p:spPr>
          <a:xfrm>
            <a:off x="3676656" y="4189113"/>
            <a:ext cx="47244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latin typeface="Arial" panose="020B0604020202020204" pitchFamily="34" charset="0"/>
              </a:rPr>
              <a:t>Гарантийные обязательства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CE9386-0CD2-B0E1-E3C4-0783DB6FBB17}"/>
              </a:ext>
            </a:extLst>
          </p:cNvPr>
          <p:cNvSpPr txBox="1"/>
          <p:nvPr/>
        </p:nvSpPr>
        <p:spPr>
          <a:xfrm>
            <a:off x="984256" y="5073036"/>
            <a:ext cx="18669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kern="1200" dirty="0">
                <a:latin typeface="Arial" panose="020B0604020202020204" pitchFamily="34" charset="0"/>
              </a:rPr>
              <a:t>Гарантия качества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FEED83-7503-CCC8-E7CF-3AFDACF9189A}"/>
              </a:ext>
            </a:extLst>
          </p:cNvPr>
          <p:cNvSpPr txBox="1"/>
          <p:nvPr/>
        </p:nvSpPr>
        <p:spPr>
          <a:xfrm>
            <a:off x="3534491" y="5072050"/>
            <a:ext cx="23622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1800" b="1" kern="1200" dirty="0">
                <a:latin typeface="Arial" panose="020B0604020202020204" pitchFamily="34" charset="0"/>
              </a:rPr>
              <a:t>Требования </a:t>
            </a:r>
            <a:br>
              <a:rPr lang="ru-RU" sz="1800" b="1" kern="1200" dirty="0">
                <a:latin typeface="Arial" panose="020B0604020202020204" pitchFamily="34" charset="0"/>
              </a:rPr>
            </a:br>
            <a:r>
              <a:rPr lang="ru-RU" sz="1800" b="1" kern="1200" dirty="0">
                <a:latin typeface="Arial" panose="020B0604020202020204" pitchFamily="34" charset="0"/>
              </a:rPr>
              <a:t>к гарантийному обслуживанию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2DBF94-459B-F6E5-B313-35A0BCF2CEAF}"/>
              </a:ext>
            </a:extLst>
          </p:cNvPr>
          <p:cNvSpPr txBox="1"/>
          <p:nvPr/>
        </p:nvSpPr>
        <p:spPr>
          <a:xfrm>
            <a:off x="6541320" y="5063384"/>
            <a:ext cx="193647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kern="1200" dirty="0">
                <a:latin typeface="Arial" panose="020B0604020202020204" pitchFamily="34" charset="0"/>
              </a:rPr>
              <a:t>Гарантийный срок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23A0CD-0B01-3FB5-957D-89719492933E}"/>
              </a:ext>
            </a:extLst>
          </p:cNvPr>
          <p:cNvSpPr txBox="1"/>
          <p:nvPr/>
        </p:nvSpPr>
        <p:spPr>
          <a:xfrm>
            <a:off x="9332305" y="5063383"/>
            <a:ext cx="173934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kern="1200" dirty="0">
                <a:latin typeface="Arial" panose="020B0604020202020204" pitchFamily="34" charset="0"/>
              </a:rPr>
              <a:t>Объем гарантии</a:t>
            </a:r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388DE75A-BEBF-1B52-7DCF-C6300D646166}"/>
              </a:ext>
            </a:extLst>
          </p:cNvPr>
          <p:cNvSpPr/>
          <p:nvPr/>
        </p:nvSpPr>
        <p:spPr>
          <a:xfrm rot="10800000">
            <a:off x="4547672" y="4719549"/>
            <a:ext cx="418594" cy="2538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6D2563FA-7909-FA45-E374-32A76202C0C3}"/>
              </a:ext>
            </a:extLst>
          </p:cNvPr>
          <p:cNvSpPr/>
          <p:nvPr/>
        </p:nvSpPr>
        <p:spPr>
          <a:xfrm rot="10800000">
            <a:off x="7336767" y="4707826"/>
            <a:ext cx="418594" cy="2538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98FCE33A-F8A1-7FFA-E8D7-D2AD1EFA8F8F}"/>
              </a:ext>
            </a:extLst>
          </p:cNvPr>
          <p:cNvSpPr/>
          <p:nvPr/>
        </p:nvSpPr>
        <p:spPr>
          <a:xfrm rot="10800000">
            <a:off x="10012173" y="4707826"/>
            <a:ext cx="418594" cy="2538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A3A5E9CB-FBB8-CCE8-D032-7D0B7EC275BF}"/>
              </a:ext>
            </a:extLst>
          </p:cNvPr>
          <p:cNvSpPr/>
          <p:nvPr/>
        </p:nvSpPr>
        <p:spPr>
          <a:xfrm rot="10800000">
            <a:off x="1891756" y="4718382"/>
            <a:ext cx="418594" cy="2538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E19D7D-A477-DA07-EC97-AD881C4F2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900CF-1C88-7264-EC88-FF3DB25AC28D}"/>
              </a:ext>
            </a:extLst>
          </p:cNvPr>
          <p:cNvSpPr txBox="1"/>
          <p:nvPr/>
        </p:nvSpPr>
        <p:spPr>
          <a:xfrm>
            <a:off x="419832" y="6505272"/>
            <a:ext cx="1333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Прямоугольник 33"/>
          <p:cNvSpPr/>
          <p:nvPr/>
        </p:nvSpPr>
        <p:spPr>
          <a:xfrm>
            <a:off x="685812" y="360305"/>
            <a:ext cx="9406068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ТОВАРНЫЙ ЗНАК</a:t>
            </a:r>
          </a:p>
        </p:txBody>
      </p:sp>
      <p:pic>
        <p:nvPicPr>
          <p:cNvPr id="295" name="Picture 4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27833" y="1269540"/>
            <a:ext cx="5431554" cy="431892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BB2E92-6F02-AB02-1DD0-65F56C68C5C0}"/>
              </a:ext>
            </a:extLst>
          </p:cNvPr>
          <p:cNvSpPr txBox="1"/>
          <p:nvPr/>
        </p:nvSpPr>
        <p:spPr>
          <a:xfrm>
            <a:off x="6795354" y="2459504"/>
            <a:ext cx="36467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pc="-1" dirty="0">
                <a:latin typeface="Arial" panose="020B0604020202020204" pitchFamily="34" charset="0"/>
                <a:ea typeface="Tahoma"/>
              </a:rPr>
              <a:t>Товарный знак – это уникальное название производителя или самого товара, которое идентифицирует объект закупки</a:t>
            </a:r>
            <a:endParaRPr lang="ru-RU" sz="2000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66A0A3-9940-DD17-6BB5-B55A8CF24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BA2752-8CB0-C316-345B-DD8A1DB97B47}"/>
              </a:ext>
            </a:extLst>
          </p:cNvPr>
          <p:cNvSpPr txBox="1"/>
          <p:nvPr/>
        </p:nvSpPr>
        <p:spPr>
          <a:xfrm>
            <a:off x="419831" y="6505272"/>
            <a:ext cx="1183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рямоугольник 33"/>
          <p:cNvSpPr/>
          <p:nvPr/>
        </p:nvSpPr>
        <p:spPr>
          <a:xfrm>
            <a:off x="685812" y="360305"/>
            <a:ext cx="9406068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ТОВАРНЫЙ ЗНАК</a:t>
            </a:r>
          </a:p>
        </p:txBody>
      </p:sp>
      <p:sp>
        <p:nvSpPr>
          <p:cNvPr id="298" name="TextBox 8"/>
          <p:cNvSpPr/>
          <p:nvPr/>
        </p:nvSpPr>
        <p:spPr>
          <a:xfrm>
            <a:off x="685811" y="972485"/>
            <a:ext cx="9296372" cy="10875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177" b="1" spc="-1" dirty="0">
                <a:solidFill>
                  <a:srgbClr val="10243E"/>
                </a:solidFill>
                <a:latin typeface="Arial" panose="020B0604020202020204" pitchFamily="34" charset="0"/>
                <a:ea typeface="Tahoma"/>
              </a:rPr>
              <a:t>Федеральный институт промышленной собственности (ФИПС)</a:t>
            </a:r>
          </a:p>
          <a:p>
            <a:pPr>
              <a:lnSpc>
                <a:spcPct val="100000"/>
              </a:lnSpc>
              <a:buNone/>
            </a:pPr>
            <a:r>
              <a:rPr lang="en-US" sz="2177" b="1" spc="-1" dirty="0">
                <a:solidFill>
                  <a:srgbClr val="0070C0"/>
                </a:solidFill>
                <a:latin typeface="Arial" panose="020B0604020202020204" pitchFamily="34" charset="0"/>
                <a:ea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https://www1.fips.ru/registers-web/</a:t>
            </a:r>
            <a:endParaRPr lang="ru-RU" sz="2177" b="1" spc="-1" dirty="0">
              <a:solidFill>
                <a:srgbClr val="0070C0"/>
              </a:solidFill>
              <a:latin typeface="Arial" panose="020B0604020202020204" pitchFamily="34" charset="0"/>
              <a:ea typeface="Tahoma"/>
            </a:endParaRPr>
          </a:p>
          <a:p>
            <a:pPr>
              <a:lnSpc>
                <a:spcPct val="100000"/>
              </a:lnSpc>
              <a:buNone/>
            </a:pPr>
            <a:endParaRPr lang="ru-RU" sz="2177" spc="-1" dirty="0">
              <a:latin typeface="Arial"/>
            </a:endParaRPr>
          </a:p>
        </p:txBody>
      </p:sp>
      <p:pic>
        <p:nvPicPr>
          <p:cNvPr id="299" name="Рисунок 2"/>
          <p:cNvPicPr/>
          <p:nvPr/>
        </p:nvPicPr>
        <p:blipFill>
          <a:blip r:embed="rId4"/>
          <a:stretch/>
        </p:blipFill>
        <p:spPr>
          <a:xfrm>
            <a:off x="814978" y="1914147"/>
            <a:ext cx="10066312" cy="4583548"/>
          </a:xfrm>
          <a:prstGeom prst="rect">
            <a:avLst/>
          </a:prstGeom>
          <a:ln w="0">
            <a:noFill/>
          </a:ln>
        </p:spPr>
      </p:pic>
      <p:sp>
        <p:nvSpPr>
          <p:cNvPr id="300" name="Блок-схема: узел 5"/>
          <p:cNvSpPr/>
          <p:nvPr/>
        </p:nvSpPr>
        <p:spPr>
          <a:xfrm>
            <a:off x="868152" y="6185156"/>
            <a:ext cx="2286620" cy="412009"/>
          </a:xfrm>
          <a:prstGeom prst="flowChartConnector">
            <a:avLst/>
          </a:prstGeom>
          <a:noFill/>
          <a:ln>
            <a:solidFill>
              <a:srgbClr val="C0504D">
                <a:lumMod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3FEA71-2C84-19D9-5E0A-DA2647B02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B862B-1EF6-4D80-7A95-B499367FCACF}"/>
              </a:ext>
            </a:extLst>
          </p:cNvPr>
          <p:cNvSpPr txBox="1"/>
          <p:nvPr/>
        </p:nvSpPr>
        <p:spPr>
          <a:xfrm>
            <a:off x="419831" y="6505272"/>
            <a:ext cx="1183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Прямоугольник 18"/>
          <p:cNvSpPr/>
          <p:nvPr/>
        </p:nvSpPr>
        <p:spPr>
          <a:xfrm>
            <a:off x="608413" y="289560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ТОВАРНЫЙ ЗНАК</a:t>
            </a:r>
          </a:p>
        </p:txBody>
      </p:sp>
      <p:sp>
        <p:nvSpPr>
          <p:cNvPr id="302" name="TextBox 8"/>
          <p:cNvSpPr/>
          <p:nvPr/>
        </p:nvSpPr>
        <p:spPr>
          <a:xfrm>
            <a:off x="3709261" y="1395880"/>
            <a:ext cx="608739" cy="403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Ст.19 </a:t>
            </a:r>
            <a:endParaRPr lang="ru-RU" sz="1043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43" spc="-1" dirty="0">
              <a:latin typeface="Arial"/>
            </a:endParaRPr>
          </a:p>
        </p:txBody>
      </p:sp>
      <p:sp>
        <p:nvSpPr>
          <p:cNvPr id="303" name="TextBox 9"/>
          <p:cNvSpPr/>
          <p:nvPr/>
        </p:nvSpPr>
        <p:spPr>
          <a:xfrm>
            <a:off x="3709261" y="2636872"/>
            <a:ext cx="608739" cy="403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Ст.23 </a:t>
            </a:r>
            <a:endParaRPr lang="ru-RU" sz="1043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43" spc="-1" dirty="0">
              <a:latin typeface="Arial"/>
            </a:endParaRPr>
          </a:p>
        </p:txBody>
      </p:sp>
      <p:sp>
        <p:nvSpPr>
          <p:cNvPr id="304" name="TextBox 10"/>
          <p:cNvSpPr/>
          <p:nvPr/>
        </p:nvSpPr>
        <p:spPr>
          <a:xfrm>
            <a:off x="3709261" y="3944160"/>
            <a:ext cx="608739" cy="403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Ст.33 </a:t>
            </a:r>
            <a:endParaRPr lang="ru-RU" sz="1043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43" spc="-1" dirty="0">
              <a:latin typeface="Arial"/>
            </a:endParaRPr>
          </a:p>
        </p:txBody>
      </p:sp>
      <p:sp>
        <p:nvSpPr>
          <p:cNvPr id="305" name="TextBox 11"/>
          <p:cNvSpPr/>
          <p:nvPr/>
        </p:nvSpPr>
        <p:spPr>
          <a:xfrm>
            <a:off x="3709261" y="5165231"/>
            <a:ext cx="608739" cy="403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Ст.42 </a:t>
            </a:r>
            <a:endParaRPr lang="ru-RU" sz="1043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43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43" spc="-1" dirty="0">
              <a:latin typeface="Arial"/>
            </a:endParaRPr>
          </a:p>
        </p:txBody>
      </p:sp>
      <p:pic>
        <p:nvPicPr>
          <p:cNvPr id="310" name="Picture 2" descr="эквивалентный значок 2342349"/>
          <p:cNvPicPr/>
          <p:nvPr/>
        </p:nvPicPr>
        <p:blipFill rotWithShape="1">
          <a:blip r:embed="rId2"/>
          <a:srcRect l="17635" t="23011" r="13833" b="29474"/>
          <a:stretch/>
        </p:blipFill>
        <p:spPr>
          <a:xfrm>
            <a:off x="829929" y="1072714"/>
            <a:ext cx="775347" cy="646331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4" descr="значок соединения 2260436"/>
          <p:cNvPicPr/>
          <p:nvPr/>
        </p:nvPicPr>
        <p:blipFill rotWithShape="1">
          <a:blip r:embed="rId3"/>
          <a:srcRect l="12439" t="13049" r="8785" b="14367"/>
          <a:stretch/>
        </p:blipFill>
        <p:spPr>
          <a:xfrm>
            <a:off x="797167" y="1910592"/>
            <a:ext cx="863032" cy="797806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6" descr="Значок шестеренки 5786060"/>
          <p:cNvPicPr/>
          <p:nvPr/>
        </p:nvPicPr>
        <p:blipFill rotWithShape="1">
          <a:blip r:embed="rId4"/>
          <a:srcRect l="15128" t="16285" r="10480" b="14645"/>
          <a:stretch/>
        </p:blipFill>
        <p:spPr>
          <a:xfrm flipH="1">
            <a:off x="756060" y="3326410"/>
            <a:ext cx="799773" cy="739328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8" descr="Значок лекарства 5782493"/>
          <p:cNvPicPr/>
          <p:nvPr/>
        </p:nvPicPr>
        <p:blipFill rotWithShape="1">
          <a:blip r:embed="rId5"/>
          <a:srcRect l="26627" t="16521" r="17524" b="14575"/>
          <a:stretch/>
        </p:blipFill>
        <p:spPr>
          <a:xfrm>
            <a:off x="872300" y="4982420"/>
            <a:ext cx="712766" cy="84217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170C4-00A0-023F-2ABC-8B8FC85A4661}"/>
              </a:ext>
            </a:extLst>
          </p:cNvPr>
          <p:cNvSpPr txBox="1"/>
          <p:nvPr/>
        </p:nvSpPr>
        <p:spPr>
          <a:xfrm>
            <a:off x="1823606" y="1111917"/>
            <a:ext cx="4952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latin typeface="Arial" panose="020B0604020202020204" pitchFamily="34" charset="0"/>
                <a:ea typeface="Tahoma"/>
              </a:rPr>
              <a:t>Сопровождение такого указания </a:t>
            </a:r>
            <a:r>
              <a:rPr lang="ru-RU" sz="1800" spc="-1" dirty="0">
                <a:latin typeface="Arial" panose="020B0604020202020204" pitchFamily="34" charset="0"/>
                <a:ea typeface="Tahoma"/>
              </a:rPr>
              <a:t>словами «или эквивалент»</a:t>
            </a:r>
            <a:endParaRPr lang="ru-RU" sz="1800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371AC-C21B-E49D-0F66-D05CC393D437}"/>
              </a:ext>
            </a:extLst>
          </p:cNvPr>
          <p:cNvSpPr txBox="1"/>
          <p:nvPr/>
        </p:nvSpPr>
        <p:spPr>
          <a:xfrm>
            <a:off x="1823606" y="1933610"/>
            <a:ext cx="5317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latin typeface="Arial" panose="020B0604020202020204" pitchFamily="34" charset="0"/>
                <a:ea typeface="Tahoma"/>
              </a:rPr>
              <a:t>Необходимость обеспечения взаимодействия </a:t>
            </a:r>
            <a:r>
              <a:rPr lang="ru-RU" sz="1800" spc="-1" dirty="0">
                <a:latin typeface="Arial" panose="020B0604020202020204" pitchFamily="34" charset="0"/>
                <a:ea typeface="Tahoma"/>
              </a:rPr>
              <a:t>таких товаров с товарами, используемыми Заказчиком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F6BFD-801F-03D8-DF10-B7922D936D61}"/>
              </a:ext>
            </a:extLst>
          </p:cNvPr>
          <p:cNvSpPr txBox="1"/>
          <p:nvPr/>
        </p:nvSpPr>
        <p:spPr>
          <a:xfrm>
            <a:off x="1864468" y="3035847"/>
            <a:ext cx="5276561" cy="1525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latin typeface="Arial" panose="020B0604020202020204" pitchFamily="34" charset="0"/>
                <a:ea typeface="Tahoma"/>
              </a:rPr>
              <a:t>Осуществление закупки запасных частей и расходных материалов </a:t>
            </a:r>
            <a:r>
              <a:rPr lang="ru-RU" sz="1800" spc="-1" dirty="0">
                <a:latin typeface="Arial" panose="020B0604020202020204" pitchFamily="34" charset="0"/>
                <a:ea typeface="Tahoma"/>
              </a:rPr>
              <a:t>к машинам и оборудованию, используемым заказчиком, в соответствии с технической документацией на указанные машины и оборудование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68E11-EDAA-71C7-E7F2-DA16D432E39E}"/>
              </a:ext>
            </a:extLst>
          </p:cNvPr>
          <p:cNvSpPr txBox="1"/>
          <p:nvPr/>
        </p:nvSpPr>
        <p:spPr>
          <a:xfrm>
            <a:off x="1823606" y="4665903"/>
            <a:ext cx="52765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latin typeface="Arial" panose="020B0604020202020204" pitchFamily="34" charset="0"/>
                <a:ea typeface="Tahoma"/>
              </a:rPr>
              <a:t>Осуществление закупки мед. изделий, спец. продуктов лечебного питания, </a:t>
            </a:r>
            <a:r>
              <a:rPr lang="ru-RU" sz="1800" spc="-1" dirty="0">
                <a:latin typeface="Arial" panose="020B0604020202020204" pitchFamily="34" charset="0"/>
                <a:ea typeface="Tahoma"/>
              </a:rPr>
              <a:t>необходимых для назначения пациенту по мед. показаниям по решению врачебной комиссии, которое фиксируется в медицинской документации пациента и журнале врачебной комиссии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470CD-3967-06FF-78B3-815EF70FA691}"/>
              </a:ext>
            </a:extLst>
          </p:cNvPr>
          <p:cNvSpPr txBox="1"/>
          <p:nvPr/>
        </p:nvSpPr>
        <p:spPr>
          <a:xfrm>
            <a:off x="7677813" y="3066997"/>
            <a:ext cx="3833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pc="-1" dirty="0">
                <a:solidFill>
                  <a:srgbClr val="305497"/>
                </a:solidFill>
                <a:latin typeface="Arial" panose="020B0604020202020204" pitchFamily="34" charset="0"/>
                <a:ea typeface="Tahoma"/>
              </a:rPr>
              <a:t>Закупки товаров, необходимых для исполнения контрактов </a:t>
            </a:r>
            <a:r>
              <a:rPr lang="ru-RU" sz="1800" spc="-1" dirty="0">
                <a:solidFill>
                  <a:srgbClr val="305497"/>
                </a:solidFill>
                <a:latin typeface="Arial" panose="020B0604020202020204" pitchFamily="34" charset="0"/>
                <a:ea typeface="Tahoma"/>
              </a:rPr>
              <a:t>в рамках 44-ФЗ и если это предусмотрено условиями международных договоров Российской Федерации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FBC603-FC57-9C91-5902-07A994D549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32" y="2111640"/>
            <a:ext cx="825744" cy="825744"/>
          </a:xfrm>
          <a:prstGeom prst="rect">
            <a:avLst/>
          </a:prstGeom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EC8E2-8584-0885-2FDA-098F02D5E5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A0C43-CBDE-20A3-1F73-48EB239D3232}"/>
              </a:ext>
            </a:extLst>
          </p:cNvPr>
          <p:cNvSpPr txBox="1"/>
          <p:nvPr/>
        </p:nvSpPr>
        <p:spPr>
          <a:xfrm>
            <a:off x="419832" y="6505272"/>
            <a:ext cx="118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8">
            <a:extLst>
              <a:ext uri="{FF2B5EF4-FFF2-40B4-BE49-F238E27FC236}">
                <a16:creationId xmlns:a16="http://schemas.microsoft.com/office/drawing/2014/main" id="{D13ACEA0-7440-6CED-2FFF-BE1CA6C6410E}"/>
              </a:ext>
            </a:extLst>
          </p:cNvPr>
          <p:cNvSpPr/>
          <p:nvPr/>
        </p:nvSpPr>
        <p:spPr>
          <a:xfrm>
            <a:off x="8888885" y="1763420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77C8F-3F00-F5EF-6701-028F95A1A2B1}"/>
              </a:ext>
            </a:extLst>
          </p:cNvPr>
          <p:cNvSpPr txBox="1"/>
          <p:nvPr/>
        </p:nvSpPr>
        <p:spPr>
          <a:xfrm>
            <a:off x="7846546" y="3941322"/>
            <a:ext cx="39955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  <a:t>Создание преимущественных условий </a:t>
            </a:r>
            <a:r>
              <a:rPr lang="ru-RU" sz="2400" b="1" spc="-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ahoma"/>
              </a:rPr>
              <a:t>конкретному хозяйствующему субъекту</a:t>
            </a:r>
          </a:p>
        </p:txBody>
      </p:sp>
      <p:sp>
        <p:nvSpPr>
          <p:cNvPr id="18" name="Овал 8">
            <a:extLst>
              <a:ext uri="{FF2B5EF4-FFF2-40B4-BE49-F238E27FC236}">
                <a16:creationId xmlns:a16="http://schemas.microsoft.com/office/drawing/2014/main" id="{040639AB-51A8-62D5-FBBE-ACE23C41712E}"/>
              </a:ext>
            </a:extLst>
          </p:cNvPr>
          <p:cNvSpPr/>
          <p:nvPr/>
        </p:nvSpPr>
        <p:spPr>
          <a:xfrm>
            <a:off x="5251560" y="1763420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Овал 8">
            <a:extLst>
              <a:ext uri="{FF2B5EF4-FFF2-40B4-BE49-F238E27FC236}">
                <a16:creationId xmlns:a16="http://schemas.microsoft.com/office/drawing/2014/main" id="{F61A1D35-98A6-C285-D2F9-BE4E52A6D91E}"/>
              </a:ext>
            </a:extLst>
          </p:cNvPr>
          <p:cNvSpPr/>
          <p:nvPr/>
        </p:nvSpPr>
        <p:spPr>
          <a:xfrm>
            <a:off x="1564867" y="1763420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1" name="Прямоугольник 18"/>
          <p:cNvSpPr/>
          <p:nvPr/>
        </p:nvSpPr>
        <p:spPr>
          <a:xfrm>
            <a:off x="568828" y="460321"/>
            <a:ext cx="9583399" cy="473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540" b="1" spc="68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  <a:t>ЗАПРЕТЫ ПРИ ФОРМИРОВАНИИ ОБЪЕКТА ЗАКУПКИ</a:t>
            </a:r>
            <a:endParaRPr lang="ru-RU" sz="2540" spc="-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33BEF-91A3-0A33-A200-77F3F50DE9AC}"/>
              </a:ext>
            </a:extLst>
          </p:cNvPr>
          <p:cNvSpPr txBox="1"/>
          <p:nvPr/>
        </p:nvSpPr>
        <p:spPr>
          <a:xfrm>
            <a:off x="568828" y="3941322"/>
            <a:ext cx="37766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  <a:t>Требования к ТРУ, </a:t>
            </a:r>
            <a:r>
              <a:rPr lang="ru-RU" sz="2400" b="1" spc="-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ahoma"/>
              </a:rPr>
              <a:t>которые влекут за собой ограничение количества участников закупки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235346-64D1-4AE9-D800-DFD6A51C3598}"/>
              </a:ext>
            </a:extLst>
          </p:cNvPr>
          <p:cNvSpPr txBox="1"/>
          <p:nvPr/>
        </p:nvSpPr>
        <p:spPr>
          <a:xfrm>
            <a:off x="4544888" y="3941322"/>
            <a:ext cx="3336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  <a:t>Требования </a:t>
            </a:r>
            <a:b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</a:br>
            <a:r>
              <a:rPr lang="ru-RU" sz="2400" b="1" spc="-1" dirty="0">
                <a:solidFill>
                  <a:schemeClr val="bg1"/>
                </a:solidFill>
                <a:latin typeface="Arial" panose="020B0604020202020204" pitchFamily="34" charset="0"/>
                <a:ea typeface="Tahoma"/>
              </a:rPr>
              <a:t>к производителю товара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59DACEA-276C-18A7-CE63-28129C461CB8}"/>
              </a:ext>
            </a:extLst>
          </p:cNvPr>
          <p:cNvCxnSpPr>
            <a:stCxn id="7" idx="7"/>
            <a:endCxn id="7" idx="3"/>
          </p:cNvCxnSpPr>
          <p:nvPr/>
        </p:nvCxnSpPr>
        <p:spPr>
          <a:xfrm flipH="1">
            <a:off x="1838193" y="2041624"/>
            <a:ext cx="1319735" cy="13432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7838D-10B6-E0AE-C0CF-279B1DA4A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85" y="2213832"/>
            <a:ext cx="1027550" cy="998874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6268B3D-3E4D-1117-B79E-5057DCEB3DBB}"/>
              </a:ext>
            </a:extLst>
          </p:cNvPr>
          <p:cNvCxnSpPr/>
          <p:nvPr/>
        </p:nvCxnSpPr>
        <p:spPr>
          <a:xfrm flipH="1">
            <a:off x="5524885" y="2041624"/>
            <a:ext cx="1319735" cy="13432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D8FDD11-DDFD-D64A-1CC8-E71FC980058A}"/>
              </a:ext>
            </a:extLst>
          </p:cNvPr>
          <p:cNvCxnSpPr/>
          <p:nvPr/>
        </p:nvCxnSpPr>
        <p:spPr>
          <a:xfrm flipH="1">
            <a:off x="9162209" y="2041624"/>
            <a:ext cx="1319735" cy="13432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A579A-5369-C2C7-5C1B-D3E1F69F7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30" y="2258779"/>
            <a:ext cx="1004446" cy="953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14C3CD-2199-5CB9-AAC8-6A178CA29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19" y="2213832"/>
            <a:ext cx="918317" cy="9196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7C22F4-D940-8454-9F7D-F9012D971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CB834-0120-361B-7C39-F134D4AD1C1F}"/>
              </a:ext>
            </a:extLst>
          </p:cNvPr>
          <p:cNvSpPr txBox="1"/>
          <p:nvPr/>
        </p:nvSpPr>
        <p:spPr>
          <a:xfrm>
            <a:off x="419831" y="6505272"/>
            <a:ext cx="1145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  <p:extLst>
      <p:ext uri="{BB962C8B-B14F-4D97-AF65-F5344CB8AC3E}">
        <p14:creationId xmlns:p14="http://schemas.microsoft.com/office/powerpoint/2010/main" val="185262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 5">
            <a:extLst>
              <a:ext uri="{FF2B5EF4-FFF2-40B4-BE49-F238E27FC236}">
                <a16:creationId xmlns:a16="http://schemas.microsoft.com/office/drawing/2014/main" id="{12C08884-8F59-492C-D34A-41240BD23096}"/>
              </a:ext>
            </a:extLst>
          </p:cNvPr>
          <p:cNvSpPr/>
          <p:nvPr/>
        </p:nvSpPr>
        <p:spPr>
          <a:xfrm>
            <a:off x="5188658" y="3084364"/>
            <a:ext cx="1510824" cy="694773"/>
          </a:xfrm>
          <a:prstGeom prst="mathEqual">
            <a:avLst>
              <a:gd name="adj1" fmla="val 22033"/>
              <a:gd name="adj2" fmla="val 2663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4F7E927C-2115-3FF5-8732-04CC8BB2CCD7}"/>
              </a:ext>
            </a:extLst>
          </p:cNvPr>
          <p:cNvSpPr/>
          <p:nvPr/>
        </p:nvSpPr>
        <p:spPr>
          <a:xfrm>
            <a:off x="518317" y="447319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ЭКВИВАЛЕНТНОСТЬ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0DC21F-6D79-A3BE-1655-7D5BFBE7C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1CA41-E8AA-97C6-0261-AD3ACA6FC29A}"/>
              </a:ext>
            </a:extLst>
          </p:cNvPr>
          <p:cNvSpPr txBox="1"/>
          <p:nvPr/>
        </p:nvSpPr>
        <p:spPr>
          <a:xfrm>
            <a:off x="419831" y="6505272"/>
            <a:ext cx="113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C53708-B640-1A3B-E528-BC073262D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2" b="96681" l="3362" r="97402">
                        <a14:foregroundMark x1="9475" y1="30979" x2="5553" y2="28851"/>
                        <a14:foregroundMark x1="8355" y1="47489" x2="4992" y2="69957"/>
                        <a14:foregroundMark x1="4992" y1="69957" x2="19002" y2="96681"/>
                        <a14:foregroundMark x1="19002" y1="96681" x2="29088" y2="88681"/>
                        <a14:foregroundMark x1="24809" y1="60766" x2="26949" y2="81702"/>
                        <a14:foregroundMark x1="26949" y1="81702" x2="30005" y2="87319"/>
                        <a14:foregroundMark x1="19154" y1="51915" x2="19868" y2="51319"/>
                        <a14:foregroundMark x1="74834" y1="5702" x2="75599" y2="29021"/>
                        <a14:foregroundMark x1="73867" y1="43064" x2="92257" y2="46894"/>
                        <a14:foregroundMark x1="92257" y1="46894" x2="97402" y2="73617"/>
                        <a14:foregroundMark x1="97402" y1="73617" x2="85176" y2="92596"/>
                        <a14:foregroundMark x1="85176" y1="92596" x2="81966" y2="94298"/>
                        <a14:foregroundMark x1="81049" y1="92170" x2="72389" y2="78298"/>
                        <a14:foregroundMark x1="72389" y1="78298" x2="68059" y2="51064"/>
                        <a14:foregroundMark x1="68059" y1="51064" x2="70912" y2="46723"/>
                        <a14:foregroundMark x1="4279" y1="63064" x2="3362" y2="72340"/>
                        <a14:backgroundMark x1="26999" y1="6128" x2="9272" y2="13872"/>
                        <a14:backgroundMark x1="9272" y1="13872" x2="13194" y2="1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9482" y="1676437"/>
            <a:ext cx="4500398" cy="26938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884FCA-E66C-B246-C595-620D6DD3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79" y="4120874"/>
            <a:ext cx="3198603" cy="153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3A1370-5B45-7529-290B-8F2BF8D263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5" b="63542" l="3750" r="97292">
                        <a14:foregroundMark x1="15417" y1="39167" x2="17708" y2="43750"/>
                        <a14:foregroundMark x1="22708" y1="37708" x2="2500" y2="43958"/>
                        <a14:foregroundMark x1="2500" y1="43958" x2="14167" y2="60833"/>
                        <a14:foregroundMark x1="14167" y1="60833" x2="39583" y2="62917"/>
                        <a14:foregroundMark x1="39583" y1="62917" x2="57708" y2="61458"/>
                        <a14:foregroundMark x1="57708" y1="61458" x2="75208" y2="61667"/>
                        <a14:foregroundMark x1="75208" y1="61667" x2="97292" y2="51458"/>
                        <a14:foregroundMark x1="97292" y1="51458" x2="68750" y2="36875"/>
                        <a14:foregroundMark x1="68750" y1="36875" x2="62917" y2="36875"/>
                        <a14:foregroundMark x1="74583" y1="40625" x2="35000" y2="40000"/>
                        <a14:foregroundMark x1="33333" y1="44167" x2="52708" y2="46667"/>
                        <a14:foregroundMark x1="52708" y1="46667" x2="59167" y2="52708"/>
                        <a14:foregroundMark x1="77708" y1="49792" x2="64167" y2="54167"/>
                        <a14:foregroundMark x1="79792" y1="51667" x2="33750" y2="48958"/>
                        <a14:foregroundMark x1="38125" y1="47083" x2="13542" y2="42708"/>
                        <a14:foregroundMark x1="13542" y1="42708" x2="21458" y2="44375"/>
                        <a14:foregroundMark x1="21458" y1="43333" x2="20833" y2="45417"/>
                        <a14:foregroundMark x1="21667" y1="44375" x2="23958" y2="52708"/>
                        <a14:foregroundMark x1="23125" y1="46458" x2="15833" y2="51667"/>
                        <a14:foregroundMark x1="17708" y1="50000" x2="14375" y2="51875"/>
                        <a14:foregroundMark x1="6875" y1="41667" x2="14583" y2="53125"/>
                        <a14:foregroundMark x1="4792" y1="51042" x2="3750" y2="55208"/>
                        <a14:foregroundMark x1="81042" y1="61875" x2="91458" y2="61875"/>
                        <a14:foregroundMark x1="96250" y1="61250" x2="82917" y2="59792"/>
                        <a14:foregroundMark x1="93333" y1="59583" x2="95208" y2="59583"/>
                        <a14:foregroundMark x1="80833" y1="58750" x2="77292" y2="62083"/>
                        <a14:foregroundMark x1="79375" y1="59583" x2="53542" y2="62083"/>
                        <a14:foregroundMark x1="59583" y1="62083" x2="88542" y2="60833"/>
                        <a14:foregroundMark x1="71667" y1="62083" x2="59375" y2="62917"/>
                        <a14:foregroundMark x1="57917" y1="61250" x2="57083" y2="63125"/>
                        <a14:foregroundMark x1="93333" y1="60625" x2="84375" y2="62708"/>
                        <a14:foregroundMark x1="80417" y1="62083" x2="79167" y2="61667"/>
                        <a14:foregroundMark x1="76875" y1="61667" x2="80208" y2="62708"/>
                        <a14:foregroundMark x1="65833" y1="60625" x2="74583" y2="62708"/>
                        <a14:foregroundMark x1="75208" y1="62708" x2="77083" y2="62708"/>
                        <a14:foregroundMark x1="95208" y1="61042" x2="96042" y2="61250"/>
                        <a14:foregroundMark x1="96042" y1="60000" x2="96667" y2="62292"/>
                        <a14:foregroundMark x1="95417" y1="62708" x2="93750" y2="62708"/>
                        <a14:foregroundMark x1="92083" y1="62083" x2="94375" y2="62292"/>
                      </a14:backgroundRemoval>
                    </a14:imgEffect>
                  </a14:imgLayer>
                </a14:imgProps>
              </a:ext>
            </a:extLst>
          </a:blip>
          <a:srcRect t="32247" b="32789"/>
          <a:stretch/>
        </p:blipFill>
        <p:spPr>
          <a:xfrm>
            <a:off x="1825892" y="4440973"/>
            <a:ext cx="2563012" cy="896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E2375F-0A1B-FF4C-30CE-16BF51109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0" b="93175" l="5200" r="96300">
                        <a14:foregroundMark x1="39900" y1="23968" x2="34700" y2="25079"/>
                        <a14:foregroundMark x1="34700" y1="25079" x2="32200" y2="34603"/>
                        <a14:foregroundMark x1="32200" y1="34603" x2="18200" y2="39206"/>
                        <a14:foregroundMark x1="18200" y1="39206" x2="5200" y2="69365"/>
                        <a14:foregroundMark x1="5200" y1="69365" x2="5500" y2="70635"/>
                        <a14:foregroundMark x1="79500" y1="49683" x2="85100" y2="56349"/>
                        <a14:foregroundMark x1="85100" y1="56349" x2="88300" y2="76508"/>
                        <a14:foregroundMark x1="88300" y1="76508" x2="76300" y2="85556"/>
                        <a14:foregroundMark x1="76300" y1="85556" x2="75500" y2="85238"/>
                        <a14:foregroundMark x1="93900" y1="67143" x2="96300" y2="69048"/>
                        <a14:foregroundMark x1="71500" y1="6984" x2="65600" y2="12063"/>
                        <a14:foregroundMark x1="65600" y1="12063" x2="65600" y2="12698"/>
                        <a14:foregroundMark x1="62900" y1="13492" x2="66000" y2="6984"/>
                        <a14:foregroundMark x1="67300" y1="2540" x2="67300" y2="2540"/>
                        <a14:foregroundMark x1="45300" y1="53333" x2="37600" y2="53968"/>
                        <a14:foregroundMark x1="37600" y1="53968" x2="32900" y2="62381"/>
                        <a14:foregroundMark x1="32900" y1="62381" x2="38500" y2="67460"/>
                        <a14:foregroundMark x1="38500" y1="67460" x2="38500" y2="67460"/>
                        <a14:foregroundMark x1="42800" y1="36825" x2="59000" y2="35079"/>
                        <a14:foregroundMark x1="59000" y1="35079" x2="62600" y2="48095"/>
                        <a14:foregroundMark x1="62600" y1="48095" x2="62700" y2="51587"/>
                        <a14:foregroundMark x1="37100" y1="30952" x2="44900" y2="37619"/>
                        <a14:foregroundMark x1="50000" y1="32381" x2="48100" y2="33651"/>
                        <a14:foregroundMark x1="24700" y1="60159" x2="25100" y2="68730"/>
                        <a14:foregroundMark x1="25100" y1="68730" x2="26700" y2="69365"/>
                        <a14:foregroundMark x1="49700" y1="32381" x2="47500" y2="31270"/>
                        <a14:foregroundMark x1="51600" y1="31270" x2="64700" y2="27143"/>
                        <a14:foregroundMark x1="64700" y1="27143" x2="41900" y2="32381"/>
                        <a14:foregroundMark x1="85900" y1="92222" x2="73300" y2="93175"/>
                        <a14:foregroundMark x1="79300" y1="16667" x2="72600" y2="20952"/>
                        <a14:foregroundMark x1="72600" y1="20952" x2="77900" y2="32540"/>
                        <a14:foregroundMark x1="77900" y1="32540" x2="77900" y2="36984"/>
                        <a14:foregroundMark x1="13600" y1="59683" x2="21900" y2="85556"/>
                        <a14:foregroundMark x1="21900" y1="85556" x2="29200" y2="91905"/>
                        <a14:foregroundMark x1="29200" y1="91905" x2="29200" y2="9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313" y="1605722"/>
            <a:ext cx="4500398" cy="28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5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Параллелограмм 50"/>
          <p:cNvSpPr/>
          <p:nvPr/>
        </p:nvSpPr>
        <p:spPr>
          <a:xfrm>
            <a:off x="6370124" y="2952389"/>
            <a:ext cx="2340291" cy="150918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16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Поставка ЛП для медицинского применения</a:t>
            </a:r>
          </a:p>
          <a:p>
            <a:pPr algn="ctr">
              <a:lnSpc>
                <a:spcPct val="80000"/>
              </a:lnSpc>
              <a:buNone/>
            </a:pPr>
            <a:endParaRPr lang="ru-RU" sz="1600" b="1" spc="-1" dirty="0">
              <a:solidFill>
                <a:srgbClr val="001746"/>
              </a:solidFill>
              <a:latin typeface="Arial" panose="020B0604020202020204" pitchFamily="34" charset="0"/>
              <a:ea typeface="Tahoma"/>
            </a:endParaRPr>
          </a:p>
          <a:p>
            <a:pPr algn="ctr">
              <a:lnSpc>
                <a:spcPct val="80000"/>
              </a:lnSpc>
              <a:buNone/>
            </a:pPr>
            <a:endParaRPr lang="ru-RU" sz="1600" b="1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315" name="Параллелограмм 49"/>
          <p:cNvSpPr/>
          <p:nvPr/>
        </p:nvSpPr>
        <p:spPr>
          <a:xfrm>
            <a:off x="3661273" y="2952389"/>
            <a:ext cx="2218111" cy="150918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33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Поставка </a:t>
            </a:r>
            <a:br>
              <a:rPr lang="ru-RU" sz="1633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</a:br>
            <a:r>
              <a:rPr lang="ru-RU" sz="1633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тест-полосок</a:t>
            </a:r>
          </a:p>
          <a:p>
            <a:pPr algn="ctr">
              <a:lnSpc>
                <a:spcPct val="100000"/>
              </a:lnSpc>
              <a:buNone/>
            </a:pPr>
            <a:endParaRPr lang="ru-RU" sz="1633" b="1" spc="-1" dirty="0">
              <a:solidFill>
                <a:srgbClr val="001746"/>
              </a:solidFill>
              <a:latin typeface="Arial" panose="020B0604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</a:pPr>
            <a:endParaRPr lang="ru-RU" sz="1633" b="1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316" name="Параллелограмм 42"/>
          <p:cNvSpPr/>
          <p:nvPr/>
        </p:nvSpPr>
        <p:spPr>
          <a:xfrm>
            <a:off x="936463" y="2968926"/>
            <a:ext cx="2218111" cy="150918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33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Энергетическая эффективность</a:t>
            </a:r>
          </a:p>
          <a:p>
            <a:pPr algn="ctr">
              <a:lnSpc>
                <a:spcPct val="100000"/>
              </a:lnSpc>
              <a:buNone/>
            </a:pPr>
            <a:endParaRPr lang="ru-RU" sz="1633" b="1" spc="-1" dirty="0">
              <a:solidFill>
                <a:srgbClr val="001746"/>
              </a:solidFill>
              <a:latin typeface="Arial" panose="020B0604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</a:pPr>
            <a:endParaRPr lang="ru-RU" sz="1633" b="1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317" name="Прямоугольник 33"/>
          <p:cNvSpPr/>
          <p:nvPr/>
        </p:nvSpPr>
        <p:spPr>
          <a:xfrm>
            <a:off x="598289" y="334506"/>
            <a:ext cx="9562498" cy="8211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 "/>
                <a:cs typeface="Arial" panose="020B0604020202020204" pitchFamily="34" charset="0"/>
              </a:rPr>
              <a:t>НОРМАТИВНЫЕ ПРАВОВЫЕ АКТЫ РЕГЛАМЕНТИРУЮЩИЕ ОСОБЕННОСТИ ОПИСАНИЯ ОТДЕЛЬНЫХ ВИДОВ ТРУ</a:t>
            </a:r>
          </a:p>
        </p:txBody>
      </p:sp>
      <p:sp>
        <p:nvSpPr>
          <p:cNvPr id="318" name="Параллелограмм 1"/>
          <p:cNvSpPr/>
          <p:nvPr/>
        </p:nvSpPr>
        <p:spPr>
          <a:xfrm>
            <a:off x="9152379" y="2943019"/>
            <a:ext cx="2218111" cy="150918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/>
            <a:r>
              <a:rPr lang="ru-RU" sz="1633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Экологические требования*</a:t>
            </a:r>
          </a:p>
          <a:p>
            <a:pPr algn="ctr"/>
            <a:endParaRPr lang="ru-RU" sz="1633" b="1" spc="-1" dirty="0">
              <a:solidFill>
                <a:srgbClr val="001746"/>
              </a:solidFill>
              <a:latin typeface="Arial" panose="020B0604020202020204" pitchFamily="34" charset="0"/>
              <a:ea typeface="Tahoma"/>
            </a:endParaRPr>
          </a:p>
          <a:p>
            <a:pPr algn="ctr"/>
            <a:endParaRPr lang="ru-RU" sz="1633" b="1" spc="-1" dirty="0">
              <a:solidFill>
                <a:srgbClr val="001746"/>
              </a:solidFill>
              <a:latin typeface="Arial" panose="020B0604020202020204" pitchFamily="34" charset="0"/>
              <a:ea typeface="Tahoma"/>
            </a:endParaRPr>
          </a:p>
        </p:txBody>
      </p:sp>
      <p:pic>
        <p:nvPicPr>
          <p:cNvPr id="319" name="Picture 4" descr="Значок молнии 5696075"/>
          <p:cNvPicPr/>
          <p:nvPr/>
        </p:nvPicPr>
        <p:blipFill>
          <a:blip r:embed="rId2">
            <a:biLevel thresh="25000"/>
          </a:blip>
          <a:stretch/>
        </p:blipFill>
        <p:spPr>
          <a:xfrm>
            <a:off x="1685916" y="3677425"/>
            <a:ext cx="774776" cy="774776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Значок экологии 4147074"/>
          <p:cNvPicPr/>
          <p:nvPr/>
        </p:nvPicPr>
        <p:blipFill>
          <a:blip r:embed="rId3">
            <a:biLevel thresh="25000"/>
          </a:blip>
          <a:stretch/>
        </p:blipFill>
        <p:spPr>
          <a:xfrm>
            <a:off x="9804397" y="3571434"/>
            <a:ext cx="914074" cy="9330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8" descr="значок лекарств 1675573"/>
          <p:cNvPicPr/>
          <p:nvPr/>
        </p:nvPicPr>
        <p:blipFill>
          <a:blip r:embed="rId4">
            <a:biLevel thresh="25000"/>
          </a:blip>
          <a:stretch/>
        </p:blipFill>
        <p:spPr>
          <a:xfrm>
            <a:off x="7247210" y="3655564"/>
            <a:ext cx="796637" cy="796637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значок полоски 5197388"/>
          <p:cNvPicPr/>
          <p:nvPr/>
        </p:nvPicPr>
        <p:blipFill>
          <a:blip r:embed="rId5">
            <a:biLevel thresh="25000"/>
          </a:blip>
          <a:stretch/>
        </p:blipFill>
        <p:spPr>
          <a:xfrm rot="16200000">
            <a:off x="4399660" y="3479176"/>
            <a:ext cx="828513" cy="1117536"/>
          </a:xfrm>
          <a:prstGeom prst="rect">
            <a:avLst/>
          </a:prstGeom>
          <a:ln w="0">
            <a:noFill/>
          </a:ln>
        </p:spPr>
      </p:pic>
      <p:sp>
        <p:nvSpPr>
          <p:cNvPr id="323" name="Блок-схема: процесс 7"/>
          <p:cNvSpPr/>
          <p:nvPr/>
        </p:nvSpPr>
        <p:spPr>
          <a:xfrm>
            <a:off x="1025293" y="4594189"/>
            <a:ext cx="2129281" cy="1002383"/>
          </a:xfrm>
          <a:prstGeom prst="flowChartProcess">
            <a:avLst/>
          </a:prstGeom>
          <a:noFill/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Постановление Правительства РФ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от 31.12.2009 №</a:t>
            </a:r>
            <a:r>
              <a:rPr lang="en-US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 </a:t>
            </a: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1221</a:t>
            </a:r>
            <a:endParaRPr lang="ru-RU" sz="1452" spc="-1" dirty="0">
              <a:solidFill>
                <a:schemeClr val="bg2">
                  <a:lumMod val="90000"/>
                </a:schemeClr>
              </a:solidFill>
              <a:latin typeface="Arial"/>
            </a:endParaRPr>
          </a:p>
        </p:txBody>
      </p:sp>
      <p:sp>
        <p:nvSpPr>
          <p:cNvPr id="324" name="Блок-схема: процесс 8"/>
          <p:cNvSpPr/>
          <p:nvPr/>
        </p:nvSpPr>
        <p:spPr>
          <a:xfrm>
            <a:off x="3750103" y="4594190"/>
            <a:ext cx="2129281" cy="967551"/>
          </a:xfrm>
          <a:prstGeom prst="flowChartProcess">
            <a:avLst/>
          </a:prstGeom>
          <a:noFill/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Постановление Правительства РФ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от 12.01.2023 № 10</a:t>
            </a:r>
            <a:endParaRPr lang="ru-RU" sz="1452" spc="-1" dirty="0">
              <a:solidFill>
                <a:schemeClr val="bg2">
                  <a:lumMod val="90000"/>
                </a:schemeClr>
              </a:solidFill>
              <a:latin typeface="Arial"/>
            </a:endParaRPr>
          </a:p>
        </p:txBody>
      </p:sp>
      <p:sp>
        <p:nvSpPr>
          <p:cNvPr id="325" name="Блок-схема: процесс 9"/>
          <p:cNvSpPr/>
          <p:nvPr/>
        </p:nvSpPr>
        <p:spPr>
          <a:xfrm>
            <a:off x="6533491" y="4594189"/>
            <a:ext cx="2129281" cy="1002383"/>
          </a:xfrm>
          <a:prstGeom prst="flowChartProcess">
            <a:avLst/>
          </a:prstGeom>
          <a:noFill/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Постановление Правительства РФ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от 15.11.2017 № 1380</a:t>
            </a:r>
            <a:endParaRPr lang="ru-RU" sz="1452" spc="-1" dirty="0">
              <a:solidFill>
                <a:schemeClr val="bg2">
                  <a:lumMod val="90000"/>
                </a:schemeClr>
              </a:solidFill>
              <a:latin typeface="Arial"/>
            </a:endParaRPr>
          </a:p>
        </p:txBody>
      </p:sp>
      <p:sp>
        <p:nvSpPr>
          <p:cNvPr id="326" name="Блок-схема: процесс 10"/>
          <p:cNvSpPr/>
          <p:nvPr/>
        </p:nvSpPr>
        <p:spPr>
          <a:xfrm>
            <a:off x="9194446" y="4591532"/>
            <a:ext cx="2218110" cy="981097"/>
          </a:xfrm>
          <a:prstGeom prst="flowChartProcess">
            <a:avLst/>
          </a:prstGeom>
          <a:noFill/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Постановление Правительства РФ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452" spc="-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/>
              </a:rPr>
              <a:t>от 08.07.2022 № 1224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DF1C6-F0F5-FF87-6859-4834A7D5F219}"/>
              </a:ext>
            </a:extLst>
          </p:cNvPr>
          <p:cNvSpPr txBox="1"/>
          <p:nvPr/>
        </p:nvSpPr>
        <p:spPr>
          <a:xfrm>
            <a:off x="9194446" y="6008776"/>
            <a:ext cx="2413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*Письмо Минприроды России </a:t>
            </a:r>
            <a:br>
              <a:rPr lang="ru-RU" sz="1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16.12.2022 № 25-53/49360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FEDFE-A1C2-B1E1-97EF-2218D5BE6594}"/>
              </a:ext>
            </a:extLst>
          </p:cNvPr>
          <p:cNvSpPr txBox="1"/>
          <p:nvPr/>
        </p:nvSpPr>
        <p:spPr>
          <a:xfrm>
            <a:off x="2035334" y="1685222"/>
            <a:ext cx="7925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Особенности описания отдельных видов объектов закупок могут устанавливаться Правительством Российской Федерации:</a:t>
            </a:r>
            <a:endParaRPr lang="ru-RU" sz="1800" b="1" spc="-1" dirty="0">
              <a:solidFill>
                <a:schemeClr val="bg2">
                  <a:lumMod val="90000"/>
                </a:schemeClr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398A90-E348-EB8E-653A-8832F131B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4B353-9BC3-2261-351E-C22E679712EB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3B046025-1755-4B08-CCC3-294923B41552}"/>
              </a:ext>
            </a:extLst>
          </p:cNvPr>
          <p:cNvSpPr/>
          <p:nvPr/>
        </p:nvSpPr>
        <p:spPr>
          <a:xfrm>
            <a:off x="984365" y="3800179"/>
            <a:ext cx="2419780" cy="2554322"/>
          </a:xfrm>
          <a:prstGeom prst="parallelogram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ru-RU" sz="1814" spc="-1" dirty="0">
              <a:latin typeface="Arial"/>
            </a:endParaRPr>
          </a:p>
        </p:txBody>
      </p:sp>
      <p:sp>
        <p:nvSpPr>
          <p:cNvPr id="14" name="Параллелограмм 6">
            <a:extLst>
              <a:ext uri="{FF2B5EF4-FFF2-40B4-BE49-F238E27FC236}">
                <a16:creationId xmlns:a16="http://schemas.microsoft.com/office/drawing/2014/main" id="{14485233-A402-314E-BFCF-6154E45712E9}"/>
              </a:ext>
            </a:extLst>
          </p:cNvPr>
          <p:cNvSpPr/>
          <p:nvPr/>
        </p:nvSpPr>
        <p:spPr>
          <a:xfrm>
            <a:off x="984365" y="1223546"/>
            <a:ext cx="2419780" cy="2347664"/>
          </a:xfrm>
          <a:prstGeom prst="parallelogram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ru-RU" sz="1814" spc="-1" dirty="0">
              <a:latin typeface="Arial"/>
            </a:endParaRPr>
          </a:p>
        </p:txBody>
      </p:sp>
      <p:sp>
        <p:nvSpPr>
          <p:cNvPr id="136" name="Прямоугольник 22"/>
          <p:cNvSpPr/>
          <p:nvPr/>
        </p:nvSpPr>
        <p:spPr>
          <a:xfrm>
            <a:off x="677974" y="371408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ОБЩИЕ ПОЛОЖЕНИЯ</a:t>
            </a:r>
          </a:p>
        </p:txBody>
      </p:sp>
      <p:sp>
        <p:nvSpPr>
          <p:cNvPr id="146" name="Овал 4"/>
          <p:cNvSpPr/>
          <p:nvPr/>
        </p:nvSpPr>
        <p:spPr>
          <a:xfrm>
            <a:off x="3919836" y="1445483"/>
            <a:ext cx="5052809" cy="17973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35529" tIns="135529" rIns="135529" bIns="135529" numCol="1" spcCol="1440" anchor="ctr">
            <a:noAutofit/>
          </a:bodyPr>
          <a:lstStyle/>
          <a:p>
            <a:pPr>
              <a:lnSpc>
                <a:spcPct val="90000"/>
              </a:lnSpc>
              <a:spcAft>
                <a:spcPts val="761"/>
              </a:spcAft>
            </a:pPr>
            <a:r>
              <a:rPr lang="ru-RU" sz="3200" b="1" spc="-1" dirty="0">
                <a:solidFill>
                  <a:srgbClr val="1A316B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Товар, работа, услуга, </a:t>
            </a:r>
            <a:r>
              <a:rPr lang="ru-RU" sz="3200" b="1" spc="-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потребность в которых испытывает Заказчик</a:t>
            </a:r>
            <a:endParaRPr lang="ru-RU" sz="3200" spc="-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pic>
        <p:nvPicPr>
          <p:cNvPr id="147" name="Рисунок 13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1381823" y="2262423"/>
            <a:ext cx="1169539" cy="1166577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8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653129" y="5314100"/>
            <a:ext cx="898233" cy="880405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66318-8C6D-CF3D-90F6-B8435B4283C5}"/>
              </a:ext>
            </a:extLst>
          </p:cNvPr>
          <p:cNvSpPr txBox="1"/>
          <p:nvPr/>
        </p:nvSpPr>
        <p:spPr>
          <a:xfrm>
            <a:off x="1235835" y="1395400"/>
            <a:ext cx="1912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ОБЪЕКТ ЗАКУПКИ</a:t>
            </a:r>
            <a:endParaRPr lang="ru-RU" sz="2400" spc="-1" dirty="0">
              <a:latin typeface="Arial"/>
            </a:endParaRPr>
          </a:p>
        </p:txBody>
      </p:sp>
      <p:sp>
        <p:nvSpPr>
          <p:cNvPr id="7" name="Овал 4">
            <a:extLst>
              <a:ext uri="{FF2B5EF4-FFF2-40B4-BE49-F238E27FC236}">
                <a16:creationId xmlns:a16="http://schemas.microsoft.com/office/drawing/2014/main" id="{2D24FECF-51FF-2166-0BC5-B39959D8351E}"/>
              </a:ext>
            </a:extLst>
          </p:cNvPr>
          <p:cNvSpPr/>
          <p:nvPr/>
        </p:nvSpPr>
        <p:spPr>
          <a:xfrm>
            <a:off x="3898248" y="4136637"/>
            <a:ext cx="7407960" cy="17973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35529" tIns="135529" rIns="135529" bIns="135529" numCol="1" spcCol="1440" anchor="ctr">
            <a:noAutofit/>
          </a:bodyPr>
          <a:lstStyle/>
          <a:p>
            <a:pPr>
              <a:lnSpc>
                <a:spcPct val="90000"/>
              </a:lnSpc>
              <a:spcAft>
                <a:spcPts val="761"/>
              </a:spcAft>
            </a:pPr>
            <a:r>
              <a:rPr lang="ru-RU" sz="3200" b="1" spc="-1" dirty="0">
                <a:solidFill>
                  <a:srgbClr val="1A316B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Совокупность характеристик, </a:t>
            </a:r>
            <a:r>
              <a:rPr lang="ru-RU" sz="3200" b="1" spc="-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позволяющих идентифицировать объект закупки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7AF95-1A39-6C72-B74D-2B9DCEE8BE67}"/>
              </a:ext>
            </a:extLst>
          </p:cNvPr>
          <p:cNvSpPr txBox="1"/>
          <p:nvPr/>
        </p:nvSpPr>
        <p:spPr>
          <a:xfrm>
            <a:off x="1235834" y="3972033"/>
            <a:ext cx="2224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ОПИСАНИЕ ОБЪЕКТА ЗАКУПКИ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BE48184F-F1CD-95F5-A359-D44E9F585575}"/>
              </a:ext>
            </a:extLst>
          </p:cNvPr>
          <p:cNvSpPr/>
          <p:nvPr/>
        </p:nvSpPr>
        <p:spPr>
          <a:xfrm rot="5400000">
            <a:off x="2893230" y="2257790"/>
            <a:ext cx="1259840" cy="258346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t">
            <a:noAutofit/>
          </a:bodyPr>
          <a:lstStyle/>
          <a:p>
            <a:endParaRPr lang="ru-RU" sz="1814" spc="-1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693B2B1-B95C-4478-E584-7EDB14BDC5D2}"/>
              </a:ext>
            </a:extLst>
          </p:cNvPr>
          <p:cNvSpPr/>
          <p:nvPr/>
        </p:nvSpPr>
        <p:spPr>
          <a:xfrm rot="5400000">
            <a:off x="2893230" y="4906139"/>
            <a:ext cx="1259840" cy="258346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644" tIns="40822" rIns="81644" bIns="40822" anchor="t">
            <a:noAutofit/>
          </a:bodyPr>
          <a:lstStyle/>
          <a:p>
            <a:endParaRPr lang="ru-RU" sz="1814" spc="-1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7A9232-1173-7052-F005-9D4C8542E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2945C-E9C3-9C62-D246-58797576C834}"/>
              </a:ext>
            </a:extLst>
          </p:cNvPr>
          <p:cNvSpPr txBox="1"/>
          <p:nvPr/>
        </p:nvSpPr>
        <p:spPr>
          <a:xfrm>
            <a:off x="419832" y="6505272"/>
            <a:ext cx="1107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4171CD-6ECC-0B40-3D6D-D41274163457}"/>
              </a:ext>
            </a:extLst>
          </p:cNvPr>
          <p:cNvSpPr/>
          <p:nvPr/>
        </p:nvSpPr>
        <p:spPr>
          <a:xfrm>
            <a:off x="649388" y="1206083"/>
            <a:ext cx="9772428" cy="571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" name="Прямоугольник 18"/>
          <p:cNvSpPr/>
          <p:nvPr/>
        </p:nvSpPr>
        <p:spPr>
          <a:xfrm>
            <a:off x="528402" y="405488"/>
            <a:ext cx="1055365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ПОСТАНОВЛЕНИЕ ПРАВИТЕЛЬСТВА РФ ОТ 31.12.2009 № 1221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1166E-1D45-3FC5-9049-FD43A4004426}"/>
              </a:ext>
            </a:extLst>
          </p:cNvPr>
          <p:cNvSpPr txBox="1"/>
          <p:nvPr/>
        </p:nvSpPr>
        <p:spPr>
          <a:xfrm>
            <a:off x="691356" y="1283030"/>
            <a:ext cx="6096000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25"/>
              </a:spcAft>
            </a:pPr>
            <a:r>
              <a:rPr lang="ru-RU" sz="1800" b="1" spc="-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Tahoma"/>
              </a:rPr>
              <a:t>Ст.26 Федерального закона от 23.11.2009 № 261-ФЗ</a:t>
            </a:r>
            <a:endParaRPr lang="ru-RU" sz="1800" spc="-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20D2A-E658-0CA2-F013-37A0BB9B480D}"/>
              </a:ext>
            </a:extLst>
          </p:cNvPr>
          <p:cNvSpPr txBox="1"/>
          <p:nvPr/>
        </p:nvSpPr>
        <p:spPr>
          <a:xfrm>
            <a:off x="8204237" y="2519820"/>
            <a:ext cx="3344468" cy="227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25"/>
              </a:spcAft>
            </a:pPr>
            <a: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  <a:t>Приказы Министерства экономического развития Российской Федерации: </a:t>
            </a:r>
            <a:b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  <a:t>№ 88, № 131</a:t>
            </a:r>
          </a:p>
          <a:p>
            <a:pPr>
              <a:lnSpc>
                <a:spcPct val="107000"/>
              </a:lnSpc>
              <a:spcAft>
                <a:spcPts val="725"/>
              </a:spcAft>
            </a:pPr>
            <a: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  <a:t>Приказы Министерства промышленности и торговли Российской Федерации: </a:t>
            </a:r>
            <a:b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600" b="1" spc="-1" dirty="0">
                <a:latin typeface="Arial" panose="020B0604020202020204" pitchFamily="34" charset="0"/>
                <a:ea typeface="PT Serif" panose="020A0603040505020204" pitchFamily="18" charset="-52"/>
              </a:rPr>
              <a:t>№ 357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7A3E4-B1BE-26FD-D519-0C00B64B4CEC}"/>
              </a:ext>
            </a:extLst>
          </p:cNvPr>
          <p:cNvSpPr txBox="1"/>
          <p:nvPr/>
        </p:nvSpPr>
        <p:spPr>
          <a:xfrm>
            <a:off x="3273202" y="2350555"/>
            <a:ext cx="4321398" cy="288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232" indent="-259232">
              <a:lnSpc>
                <a:spcPct val="107000"/>
              </a:lnSpc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ru-RU" sz="1600" b="1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товары из приложения;</a:t>
            </a:r>
            <a:endParaRPr lang="ru-RU" sz="1600" b="1" spc="-1" dirty="0">
              <a:latin typeface="Arial" panose="020B0604020202020204" pitchFamily="34" charset="0"/>
              <a:ea typeface="PT Serif" panose="020A0603040505020204" pitchFamily="18" charset="-52"/>
            </a:endParaRPr>
          </a:p>
          <a:p>
            <a:pPr marL="259232" indent="-259232">
              <a:lnSpc>
                <a:spcPct val="107000"/>
              </a:lnSpc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ru-RU" sz="1600" b="1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товары с установленным классом энергетической эффективности;</a:t>
            </a:r>
          </a:p>
          <a:p>
            <a:pPr marL="259232" indent="-259232">
              <a:lnSpc>
                <a:spcPct val="107000"/>
              </a:lnSpc>
              <a:spcAft>
                <a:spcPts val="725"/>
              </a:spcAft>
              <a:buFont typeface="Arial" panose="020B0604020202020204" pitchFamily="34" charset="0"/>
              <a:buChar char="•"/>
            </a:pPr>
            <a:r>
              <a:rPr lang="ru-RU" sz="1600" b="1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товары, используемые для создания элементов конструкций зданий, </a:t>
            </a:r>
            <a:r>
              <a:rPr lang="ru-RU" sz="1600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строений, сооружений, в том числе инженерных систем </a:t>
            </a:r>
            <a:r>
              <a:rPr lang="ru-RU" sz="1600" spc="-1" dirty="0" err="1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ресурсоснабжения</a:t>
            </a:r>
            <a:r>
              <a:rPr lang="ru-RU" sz="1600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, влияющих на энергетическую эффективность зданий, строений, сооружений</a:t>
            </a:r>
            <a:r>
              <a:rPr lang="ru-RU" sz="1600" b="1" spc="-1" dirty="0">
                <a:solidFill>
                  <a:srgbClr val="10243E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.</a:t>
            </a:r>
            <a:endParaRPr lang="ru-RU" sz="1600" b="1" spc="-1" dirty="0"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80EF3-E031-6E9A-938E-679481A71186}"/>
              </a:ext>
            </a:extLst>
          </p:cNvPr>
          <p:cNvSpPr txBox="1"/>
          <p:nvPr/>
        </p:nvSpPr>
        <p:spPr>
          <a:xfrm>
            <a:off x="3517900" y="5564687"/>
            <a:ext cx="7564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305497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ч. 11 ст. 9.16 КоАП РФ –</a:t>
            </a:r>
            <a:r>
              <a:rPr lang="ru-RU" sz="1600" spc="-1" dirty="0">
                <a:solidFill>
                  <a:srgbClr val="305497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 наложение административного штрафа на должностных лиц в размере тридцати тысяч рублей; на юридических лиц - ста тысяч рублей.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3379776-E00D-0342-D8E5-F3CCB6BC16D9}"/>
              </a:ext>
            </a:extLst>
          </p:cNvPr>
          <p:cNvGrpSpPr/>
          <p:nvPr/>
        </p:nvGrpSpPr>
        <p:grpSpPr>
          <a:xfrm>
            <a:off x="649387" y="2338617"/>
            <a:ext cx="2494304" cy="2400114"/>
            <a:chOff x="287090" y="4800656"/>
            <a:chExt cx="2705100" cy="2384369"/>
          </a:xfrm>
        </p:grpSpPr>
        <p:sp>
          <p:nvSpPr>
            <p:cNvPr id="17" name="Прямоугольник: один усеченный угол 16">
              <a:extLst>
                <a:ext uri="{FF2B5EF4-FFF2-40B4-BE49-F238E27FC236}">
                  <a16:creationId xmlns:a16="http://schemas.microsoft.com/office/drawing/2014/main" id="{2853DC78-B5EC-1D78-A413-FAB32D779150}"/>
                </a:ext>
              </a:extLst>
            </p:cNvPr>
            <p:cNvSpPr/>
            <p:nvPr/>
          </p:nvSpPr>
          <p:spPr>
            <a:xfrm>
              <a:off x="287090" y="4800656"/>
              <a:ext cx="2705100" cy="2384369"/>
            </a:xfrm>
            <a:prstGeom prst="snip1Rect">
              <a:avLst/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8" name="Прямоугольный треугольник 17">
              <a:extLst>
                <a:ext uri="{FF2B5EF4-FFF2-40B4-BE49-F238E27FC236}">
                  <a16:creationId xmlns:a16="http://schemas.microsoft.com/office/drawing/2014/main" id="{7D6FA600-7C24-D4EA-5EBE-D749CC26C5AA}"/>
                </a:ext>
              </a:extLst>
            </p:cNvPr>
            <p:cNvSpPr/>
            <p:nvPr/>
          </p:nvSpPr>
          <p:spPr>
            <a:xfrm>
              <a:off x="2573596" y="4804413"/>
              <a:ext cx="418594" cy="398173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6C61FE-53AA-F2BB-16B3-9E35E0246DD5}"/>
                </a:ext>
              </a:extLst>
            </p:cNvPr>
            <p:cNvSpPr txBox="1"/>
            <p:nvPr/>
          </p:nvSpPr>
          <p:spPr>
            <a:xfrm>
              <a:off x="528402" y="4972727"/>
              <a:ext cx="2463788" cy="2202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</a:rPr>
                <a:t>Требования энергетической эффективности устанавливаются в отношении следующих видов товаров:</a:t>
              </a:r>
            </a:p>
          </p:txBody>
        </p:sp>
      </p:grpSp>
      <p:sp>
        <p:nvSpPr>
          <p:cNvPr id="21" name="Левая фигурная скобка 20">
            <a:extLst>
              <a:ext uri="{FF2B5EF4-FFF2-40B4-BE49-F238E27FC236}">
                <a16:creationId xmlns:a16="http://schemas.microsoft.com/office/drawing/2014/main" id="{D537C89C-AE9B-84F9-195E-A899BC227398}"/>
              </a:ext>
            </a:extLst>
          </p:cNvPr>
          <p:cNvSpPr/>
          <p:nvPr/>
        </p:nvSpPr>
        <p:spPr>
          <a:xfrm rot="10800000">
            <a:off x="7594600" y="2350555"/>
            <a:ext cx="411726" cy="2856827"/>
          </a:xfrm>
          <a:prstGeom prst="leftBrace">
            <a:avLst>
              <a:gd name="adj1" fmla="val 34198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F1871B-1142-18DE-2ABC-FEEF28E17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07A25-66A0-B746-22EA-D91683D92C0A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775B01C-C39F-448E-A627-9050E7ACD50C}"/>
              </a:ext>
            </a:extLst>
          </p:cNvPr>
          <p:cNvGrpSpPr/>
          <p:nvPr/>
        </p:nvGrpSpPr>
        <p:grpSpPr>
          <a:xfrm>
            <a:off x="832548" y="3481693"/>
            <a:ext cx="3258444" cy="1952422"/>
            <a:chOff x="-541627" y="4781120"/>
            <a:chExt cx="3533818" cy="1939614"/>
          </a:xfrm>
        </p:grpSpPr>
        <p:sp>
          <p:nvSpPr>
            <p:cNvPr id="32" name="Прямоугольник: один усеченный угол 31">
              <a:extLst>
                <a:ext uri="{FF2B5EF4-FFF2-40B4-BE49-F238E27FC236}">
                  <a16:creationId xmlns:a16="http://schemas.microsoft.com/office/drawing/2014/main" id="{D19A58E9-2D94-1B6D-975F-F68CF45234EC}"/>
                </a:ext>
              </a:extLst>
            </p:cNvPr>
            <p:cNvSpPr/>
            <p:nvPr/>
          </p:nvSpPr>
          <p:spPr>
            <a:xfrm>
              <a:off x="-541627" y="4800656"/>
              <a:ext cx="3533817" cy="1920078"/>
            </a:xfrm>
            <a:prstGeom prst="snip1Rect">
              <a:avLst>
                <a:gd name="adj" fmla="val 19952"/>
              </a:avLst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3" name="Прямоугольный треугольник 32">
              <a:extLst>
                <a:ext uri="{FF2B5EF4-FFF2-40B4-BE49-F238E27FC236}">
                  <a16:creationId xmlns:a16="http://schemas.microsoft.com/office/drawing/2014/main" id="{AF29FE54-D934-C4BC-032D-53FE3E80EF26}"/>
                </a:ext>
              </a:extLst>
            </p:cNvPr>
            <p:cNvSpPr/>
            <p:nvPr/>
          </p:nvSpPr>
          <p:spPr>
            <a:xfrm>
              <a:off x="2566672" y="4781120"/>
              <a:ext cx="425519" cy="423107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A6E28F-0D6A-2462-EA3A-241EDE14B736}"/>
                </a:ext>
              </a:extLst>
            </p:cNvPr>
            <p:cNvSpPr txBox="1"/>
            <p:nvPr/>
          </p:nvSpPr>
          <p:spPr>
            <a:xfrm>
              <a:off x="-432651" y="4972727"/>
              <a:ext cx="3424841" cy="146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</a:rPr>
                <a:t>Требования, влекущие </a:t>
              </a:r>
              <a:br>
                <a:rPr lang="ru-RU" b="1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</a:rPr>
              </a:br>
              <a:r>
                <a:rPr lang="ru-RU" b="1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</a:rPr>
                <a:t>за собой необходимость проведения дополнительных экспертиз: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A64ED0C-F9B8-137C-A562-F7C1EF9C8C26}"/>
              </a:ext>
            </a:extLst>
          </p:cNvPr>
          <p:cNvGrpSpPr/>
          <p:nvPr/>
        </p:nvGrpSpPr>
        <p:grpSpPr>
          <a:xfrm>
            <a:off x="882791" y="1541104"/>
            <a:ext cx="3208201" cy="1433412"/>
            <a:chOff x="287090" y="4781120"/>
            <a:chExt cx="2705100" cy="1424009"/>
          </a:xfrm>
        </p:grpSpPr>
        <p:sp>
          <p:nvSpPr>
            <p:cNvPr id="28" name="Прямоугольник: один усеченный угол 27">
              <a:extLst>
                <a:ext uri="{FF2B5EF4-FFF2-40B4-BE49-F238E27FC236}">
                  <a16:creationId xmlns:a16="http://schemas.microsoft.com/office/drawing/2014/main" id="{4C63B007-AB0F-CD19-9B6D-328B3C4E66BC}"/>
                </a:ext>
              </a:extLst>
            </p:cNvPr>
            <p:cNvSpPr/>
            <p:nvPr/>
          </p:nvSpPr>
          <p:spPr>
            <a:xfrm>
              <a:off x="287090" y="4800657"/>
              <a:ext cx="2705100" cy="1404472"/>
            </a:xfrm>
            <a:prstGeom prst="snip1Rect">
              <a:avLst>
                <a:gd name="adj" fmla="val 28037"/>
              </a:avLst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9" name="Прямоугольный треугольник 28">
              <a:extLst>
                <a:ext uri="{FF2B5EF4-FFF2-40B4-BE49-F238E27FC236}">
                  <a16:creationId xmlns:a16="http://schemas.microsoft.com/office/drawing/2014/main" id="{A603FB6F-521F-4165-9134-4881A76F5EDE}"/>
                </a:ext>
              </a:extLst>
            </p:cNvPr>
            <p:cNvSpPr/>
            <p:nvPr/>
          </p:nvSpPr>
          <p:spPr>
            <a:xfrm>
              <a:off x="2661358" y="4781120"/>
              <a:ext cx="330832" cy="423107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8F96AE-B21C-7F27-F467-242A93671EAF}"/>
                </a:ext>
              </a:extLst>
            </p:cNvPr>
            <p:cNvSpPr txBox="1"/>
            <p:nvPr/>
          </p:nvSpPr>
          <p:spPr>
            <a:xfrm>
              <a:off x="475476" y="5119362"/>
              <a:ext cx="1648073" cy="642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</a:rPr>
                <a:t>Избыточные требования:</a:t>
              </a:r>
            </a:p>
          </p:txBody>
        </p:sp>
      </p:grpSp>
      <p:sp>
        <p:nvSpPr>
          <p:cNvPr id="6" name="Прямоугольник 18">
            <a:extLst>
              <a:ext uri="{FF2B5EF4-FFF2-40B4-BE49-F238E27FC236}">
                <a16:creationId xmlns:a16="http://schemas.microsoft.com/office/drawing/2014/main" id="{63EF05EB-38A4-4543-86F9-9B2FFBFB109A}"/>
              </a:ext>
            </a:extLst>
          </p:cNvPr>
          <p:cNvSpPr/>
          <p:nvPr/>
        </p:nvSpPr>
        <p:spPr>
          <a:xfrm>
            <a:off x="677974" y="367625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ИЗБЫТОЧНЫЕ И ПОВЫШЕННЫЕ ТРЕБОВАНИЯ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FD96F-0723-96A6-7590-419B812E08B7}"/>
              </a:ext>
            </a:extLst>
          </p:cNvPr>
          <p:cNvSpPr txBox="1"/>
          <p:nvPr/>
        </p:nvSpPr>
        <p:spPr>
          <a:xfrm>
            <a:off x="4349338" y="3895509"/>
            <a:ext cx="6464469" cy="1214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химический состав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показатели, определяющие технологию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конкретные показатели веществ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прочность, упругость, вязкость, кислотность и т.д.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0C501-3523-C2EE-4970-19F308709AD1}"/>
              </a:ext>
            </a:extLst>
          </p:cNvPr>
          <p:cNvSpPr txBox="1"/>
          <p:nvPr/>
        </p:nvSpPr>
        <p:spPr>
          <a:xfrm>
            <a:off x="4349338" y="1828681"/>
            <a:ext cx="5759618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не влияют на функциональные свойства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b="1" strike="noStrike" kern="1200" spc="-1" dirty="0">
                <a:latin typeface="Arial" panose="020B0604020202020204" pitchFamily="34" charset="0"/>
                <a:ea typeface="Tahoma"/>
              </a:rPr>
              <a:t>их можно исключить из описания объекта закупки без потери качества</a:t>
            </a:r>
            <a:endParaRPr lang="ru-RU" b="1" kern="1200" dirty="0">
              <a:latin typeface="Arial" panose="020B0604020202020204" pitchFamily="34" charset="0"/>
              <a:ea typeface="PT Serif" panose="020A0603040505020204" pitchFamily="18" charset="-52"/>
            </a:endParaRPr>
          </a:p>
        </p:txBody>
      </p:sp>
      <p:pic>
        <p:nvPicPr>
          <p:cNvPr id="22" name="Рисунок 21" descr="Жук под увеличительным стеклом со сплошной заливкой">
            <a:extLst>
              <a:ext uri="{FF2B5EF4-FFF2-40B4-BE49-F238E27FC236}">
                <a16:creationId xmlns:a16="http://schemas.microsoft.com/office/drawing/2014/main" id="{98A4EDD3-776D-77BC-BD88-C4123ABA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0799" y="4375255"/>
            <a:ext cx="796303" cy="796303"/>
          </a:xfrm>
          <a:prstGeom prst="rect">
            <a:avLst/>
          </a:prstGeom>
        </p:spPr>
      </p:pic>
      <p:pic>
        <p:nvPicPr>
          <p:cNvPr id="24" name="Рисунок 2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20CF74B4-8550-CEB4-EABD-6D172D9F3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2083" y="1799554"/>
            <a:ext cx="786548" cy="7865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59F81-AE64-996C-A99F-863F82D92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8D69B-0202-D868-E8C6-BA01EB9BE1CC}"/>
              </a:ext>
            </a:extLst>
          </p:cNvPr>
          <p:cNvSpPr txBox="1"/>
          <p:nvPr/>
        </p:nvSpPr>
        <p:spPr>
          <a:xfrm>
            <a:off x="419832" y="6505272"/>
            <a:ext cx="117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  <p:extLst>
      <p:ext uri="{BB962C8B-B14F-4D97-AF65-F5344CB8AC3E}">
        <p14:creationId xmlns:p14="http://schemas.microsoft.com/office/powerpoint/2010/main" val="3527305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8">
            <a:extLst>
              <a:ext uri="{FF2B5EF4-FFF2-40B4-BE49-F238E27FC236}">
                <a16:creationId xmlns:a16="http://schemas.microsoft.com/office/drawing/2014/main" id="{63EF05EB-38A4-4543-86F9-9B2FFBFB109A}"/>
              </a:ext>
            </a:extLst>
          </p:cNvPr>
          <p:cNvSpPr/>
          <p:nvPr/>
        </p:nvSpPr>
        <p:spPr>
          <a:xfrm>
            <a:off x="677975" y="367625"/>
            <a:ext cx="8512918" cy="8211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ОСОБЕННОСТИ ОПИСАНИЯ ОБЪЕКТА ЗАКУПКИ</a:t>
            </a:r>
          </a:p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НА ОКАЗАНИЕ УСЛУГ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1001AB-0D02-0E59-4DA3-2C6FE16E1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131DD0-8475-B9DE-3F2E-5A3B187C53E2}"/>
              </a:ext>
            </a:extLst>
          </p:cNvPr>
          <p:cNvSpPr txBox="1"/>
          <p:nvPr/>
        </p:nvSpPr>
        <p:spPr>
          <a:xfrm>
            <a:off x="419832" y="6505272"/>
            <a:ext cx="1301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C8E0D-3159-56C8-5C5B-825A924656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72519" y="1525074"/>
            <a:ext cx="4043082" cy="4043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986D82-9FEF-E0E8-13E8-BF28BE3D302D}"/>
              </a:ext>
            </a:extLst>
          </p:cNvPr>
          <p:cNvSpPr txBox="1"/>
          <p:nvPr/>
        </p:nvSpPr>
        <p:spPr>
          <a:xfrm>
            <a:off x="1452283" y="3007139"/>
            <a:ext cx="4043082" cy="105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Например, закупка услуг по организации и проведению Всероссийского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5656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Box 8"/>
          <p:cNvSpPr/>
          <p:nvPr/>
        </p:nvSpPr>
        <p:spPr>
          <a:xfrm>
            <a:off x="790970" y="2792650"/>
            <a:ext cx="7881280" cy="7539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899" b="1" spc="68" dirty="0">
                <a:solidFill>
                  <a:srgbClr val="FFFFFF"/>
                </a:solidFill>
                <a:latin typeface="Tahoma"/>
                <a:ea typeface="Tahoma"/>
              </a:rPr>
              <a:t>Спасибо за внимание!</a:t>
            </a:r>
            <a:endParaRPr lang="ru-RU" sz="4899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F22A775-C046-3EB6-52DC-DCDF3C1D2A73}"/>
              </a:ext>
            </a:extLst>
          </p:cNvPr>
          <p:cNvGrpSpPr/>
          <p:nvPr/>
        </p:nvGrpSpPr>
        <p:grpSpPr>
          <a:xfrm>
            <a:off x="2721854" y="946837"/>
            <a:ext cx="1595981" cy="1561364"/>
            <a:chOff x="2721854" y="946837"/>
            <a:chExt cx="1595981" cy="1561364"/>
          </a:xfrm>
        </p:grpSpPr>
        <p:pic>
          <p:nvPicPr>
            <p:cNvPr id="150" name="Picture 2" descr="значок заявления 1288737"/>
            <p:cNvPicPr/>
            <p:nvPr/>
          </p:nvPicPr>
          <p:blipFill>
            <a:blip r:embed="rId2"/>
            <a:stretch/>
          </p:blipFill>
          <p:spPr>
            <a:xfrm>
              <a:off x="2721854" y="946837"/>
              <a:ext cx="1595981" cy="156136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608747CF-3FFB-8514-89BD-C2B86ABBE1FC}"/>
                </a:ext>
              </a:extLst>
            </p:cNvPr>
            <p:cNvSpPr/>
            <p:nvPr/>
          </p:nvSpPr>
          <p:spPr>
            <a:xfrm>
              <a:off x="3336053" y="1545856"/>
              <a:ext cx="678116" cy="678116"/>
            </a:xfrm>
            <a:prstGeom prst="ellipse">
              <a:avLst/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8" name="Прямоугольник 18"/>
          <p:cNvSpPr/>
          <p:nvPr/>
        </p:nvSpPr>
        <p:spPr>
          <a:xfrm>
            <a:off x="608413" y="375327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ОБЩИЕ ПОЛОЖЕНИЯ</a:t>
            </a:r>
          </a:p>
        </p:txBody>
      </p:sp>
      <p:sp>
        <p:nvSpPr>
          <p:cNvPr id="149" name="TextBox 20"/>
          <p:cNvSpPr/>
          <p:nvPr/>
        </p:nvSpPr>
        <p:spPr>
          <a:xfrm>
            <a:off x="518326" y="2143465"/>
            <a:ext cx="2621836" cy="6979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Глава 2. </a:t>
            </a:r>
          </a:p>
          <a:p>
            <a:pPr>
              <a:lnSpc>
                <a:spcPct val="100000"/>
              </a:lnSpc>
              <a:buNone/>
            </a:pPr>
            <a:r>
              <a:rPr lang="ru-RU" sz="20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Планирование</a:t>
            </a:r>
            <a:endParaRPr lang="ru-RU" sz="2000" spc="-1" dirty="0">
              <a:latin typeface="Arial"/>
            </a:endParaRPr>
          </a:p>
        </p:txBody>
      </p:sp>
      <p:sp>
        <p:nvSpPr>
          <p:cNvPr id="154" name="TextBox 8"/>
          <p:cNvSpPr/>
          <p:nvPr/>
        </p:nvSpPr>
        <p:spPr>
          <a:xfrm>
            <a:off x="3393601" y="1636777"/>
            <a:ext cx="608739" cy="4962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</a:t>
            </a:r>
            <a:r>
              <a:rPr lang="ru-RU" sz="16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19</a:t>
            </a: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</a:t>
            </a:r>
            <a:endParaRPr lang="ru-RU" sz="1089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89" spc="-1" dirty="0"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5610E-151F-45C4-0729-75F79F9F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6" y="3096843"/>
            <a:ext cx="1303511" cy="1303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43D91C-0ADA-A283-CDA3-FB10A55D7179}"/>
              </a:ext>
            </a:extLst>
          </p:cNvPr>
          <p:cNvSpPr txBox="1"/>
          <p:nvPr/>
        </p:nvSpPr>
        <p:spPr>
          <a:xfrm>
            <a:off x="4051674" y="5192599"/>
            <a:ext cx="6713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Извещение об осуществлении закупки 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должно содержать, в том числе, электронный документ «Описание объекта закупки»</a:t>
            </a:r>
            <a:endParaRPr lang="ru-RU" sz="1800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54DCB-2C20-0127-3509-C7471643DE49}"/>
              </a:ext>
            </a:extLst>
          </p:cNvPr>
          <p:cNvSpPr txBox="1"/>
          <p:nvPr/>
        </p:nvSpPr>
        <p:spPr>
          <a:xfrm>
            <a:off x="4051674" y="3766175"/>
            <a:ext cx="7519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Правила описания 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объекта закупки;</a:t>
            </a:r>
            <a:endParaRPr lang="ru-RU" sz="1800" spc="-1" dirty="0">
              <a:latin typeface="Arial"/>
            </a:endParaRPr>
          </a:p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Особенности описания 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отдельных видов объектов закупок могут устанавливаться Правительством Российской Федерации</a:t>
            </a:r>
            <a:endParaRPr lang="ru-RU" sz="1800" spc="-1" dirty="0">
              <a:latin typeface="Arial"/>
            </a:endParaRPr>
          </a:p>
        </p:txBody>
      </p:sp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id="{AF716E57-10D1-0008-F68B-2FE8B5413AE2}"/>
              </a:ext>
            </a:extLst>
          </p:cNvPr>
          <p:cNvSpPr/>
          <p:nvPr/>
        </p:nvSpPr>
        <p:spPr>
          <a:xfrm>
            <a:off x="2512757" y="1572632"/>
            <a:ext cx="342178" cy="1561364"/>
          </a:xfrm>
          <a:prstGeom prst="leftBrace">
            <a:avLst>
              <a:gd name="adj1" fmla="val 34198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3E20E-6D0C-1B37-D693-04F2EA8DE2CE}"/>
              </a:ext>
            </a:extLst>
          </p:cNvPr>
          <p:cNvSpPr txBox="1"/>
          <p:nvPr/>
        </p:nvSpPr>
        <p:spPr>
          <a:xfrm>
            <a:off x="4051674" y="1202653"/>
            <a:ext cx="7742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Требования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 к закупаемым заказчиком ТРУ и нормативные затраты на обеспечение функций государственных органов;</a:t>
            </a:r>
            <a:endParaRPr lang="ru-RU" sz="1800" spc="-1" dirty="0">
              <a:latin typeface="Arial"/>
            </a:endParaRPr>
          </a:p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Применение приказа </a:t>
            </a:r>
            <a:r>
              <a:rPr lang="ru-RU" sz="1800" spc="-1" dirty="0" err="1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Минпросвещения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 России от 25.10.2018 № 149</a:t>
            </a:r>
            <a:endParaRPr lang="ru-RU" sz="1800" spc="-1" dirty="0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06C1D-C595-99E0-AB6D-327C0805BA42}"/>
              </a:ext>
            </a:extLst>
          </p:cNvPr>
          <p:cNvSpPr txBox="1"/>
          <p:nvPr/>
        </p:nvSpPr>
        <p:spPr>
          <a:xfrm>
            <a:off x="4051674" y="2498952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Каталог товаров, 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работ, услуг;</a:t>
            </a:r>
            <a:endParaRPr lang="ru-RU" sz="1800" spc="-1" dirty="0">
              <a:latin typeface="Arial"/>
            </a:endParaRPr>
          </a:p>
          <a:p>
            <a:pPr marL="155458" indent="-155458">
              <a:buClr>
                <a:srgbClr val="000000"/>
              </a:buClr>
              <a:buFont typeface="Arial"/>
              <a:buChar char="•"/>
            </a:pPr>
            <a:r>
              <a:rPr lang="ru-RU" sz="1800" b="1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Применение постановления </a:t>
            </a:r>
            <a:r>
              <a:rPr lang="ru-RU" sz="1800" spc="-1" dirty="0">
                <a:solidFill>
                  <a:srgbClr val="000000"/>
                </a:solidFill>
                <a:latin typeface="Arial" panose="020B0604020202020204" pitchFamily="34" charset="0"/>
                <a:ea typeface="Tahoma"/>
              </a:rPr>
              <a:t>Правительства РФ от 08.02.2017 № 145</a:t>
            </a:r>
            <a:endParaRPr lang="ru-RU" sz="1800" spc="-1" dirty="0">
              <a:latin typeface="Arial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5C82720-D6D3-1990-7DBA-5C8713FE2F99}"/>
              </a:ext>
            </a:extLst>
          </p:cNvPr>
          <p:cNvGrpSpPr/>
          <p:nvPr/>
        </p:nvGrpSpPr>
        <p:grpSpPr>
          <a:xfrm>
            <a:off x="2721854" y="2242499"/>
            <a:ext cx="1595981" cy="1561364"/>
            <a:chOff x="2721854" y="946837"/>
            <a:chExt cx="1595981" cy="1561364"/>
          </a:xfrm>
        </p:grpSpPr>
        <p:pic>
          <p:nvPicPr>
            <p:cNvPr id="17" name="Picture 2" descr="значок заявления 1288737">
              <a:extLst>
                <a:ext uri="{FF2B5EF4-FFF2-40B4-BE49-F238E27FC236}">
                  <a16:creationId xmlns:a16="http://schemas.microsoft.com/office/drawing/2014/main" id="{2A633E68-F2DE-FDFF-D1CE-B5D1DDD06065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721854" y="946837"/>
              <a:ext cx="1595981" cy="156136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6571FF49-DA0A-614C-3AC2-F08FFCB28298}"/>
                </a:ext>
              </a:extLst>
            </p:cNvPr>
            <p:cNvSpPr/>
            <p:nvPr/>
          </p:nvSpPr>
          <p:spPr>
            <a:xfrm>
              <a:off x="3336053" y="1545856"/>
              <a:ext cx="678116" cy="678116"/>
            </a:xfrm>
            <a:prstGeom prst="ellipse">
              <a:avLst/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8">
            <a:extLst>
              <a:ext uri="{FF2B5EF4-FFF2-40B4-BE49-F238E27FC236}">
                <a16:creationId xmlns:a16="http://schemas.microsoft.com/office/drawing/2014/main" id="{A6DD3494-56FB-4E58-4821-B7A1134FF8B0}"/>
              </a:ext>
            </a:extLst>
          </p:cNvPr>
          <p:cNvSpPr/>
          <p:nvPr/>
        </p:nvSpPr>
        <p:spPr>
          <a:xfrm>
            <a:off x="3405430" y="2926009"/>
            <a:ext cx="608739" cy="4962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</a:t>
            </a:r>
            <a:r>
              <a:rPr lang="ru-RU" sz="16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23</a:t>
            </a: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</a:t>
            </a:r>
            <a:endParaRPr lang="ru-RU" sz="1089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89" spc="-1" dirty="0">
              <a:latin typeface="Arial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6DB3F22-9CA5-EC73-35E4-38B03FEF1F59}"/>
              </a:ext>
            </a:extLst>
          </p:cNvPr>
          <p:cNvGrpSpPr/>
          <p:nvPr/>
        </p:nvGrpSpPr>
        <p:grpSpPr>
          <a:xfrm>
            <a:off x="2721854" y="3506965"/>
            <a:ext cx="1595981" cy="1561364"/>
            <a:chOff x="2721854" y="946837"/>
            <a:chExt cx="1595981" cy="1561364"/>
          </a:xfrm>
        </p:grpSpPr>
        <p:pic>
          <p:nvPicPr>
            <p:cNvPr id="21" name="Picture 2" descr="значок заявления 1288737">
              <a:extLst>
                <a:ext uri="{FF2B5EF4-FFF2-40B4-BE49-F238E27FC236}">
                  <a16:creationId xmlns:a16="http://schemas.microsoft.com/office/drawing/2014/main" id="{FB8AE3CA-8BB5-E78D-CC9D-4230A1401C96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721854" y="946837"/>
              <a:ext cx="1595981" cy="156136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85B77465-93D8-5C87-6A2A-5EAAB3ED165D}"/>
                </a:ext>
              </a:extLst>
            </p:cNvPr>
            <p:cNvSpPr/>
            <p:nvPr/>
          </p:nvSpPr>
          <p:spPr>
            <a:xfrm>
              <a:off x="3336053" y="1545856"/>
              <a:ext cx="678116" cy="678116"/>
            </a:xfrm>
            <a:prstGeom prst="ellipse">
              <a:avLst/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8">
            <a:extLst>
              <a:ext uri="{FF2B5EF4-FFF2-40B4-BE49-F238E27FC236}">
                <a16:creationId xmlns:a16="http://schemas.microsoft.com/office/drawing/2014/main" id="{CCCB33A7-FB22-450C-CF32-485F4EFDD7D3}"/>
              </a:ext>
            </a:extLst>
          </p:cNvPr>
          <p:cNvSpPr/>
          <p:nvPr/>
        </p:nvSpPr>
        <p:spPr>
          <a:xfrm>
            <a:off x="3405430" y="4190475"/>
            <a:ext cx="608739" cy="4962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</a:t>
            </a:r>
            <a:r>
              <a:rPr lang="ru-RU" sz="16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33</a:t>
            </a: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</a:t>
            </a:r>
            <a:endParaRPr lang="ru-RU" sz="1089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89" spc="-1" dirty="0">
              <a:latin typeface="Arial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8E5622-F5F3-D193-6F59-FC3B54C20360}"/>
              </a:ext>
            </a:extLst>
          </p:cNvPr>
          <p:cNvGrpSpPr/>
          <p:nvPr/>
        </p:nvGrpSpPr>
        <p:grpSpPr>
          <a:xfrm>
            <a:off x="2721854" y="4874665"/>
            <a:ext cx="1595981" cy="1561364"/>
            <a:chOff x="2721854" y="946837"/>
            <a:chExt cx="1595981" cy="1561364"/>
          </a:xfrm>
        </p:grpSpPr>
        <p:pic>
          <p:nvPicPr>
            <p:cNvPr id="25" name="Picture 2" descr="значок заявления 1288737">
              <a:extLst>
                <a:ext uri="{FF2B5EF4-FFF2-40B4-BE49-F238E27FC236}">
                  <a16:creationId xmlns:a16="http://schemas.microsoft.com/office/drawing/2014/main" id="{D305F13B-5887-CC91-335E-B6DD4CCA4C8C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721854" y="946837"/>
              <a:ext cx="1595981" cy="156136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0C790A31-F9A9-2F05-25D1-A13F318A428D}"/>
                </a:ext>
              </a:extLst>
            </p:cNvPr>
            <p:cNvSpPr/>
            <p:nvPr/>
          </p:nvSpPr>
          <p:spPr>
            <a:xfrm>
              <a:off x="3336053" y="1545856"/>
              <a:ext cx="678116" cy="678116"/>
            </a:xfrm>
            <a:prstGeom prst="ellipse">
              <a:avLst/>
            </a:prstGeom>
            <a:solidFill>
              <a:srgbClr val="1A31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AF85534F-848A-3B4F-F897-709F19C6BD03}"/>
              </a:ext>
            </a:extLst>
          </p:cNvPr>
          <p:cNvSpPr/>
          <p:nvPr/>
        </p:nvSpPr>
        <p:spPr>
          <a:xfrm>
            <a:off x="3405430" y="5558175"/>
            <a:ext cx="608739" cy="4962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Ст.</a:t>
            </a:r>
            <a:r>
              <a:rPr lang="ru-RU" sz="16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42</a:t>
            </a: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</a:t>
            </a:r>
            <a:endParaRPr lang="ru-RU" sz="1089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089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44-ФЗ</a:t>
            </a:r>
            <a:endParaRPr lang="ru-RU" sz="1089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3E5E10-DE13-70AC-B522-44F913D2E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9649C-9D5B-00A1-CDA1-F395DBA194E9}"/>
              </a:ext>
            </a:extLst>
          </p:cNvPr>
          <p:cNvSpPr txBox="1"/>
          <p:nvPr/>
        </p:nvSpPr>
        <p:spPr>
          <a:xfrm>
            <a:off x="419832" y="6505273"/>
            <a:ext cx="871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Группа 34"/>
          <p:cNvGrpSpPr/>
          <p:nvPr/>
        </p:nvGrpSpPr>
        <p:grpSpPr>
          <a:xfrm>
            <a:off x="1422894" y="4698124"/>
            <a:ext cx="727613" cy="793447"/>
            <a:chOff x="12089880" y="5694120"/>
            <a:chExt cx="802080" cy="874651"/>
          </a:xfrm>
        </p:grpSpPr>
        <p:sp>
          <p:nvSpPr>
            <p:cNvPr id="166" name="Равнобедренный треугольник 35"/>
            <p:cNvSpPr/>
            <p:nvPr/>
          </p:nvSpPr>
          <p:spPr>
            <a:xfrm>
              <a:off x="12089880" y="5694120"/>
              <a:ext cx="802080" cy="77616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63252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7" name="TextBox 36"/>
            <p:cNvSpPr/>
            <p:nvPr/>
          </p:nvSpPr>
          <p:spPr>
            <a:xfrm>
              <a:off x="12300120" y="5739120"/>
              <a:ext cx="348120" cy="82965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4" tIns="40822" rIns="81644" bIns="40822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4355" spc="-1" dirty="0">
                  <a:solidFill>
                    <a:srgbClr val="632523"/>
                  </a:solidFill>
                  <a:latin typeface="Tahoma"/>
                  <a:ea typeface="Tahoma"/>
                </a:rPr>
                <a:t>!</a:t>
              </a:r>
              <a:endParaRPr lang="ru-RU" sz="4355" spc="-1" dirty="0">
                <a:latin typeface="Arial"/>
              </a:endParaRPr>
            </a:p>
          </p:txBody>
        </p:sp>
      </p:grpSp>
      <p:sp>
        <p:nvSpPr>
          <p:cNvPr id="168" name="Равно 1"/>
          <p:cNvSpPr/>
          <p:nvPr/>
        </p:nvSpPr>
        <p:spPr>
          <a:xfrm>
            <a:off x="3495515" y="2872617"/>
            <a:ext cx="1055170" cy="738717"/>
          </a:xfrm>
          <a:prstGeom prst="mathEqual">
            <a:avLst>
              <a:gd name="adj1" fmla="val 17253"/>
              <a:gd name="adj2" fmla="val 33696"/>
            </a:avLst>
          </a:prstGeom>
          <a:solidFill>
            <a:srgbClr val="305497"/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170" name="Овал 8"/>
          <p:cNvSpPr/>
          <p:nvPr/>
        </p:nvSpPr>
        <p:spPr>
          <a:xfrm>
            <a:off x="1312675" y="2234486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3054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71" name="Овал 4"/>
          <p:cNvSpPr/>
          <p:nvPr/>
        </p:nvSpPr>
        <p:spPr>
          <a:xfrm>
            <a:off x="1586020" y="2709329"/>
            <a:ext cx="1319697" cy="949686"/>
          </a:xfrm>
          <a:prstGeom prst="rect">
            <a:avLst/>
          </a:prstGeom>
          <a:noFill/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Рисунок 5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1608064" y="2496563"/>
            <a:ext cx="1434326" cy="1417017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33"/>
          <p:cNvSpPr/>
          <p:nvPr/>
        </p:nvSpPr>
        <p:spPr>
          <a:xfrm>
            <a:off x="407568" y="395575"/>
            <a:ext cx="8228105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Tahoma "/>
                <a:cs typeface="Arial" panose="020B0604020202020204" pitchFamily="34" charset="0"/>
              </a:rPr>
              <a:t>НОРМИРОВАНИЕ В СФЕРЕ ЗАКУПОК</a:t>
            </a:r>
          </a:p>
        </p:txBody>
      </p:sp>
      <p:sp>
        <p:nvSpPr>
          <p:cNvPr id="174" name="Знак ''плюс'' 11"/>
          <p:cNvSpPr/>
          <p:nvPr/>
        </p:nvSpPr>
        <p:spPr>
          <a:xfrm>
            <a:off x="7139133" y="2625071"/>
            <a:ext cx="1244258" cy="1166533"/>
          </a:xfrm>
          <a:prstGeom prst="mathPlus">
            <a:avLst>
              <a:gd name="adj1" fmla="val 9629"/>
            </a:avLst>
          </a:prstGeom>
          <a:solidFill>
            <a:srgbClr val="305497"/>
          </a:solidFill>
          <a:ln>
            <a:solidFill>
              <a:srgbClr val="1F497D">
                <a:lumMod val="50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77" name="Овал 15"/>
          <p:cNvSpPr/>
          <p:nvPr/>
        </p:nvSpPr>
        <p:spPr>
          <a:xfrm>
            <a:off x="5017178" y="2257019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3054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78" name="Овал 4"/>
          <p:cNvSpPr/>
          <p:nvPr/>
        </p:nvSpPr>
        <p:spPr>
          <a:xfrm>
            <a:off x="5290523" y="2732188"/>
            <a:ext cx="1319697" cy="949686"/>
          </a:xfrm>
          <a:prstGeom prst="rect">
            <a:avLst/>
          </a:prstGeom>
          <a:noFill/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Рисунок 22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5504757" y="2701817"/>
            <a:ext cx="1010429" cy="1010429"/>
          </a:xfrm>
          <a:prstGeom prst="rect">
            <a:avLst/>
          </a:prstGeom>
          <a:ln w="0">
            <a:noFill/>
          </a:ln>
        </p:spPr>
      </p:pic>
      <p:sp>
        <p:nvSpPr>
          <p:cNvPr id="181" name="Овал 26"/>
          <p:cNvSpPr/>
          <p:nvPr/>
        </p:nvSpPr>
        <p:spPr>
          <a:xfrm>
            <a:off x="8752423" y="2255386"/>
            <a:ext cx="1866387" cy="18996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rgbClr val="30549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82" name="Овал 4"/>
          <p:cNvSpPr/>
          <p:nvPr/>
        </p:nvSpPr>
        <p:spPr>
          <a:xfrm>
            <a:off x="9025768" y="2730229"/>
            <a:ext cx="1319697" cy="949686"/>
          </a:xfrm>
          <a:prstGeom prst="rect">
            <a:avLst/>
          </a:prstGeom>
          <a:noFill/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Рисунок 24"/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9203752" y="2612009"/>
            <a:ext cx="1047006" cy="1047006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42193-9785-838A-9AAD-22F0878F6E05}"/>
              </a:ext>
            </a:extLst>
          </p:cNvPr>
          <p:cNvSpPr txBox="1"/>
          <p:nvPr/>
        </p:nvSpPr>
        <p:spPr>
          <a:xfrm>
            <a:off x="784795" y="1259131"/>
            <a:ext cx="3080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НОРМИРОВАНИЕ</a:t>
            </a:r>
            <a:endParaRPr lang="ru-RU" sz="2400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4E4DC-22DF-5CF6-5C32-FF0223F20EC6}"/>
              </a:ext>
            </a:extLst>
          </p:cNvPr>
          <p:cNvSpPr txBox="1"/>
          <p:nvPr/>
        </p:nvSpPr>
        <p:spPr>
          <a:xfrm>
            <a:off x="4546230" y="1259131"/>
            <a:ext cx="2808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ТРЕБОВАНИЯ </a:t>
            </a:r>
            <a:br>
              <a:rPr lang="ru-RU" sz="2400" b="1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</a:br>
            <a:r>
              <a:rPr lang="ru-RU" sz="2400" b="1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К ТРУ</a:t>
            </a:r>
            <a:r>
              <a:rPr lang="ru-RU" sz="2400" b="1" spc="-1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CFCCF-2AC6-D4CD-49A4-EFE7783C4585}"/>
              </a:ext>
            </a:extLst>
          </p:cNvPr>
          <p:cNvSpPr txBox="1"/>
          <p:nvPr/>
        </p:nvSpPr>
        <p:spPr>
          <a:xfrm>
            <a:off x="7728440" y="1259131"/>
            <a:ext cx="3936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НОРМАТИВНЫЕ ЗАТРАТЫ</a:t>
            </a:r>
            <a:r>
              <a:rPr lang="ru-RU" sz="2400" b="1" spc="-1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25349-5B1E-0CA3-3776-1CC50A5B0A00}"/>
              </a:ext>
            </a:extLst>
          </p:cNvPr>
          <p:cNvSpPr txBox="1"/>
          <p:nvPr/>
        </p:nvSpPr>
        <p:spPr>
          <a:xfrm>
            <a:off x="1371551" y="4877480"/>
            <a:ext cx="9157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pc="-1" baseline="30000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1</a:t>
            </a: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Приказ </a:t>
            </a:r>
            <a:r>
              <a:rPr lang="ru-RU" sz="1800" b="1" spc="-1" dirty="0" err="1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Минпросвещения</a:t>
            </a: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России от 25 октября 2018 № 149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800" b="1" spc="-1" baseline="30000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2</a:t>
            </a: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Приказ </a:t>
            </a:r>
            <a:r>
              <a:rPr lang="ru-RU" sz="1800" b="1" spc="-1" dirty="0" err="1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Минпросвещения</a:t>
            </a: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Tahoma"/>
              </a:rPr>
              <a:t> России от 19 октября 2018 № 127 </a:t>
            </a:r>
            <a:endParaRPr lang="ru-RU" sz="1800" spc="-1" dirty="0">
              <a:latin typeface="Arial"/>
            </a:endParaRPr>
          </a:p>
        </p:txBody>
      </p:sp>
      <p:grpSp>
        <p:nvGrpSpPr>
          <p:cNvPr id="12" name="Группа 34">
            <a:extLst>
              <a:ext uri="{FF2B5EF4-FFF2-40B4-BE49-F238E27FC236}">
                <a16:creationId xmlns:a16="http://schemas.microsoft.com/office/drawing/2014/main" id="{168872E5-F6A8-7206-648E-F38C93896FF8}"/>
              </a:ext>
            </a:extLst>
          </p:cNvPr>
          <p:cNvGrpSpPr/>
          <p:nvPr/>
        </p:nvGrpSpPr>
        <p:grpSpPr>
          <a:xfrm>
            <a:off x="9694206" y="4730364"/>
            <a:ext cx="727613" cy="793447"/>
            <a:chOff x="12089880" y="5694120"/>
            <a:chExt cx="802080" cy="874651"/>
          </a:xfrm>
        </p:grpSpPr>
        <p:sp>
          <p:nvSpPr>
            <p:cNvPr id="13" name="Равнобедренный треугольник 35">
              <a:extLst>
                <a:ext uri="{FF2B5EF4-FFF2-40B4-BE49-F238E27FC236}">
                  <a16:creationId xmlns:a16="http://schemas.microsoft.com/office/drawing/2014/main" id="{A41078D8-4592-12DB-9A51-A031B9F1D6D5}"/>
                </a:ext>
              </a:extLst>
            </p:cNvPr>
            <p:cNvSpPr/>
            <p:nvPr/>
          </p:nvSpPr>
          <p:spPr>
            <a:xfrm>
              <a:off x="12089880" y="5694120"/>
              <a:ext cx="802080" cy="77616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63252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F9B72859-64AF-32DD-F3D4-E33FFB5ED5F7}"/>
                </a:ext>
              </a:extLst>
            </p:cNvPr>
            <p:cNvSpPr/>
            <p:nvPr/>
          </p:nvSpPr>
          <p:spPr>
            <a:xfrm>
              <a:off x="12300120" y="5739120"/>
              <a:ext cx="348120" cy="82965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4" tIns="40822" rIns="81644" bIns="40822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4355" spc="-1" dirty="0">
                  <a:solidFill>
                    <a:srgbClr val="632523"/>
                  </a:solidFill>
                  <a:latin typeface="Tahoma"/>
                  <a:ea typeface="Tahoma"/>
                </a:rPr>
                <a:t>!</a:t>
              </a:r>
              <a:endParaRPr lang="ru-RU" sz="4355" spc="-1" dirty="0">
                <a:latin typeface="Arial"/>
              </a:endParaRPr>
            </a:p>
          </p:txBody>
        </p:sp>
      </p:grpSp>
      <p:sp>
        <p:nvSpPr>
          <p:cNvPr id="15" name="Левая фигурная скобка 14">
            <a:extLst>
              <a:ext uri="{FF2B5EF4-FFF2-40B4-BE49-F238E27FC236}">
                <a16:creationId xmlns:a16="http://schemas.microsoft.com/office/drawing/2014/main" id="{8406E28B-84CE-E39B-334C-036D4842A2AF}"/>
              </a:ext>
            </a:extLst>
          </p:cNvPr>
          <p:cNvSpPr/>
          <p:nvPr/>
        </p:nvSpPr>
        <p:spPr>
          <a:xfrm rot="16200000">
            <a:off x="5765349" y="827469"/>
            <a:ext cx="411726" cy="7450688"/>
          </a:xfrm>
          <a:prstGeom prst="leftBrace">
            <a:avLst>
              <a:gd name="adj1" fmla="val 34198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имвол &quot;Запрещено&quot; 1">
            <a:extLst>
              <a:ext uri="{FF2B5EF4-FFF2-40B4-BE49-F238E27FC236}">
                <a16:creationId xmlns:a16="http://schemas.microsoft.com/office/drawing/2014/main" id="{BE5CD72D-43BC-88F5-5F5B-558DA64DB573}"/>
              </a:ext>
            </a:extLst>
          </p:cNvPr>
          <p:cNvSpPr/>
          <p:nvPr/>
        </p:nvSpPr>
        <p:spPr>
          <a:xfrm rot="16200000">
            <a:off x="9724150" y="5727255"/>
            <a:ext cx="703418" cy="691920"/>
          </a:xfrm>
          <a:prstGeom prst="noSmoking">
            <a:avLst>
              <a:gd name="adj" fmla="val 10088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B6F2B-0FCF-FA85-8E1C-A34A4C78F5B3}"/>
              </a:ext>
            </a:extLst>
          </p:cNvPr>
          <p:cNvSpPr txBox="1"/>
          <p:nvPr/>
        </p:nvSpPr>
        <p:spPr>
          <a:xfrm>
            <a:off x="1586020" y="5936736"/>
            <a:ext cx="883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Распоряжение </a:t>
            </a:r>
            <a:r>
              <a:rPr lang="ru-RU" b="1" spc="-1" dirty="0" err="1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Минпросвещения</a:t>
            </a:r>
            <a:r>
              <a:rPr lang="ru-RU" b="1" spc="-1" dirty="0">
                <a:solidFill>
                  <a:schemeClr val="bg1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 России от 11.08.2022 № Р-190</a:t>
            </a:r>
          </a:p>
        </p:txBody>
      </p:sp>
      <p:sp>
        <p:nvSpPr>
          <p:cNvPr id="5" name="Символ &quot;Запрещено&quot; 4">
            <a:extLst>
              <a:ext uri="{FF2B5EF4-FFF2-40B4-BE49-F238E27FC236}">
                <a16:creationId xmlns:a16="http://schemas.microsoft.com/office/drawing/2014/main" id="{C32EACF7-F3D1-26ED-4989-A8E567AD616D}"/>
              </a:ext>
            </a:extLst>
          </p:cNvPr>
          <p:cNvSpPr/>
          <p:nvPr/>
        </p:nvSpPr>
        <p:spPr>
          <a:xfrm rot="16200000">
            <a:off x="1418472" y="5708916"/>
            <a:ext cx="703418" cy="691920"/>
          </a:xfrm>
          <a:prstGeom prst="noSmoking">
            <a:avLst>
              <a:gd name="adj" fmla="val 10088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9E167E-75F9-F5AC-FCF8-0C6AFE88D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D71B75-C8E7-829A-A3F2-9DC8A1A32DA8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узел 10">
            <a:extLst>
              <a:ext uri="{FF2B5EF4-FFF2-40B4-BE49-F238E27FC236}">
                <a16:creationId xmlns:a16="http://schemas.microsoft.com/office/drawing/2014/main" id="{063D58B6-0673-49D5-917E-269C090CD3AD}"/>
              </a:ext>
            </a:extLst>
          </p:cNvPr>
          <p:cNvSpPr/>
          <p:nvPr/>
        </p:nvSpPr>
        <p:spPr>
          <a:xfrm>
            <a:off x="1335461" y="3838926"/>
            <a:ext cx="1963323" cy="2435610"/>
          </a:xfrm>
          <a:prstGeom prst="snip1Rect">
            <a:avLst>
              <a:gd name="adj" fmla="val 28458"/>
            </a:avLst>
          </a:prstGeom>
          <a:solidFill>
            <a:schemeClr val="tx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3629" spc="-1" dirty="0">
              <a:latin typeface="Arial"/>
            </a:endParaRPr>
          </a:p>
        </p:txBody>
      </p:sp>
      <p:sp>
        <p:nvSpPr>
          <p:cNvPr id="197" name="Прямоугольник 22"/>
          <p:cNvSpPr/>
          <p:nvPr/>
        </p:nvSpPr>
        <p:spPr>
          <a:xfrm>
            <a:off x="677974" y="371408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КАТАЛОГ ТОВАРОВ, РАБОТ, УСЛУГ</a:t>
            </a:r>
          </a:p>
        </p:txBody>
      </p:sp>
      <p:sp>
        <p:nvSpPr>
          <p:cNvPr id="201" name="Блок-схема: узел 10"/>
          <p:cNvSpPr/>
          <p:nvPr/>
        </p:nvSpPr>
        <p:spPr>
          <a:xfrm>
            <a:off x="1335461" y="1151636"/>
            <a:ext cx="1963323" cy="2435610"/>
          </a:xfrm>
          <a:prstGeom prst="snip1Rect">
            <a:avLst>
              <a:gd name="adj" fmla="val 28458"/>
            </a:avLst>
          </a:prstGeom>
          <a:solidFill>
            <a:schemeClr val="tx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81644" tIns="40822" rIns="81644" bIns="40822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3629" spc="-1" dirty="0">
              <a:latin typeface="Arial"/>
            </a:endParaRPr>
          </a:p>
        </p:txBody>
      </p:sp>
      <p:sp>
        <p:nvSpPr>
          <p:cNvPr id="202" name="TextBox 15"/>
          <p:cNvSpPr/>
          <p:nvPr/>
        </p:nvSpPr>
        <p:spPr>
          <a:xfrm>
            <a:off x="3547920" y="1743297"/>
            <a:ext cx="7605649" cy="1805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0D0D0D"/>
                </a:solidFill>
                <a:latin typeface="Arial" panose="020B0604020202020204" pitchFamily="34" charset="0"/>
                <a:ea typeface="Tahoma"/>
              </a:rPr>
              <a:t>Формирование и ведение в единой информационной системе обеспечения КТРУ для государственных и муниципальных нужд</a:t>
            </a:r>
            <a:endParaRPr lang="ru-RU" sz="2800" spc="-1" dirty="0">
              <a:latin typeface="Arial"/>
            </a:endParaRPr>
          </a:p>
        </p:txBody>
      </p:sp>
      <p:sp>
        <p:nvSpPr>
          <p:cNvPr id="205" name="TextBox 17"/>
          <p:cNvSpPr/>
          <p:nvPr/>
        </p:nvSpPr>
        <p:spPr>
          <a:xfrm>
            <a:off x="3536488" y="4564096"/>
            <a:ext cx="7605649" cy="13751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800" b="1" spc="-1" dirty="0">
                <a:solidFill>
                  <a:srgbClr val="0D0D0D"/>
                </a:solidFill>
                <a:latin typeface="Arial" panose="020B0604020202020204" pitchFamily="34" charset="0"/>
                <a:ea typeface="Tahoma"/>
              </a:rPr>
              <a:t>Систематизированный перечень ТРУ, сформированный на основе классификатора ОКПД2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17E389-5001-B20A-E7F1-F8938A4AC4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03" y="1403316"/>
            <a:ext cx="878403" cy="87840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42E93-9FAA-429A-7836-9065687A06B2}"/>
              </a:ext>
            </a:extLst>
          </p:cNvPr>
          <p:cNvSpPr txBox="1"/>
          <p:nvPr/>
        </p:nvSpPr>
        <p:spPr>
          <a:xfrm>
            <a:off x="1456187" y="2473009"/>
            <a:ext cx="17478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</a:rPr>
              <a:t>ч.5 ст.23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2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</a:rPr>
              <a:t>44</a:t>
            </a:r>
            <a:r>
              <a:rPr lang="ru-RU" sz="32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</a:rPr>
              <a:t>-ФЗ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BC67F-FEA2-A603-BB1D-2F829FF15BB5}"/>
              </a:ext>
            </a:extLst>
          </p:cNvPr>
          <p:cNvSpPr txBox="1"/>
          <p:nvPr/>
        </p:nvSpPr>
        <p:spPr>
          <a:xfrm>
            <a:off x="1456187" y="4922911"/>
            <a:ext cx="174783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</a:rPr>
              <a:t>п.2 Правил, утв. ПП РФ </a:t>
            </a:r>
            <a:r>
              <a:rPr lang="ru-RU" sz="3200" b="1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</a:rPr>
              <a:t>№ 145</a:t>
            </a:r>
            <a:endParaRPr lang="ru-RU" sz="1800" b="1" spc="-1" dirty="0">
              <a:solidFill>
                <a:srgbClr val="FFFFFF"/>
              </a:solidFill>
              <a:latin typeface="Arial" panose="020B0604020202020204" pitchFamily="34" charset="0"/>
              <a:ea typeface="DejaVu San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7321B5-E1A4-80FB-6973-0DB1F4D26F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03" y="4030216"/>
            <a:ext cx="878403" cy="87840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F3B3F6-0F3D-9EF7-28D0-DAFEDEFE2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F6484-D4B6-6649-EED2-933C97C9425F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id="{84496E74-A9C8-7224-8B61-70514BAFAD47}"/>
              </a:ext>
            </a:extLst>
          </p:cNvPr>
          <p:cNvSpPr/>
          <p:nvPr/>
        </p:nvSpPr>
        <p:spPr>
          <a:xfrm rot="5400000">
            <a:off x="3221596" y="1267781"/>
            <a:ext cx="705342" cy="2741451"/>
          </a:xfrm>
          <a:prstGeom prst="homePlate">
            <a:avLst>
              <a:gd name="adj" fmla="val 24018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пятиугольник 39">
            <a:extLst>
              <a:ext uri="{FF2B5EF4-FFF2-40B4-BE49-F238E27FC236}">
                <a16:creationId xmlns:a16="http://schemas.microsoft.com/office/drawing/2014/main" id="{CB1895F8-99B8-C566-5001-8F872F9F50BD}"/>
              </a:ext>
            </a:extLst>
          </p:cNvPr>
          <p:cNvSpPr/>
          <p:nvPr/>
        </p:nvSpPr>
        <p:spPr>
          <a:xfrm rot="5400000">
            <a:off x="5770433" y="-282891"/>
            <a:ext cx="817689" cy="3694985"/>
          </a:xfrm>
          <a:prstGeom prst="homePlate">
            <a:avLst>
              <a:gd name="adj" fmla="val 24018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F0C152-AAEB-7D48-3F99-A8366C1C312B}"/>
              </a:ext>
            </a:extLst>
          </p:cNvPr>
          <p:cNvSpPr/>
          <p:nvPr/>
        </p:nvSpPr>
        <p:spPr>
          <a:xfrm>
            <a:off x="677974" y="-134934"/>
            <a:ext cx="10836567" cy="6693634"/>
          </a:xfrm>
          <a:prstGeom prst="rect">
            <a:avLst/>
          </a:prstGeom>
          <a:ln>
            <a:noFill/>
          </a:ln>
        </p:spPr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5D41831-2E73-43A8-7FA6-575658404096}"/>
              </a:ext>
            </a:extLst>
          </p:cNvPr>
          <p:cNvSpPr/>
          <p:nvPr/>
        </p:nvSpPr>
        <p:spPr>
          <a:xfrm>
            <a:off x="10248311" y="4271980"/>
            <a:ext cx="91439" cy="89721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5633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F9D8416-A30A-C6F8-7830-44CD53861FC9}"/>
              </a:ext>
            </a:extLst>
          </p:cNvPr>
          <p:cNvSpPr/>
          <p:nvPr/>
        </p:nvSpPr>
        <p:spPr>
          <a:xfrm>
            <a:off x="8804090" y="2992491"/>
            <a:ext cx="1476167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0149"/>
                </a:lnTo>
                <a:lnTo>
                  <a:pt x="1476167" y="220149"/>
                </a:lnTo>
                <a:lnTo>
                  <a:pt x="1476167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564881F7-E5B9-E43F-C1B2-8AB559ADFE30}"/>
              </a:ext>
            </a:extLst>
          </p:cNvPr>
          <p:cNvSpPr/>
          <p:nvPr/>
        </p:nvSpPr>
        <p:spPr>
          <a:xfrm>
            <a:off x="7954003" y="4429197"/>
            <a:ext cx="91440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71948A70-0A4A-D52A-A635-4C2AD22E88C8}"/>
              </a:ext>
            </a:extLst>
          </p:cNvPr>
          <p:cNvSpPr/>
          <p:nvPr/>
        </p:nvSpPr>
        <p:spPr>
          <a:xfrm>
            <a:off x="7950339" y="2992491"/>
            <a:ext cx="853750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53750" y="0"/>
                </a:moveTo>
                <a:lnTo>
                  <a:pt x="853750" y="220149"/>
                </a:lnTo>
                <a:lnTo>
                  <a:pt x="0" y="220149"/>
                </a:lnTo>
                <a:lnTo>
                  <a:pt x="0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3A694E62-27A5-644C-77FE-081928338C16}"/>
              </a:ext>
            </a:extLst>
          </p:cNvPr>
          <p:cNvSpPr/>
          <p:nvPr/>
        </p:nvSpPr>
        <p:spPr>
          <a:xfrm>
            <a:off x="6179278" y="1964099"/>
            <a:ext cx="2624812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0149"/>
                </a:lnTo>
                <a:lnTo>
                  <a:pt x="2624812" y="220149"/>
                </a:lnTo>
                <a:lnTo>
                  <a:pt x="2624812" y="3230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D8895E14-8DAF-4C49-8AA8-FABDE5C4BD43}"/>
              </a:ext>
            </a:extLst>
          </p:cNvPr>
          <p:cNvSpPr/>
          <p:nvPr/>
        </p:nvSpPr>
        <p:spPr>
          <a:xfrm>
            <a:off x="3595053" y="2992491"/>
            <a:ext cx="2144947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0149"/>
                </a:lnTo>
                <a:lnTo>
                  <a:pt x="2144947" y="220149"/>
                </a:lnTo>
                <a:lnTo>
                  <a:pt x="2144947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1A0A2589-3B0E-CFD7-E9DF-FEC88505354F}"/>
              </a:ext>
            </a:extLst>
          </p:cNvPr>
          <p:cNvSpPr/>
          <p:nvPr/>
        </p:nvSpPr>
        <p:spPr>
          <a:xfrm>
            <a:off x="3595053" y="2992491"/>
            <a:ext cx="283830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0149"/>
                </a:lnTo>
                <a:lnTo>
                  <a:pt x="283830" y="220149"/>
                </a:lnTo>
                <a:lnTo>
                  <a:pt x="283830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50CDB397-B8F0-42A9-A2A2-93918E7C65CF}"/>
              </a:ext>
            </a:extLst>
          </p:cNvPr>
          <p:cNvSpPr/>
          <p:nvPr/>
        </p:nvSpPr>
        <p:spPr>
          <a:xfrm>
            <a:off x="1733937" y="2992491"/>
            <a:ext cx="1861116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61116" y="0"/>
                </a:moveTo>
                <a:lnTo>
                  <a:pt x="1861116" y="220149"/>
                </a:lnTo>
                <a:lnTo>
                  <a:pt x="0" y="220149"/>
                </a:lnTo>
                <a:lnTo>
                  <a:pt x="0" y="32305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7E5A31BA-22D1-1855-4B15-04483B3542EC}"/>
              </a:ext>
            </a:extLst>
          </p:cNvPr>
          <p:cNvSpPr/>
          <p:nvPr/>
        </p:nvSpPr>
        <p:spPr>
          <a:xfrm>
            <a:off x="3595053" y="1964099"/>
            <a:ext cx="2584224" cy="3230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84224" y="0"/>
                </a:moveTo>
                <a:lnTo>
                  <a:pt x="2584224" y="220149"/>
                </a:lnTo>
                <a:lnTo>
                  <a:pt x="0" y="220149"/>
                </a:lnTo>
                <a:lnTo>
                  <a:pt x="0" y="3230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Прямоугольник 22">
            <a:extLst>
              <a:ext uri="{FF2B5EF4-FFF2-40B4-BE49-F238E27FC236}">
                <a16:creationId xmlns:a16="http://schemas.microsoft.com/office/drawing/2014/main" id="{B6E7680D-39D4-F11D-49C9-3EDDE68FC050}"/>
              </a:ext>
            </a:extLst>
          </p:cNvPr>
          <p:cNvSpPr/>
          <p:nvPr/>
        </p:nvSpPr>
        <p:spPr>
          <a:xfrm>
            <a:off x="677974" y="371408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КАТАЛОГ ТОВАРОВ, РАБОТ, УСЛУГ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C02111-29F8-46F3-9A1B-04F08BF9F3D5}"/>
              </a:ext>
            </a:extLst>
          </p:cNvPr>
          <p:cNvSpPr txBox="1"/>
          <p:nvPr/>
        </p:nvSpPr>
        <p:spPr>
          <a:xfrm>
            <a:off x="4440530" y="1259329"/>
            <a:ext cx="355341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Правила использования </a:t>
            </a:r>
            <a:br>
              <a:rPr lang="ru-RU" sz="1800" b="1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800" b="1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КТРУ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AD7478-E171-2A8D-C979-EABC189665F5}"/>
              </a:ext>
            </a:extLst>
          </p:cNvPr>
          <p:cNvSpPr txBox="1"/>
          <p:nvPr/>
        </p:nvSpPr>
        <p:spPr>
          <a:xfrm>
            <a:off x="1856987" y="2372248"/>
            <a:ext cx="347613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Обязательно устанавливаем </a:t>
            </a:r>
            <a:b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в соответствии с КТРУ</a:t>
            </a:r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id="{569BDFA5-B0E2-1832-A352-D56B68BA4E66}"/>
              </a:ext>
            </a:extLst>
          </p:cNvPr>
          <p:cNvSpPr/>
          <p:nvPr/>
        </p:nvSpPr>
        <p:spPr>
          <a:xfrm rot="5400000">
            <a:off x="8496121" y="1267781"/>
            <a:ext cx="705342" cy="2741451"/>
          </a:xfrm>
          <a:prstGeom prst="homePlate">
            <a:avLst>
              <a:gd name="adj" fmla="val 24018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F57D03-3057-C65F-0265-7144AE68472A}"/>
              </a:ext>
            </a:extLst>
          </p:cNvPr>
          <p:cNvSpPr txBox="1"/>
          <p:nvPr/>
        </p:nvSpPr>
        <p:spPr>
          <a:xfrm>
            <a:off x="7131512" y="2372248"/>
            <a:ext cx="347613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Дополнительные </a:t>
            </a:r>
            <a:b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4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характеристики</a:t>
            </a:r>
          </a:p>
        </p:txBody>
      </p:sp>
      <p:sp>
        <p:nvSpPr>
          <p:cNvPr id="46" name="Стрелка: пятиугольник 45">
            <a:extLst>
              <a:ext uri="{FF2B5EF4-FFF2-40B4-BE49-F238E27FC236}">
                <a16:creationId xmlns:a16="http://schemas.microsoft.com/office/drawing/2014/main" id="{EDBE5B12-B091-A565-8BDB-50D680A5E8CF}"/>
              </a:ext>
            </a:extLst>
          </p:cNvPr>
          <p:cNvSpPr/>
          <p:nvPr/>
        </p:nvSpPr>
        <p:spPr>
          <a:xfrm rot="5400000">
            <a:off x="1350632" y="2882801"/>
            <a:ext cx="696708" cy="1688951"/>
          </a:xfrm>
          <a:prstGeom prst="homePlate">
            <a:avLst>
              <a:gd name="adj" fmla="val 0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7DCE8F-BA76-A4B6-1EEF-0FA5A79C44F9}"/>
              </a:ext>
            </a:extLst>
          </p:cNvPr>
          <p:cNvSpPr txBox="1"/>
          <p:nvPr/>
        </p:nvSpPr>
        <p:spPr>
          <a:xfrm>
            <a:off x="854511" y="3584161"/>
            <a:ext cx="175885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Наименование</a:t>
            </a: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id="{0D6DA81E-2963-8579-247C-9380D0F9FA20}"/>
              </a:ext>
            </a:extLst>
          </p:cNvPr>
          <p:cNvSpPr/>
          <p:nvPr/>
        </p:nvSpPr>
        <p:spPr>
          <a:xfrm rot="5400000">
            <a:off x="3255880" y="2882802"/>
            <a:ext cx="696708" cy="1688951"/>
          </a:xfrm>
          <a:prstGeom prst="homePlate">
            <a:avLst>
              <a:gd name="adj" fmla="val 0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A92DC4-8C01-302B-35DD-42805AB0873C}"/>
              </a:ext>
            </a:extLst>
          </p:cNvPr>
          <p:cNvSpPr txBox="1"/>
          <p:nvPr/>
        </p:nvSpPr>
        <p:spPr>
          <a:xfrm>
            <a:off x="2930043" y="3429952"/>
            <a:ext cx="148002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Единица измерения количества</a:t>
            </a:r>
          </a:p>
        </p:txBody>
      </p:sp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id="{F3427DE1-4183-80D7-5B27-C013D61AAFC3}"/>
              </a:ext>
            </a:extLst>
          </p:cNvPr>
          <p:cNvSpPr/>
          <p:nvPr/>
        </p:nvSpPr>
        <p:spPr>
          <a:xfrm rot="5400000">
            <a:off x="5157591" y="2882802"/>
            <a:ext cx="696708" cy="1688951"/>
          </a:xfrm>
          <a:prstGeom prst="homePlate">
            <a:avLst>
              <a:gd name="adj" fmla="val 0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04662D-DCFB-FA5F-D45E-F9877C42A6F3}"/>
              </a:ext>
            </a:extLst>
          </p:cNvPr>
          <p:cNvSpPr txBox="1"/>
          <p:nvPr/>
        </p:nvSpPr>
        <p:spPr>
          <a:xfrm>
            <a:off x="4661470" y="3584162"/>
            <a:ext cx="175885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Описание</a:t>
            </a:r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id="{C30E4DB4-A44E-470B-7B8B-BC4BADF5EFC3}"/>
              </a:ext>
            </a:extLst>
          </p:cNvPr>
          <p:cNvSpPr/>
          <p:nvPr/>
        </p:nvSpPr>
        <p:spPr>
          <a:xfrm rot="5400000">
            <a:off x="7450735" y="2563279"/>
            <a:ext cx="1086423" cy="2741451"/>
          </a:xfrm>
          <a:prstGeom prst="homePlate">
            <a:avLst>
              <a:gd name="adj" fmla="val 24018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7E7EB8-00CE-D521-BC73-627701EA6A68}"/>
              </a:ext>
            </a:extLst>
          </p:cNvPr>
          <p:cNvSpPr txBox="1"/>
          <p:nvPr/>
        </p:nvSpPr>
        <p:spPr>
          <a:xfrm>
            <a:off x="6276667" y="3477206"/>
            <a:ext cx="347613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Если товар попадает в перечень радиоэлектронной продукции </a:t>
            </a:r>
            <a:b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200" b="1" kern="1200" dirty="0">
                <a:solidFill>
                  <a:srgbClr val="C00000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в соответствии с ПП РФ № 616 </a:t>
            </a:r>
            <a:br>
              <a:rPr lang="ru-RU" sz="1200" b="1" kern="1200" dirty="0">
                <a:solidFill>
                  <a:srgbClr val="C00000"/>
                </a:solidFill>
                <a:latin typeface="Arial" panose="020B0604020202020204" pitchFamily="34" charset="0"/>
                <a:ea typeface="PT Serif" panose="020A0603040505020204" pitchFamily="18" charset="-52"/>
              </a:rPr>
            </a:br>
            <a:r>
              <a:rPr lang="ru-RU" sz="1200" b="1" kern="1200" dirty="0">
                <a:solidFill>
                  <a:srgbClr val="C00000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(п.22, 23, 29), с ПП РФ № 878</a:t>
            </a:r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7DB1776B-65DD-A032-76BB-9577D66D7A8E}"/>
              </a:ext>
            </a:extLst>
          </p:cNvPr>
          <p:cNvSpPr/>
          <p:nvPr/>
        </p:nvSpPr>
        <p:spPr>
          <a:xfrm rot="5400000">
            <a:off x="9748004" y="3358287"/>
            <a:ext cx="1086423" cy="1151436"/>
          </a:xfrm>
          <a:prstGeom prst="homePlate">
            <a:avLst>
              <a:gd name="adj" fmla="val 24018"/>
            </a:avLst>
          </a:prstGeom>
          <a:solidFill>
            <a:srgbClr val="C4C8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81F0C2-5DAE-14F9-A48F-E0FB7661C377}"/>
              </a:ext>
            </a:extLst>
          </p:cNvPr>
          <p:cNvSpPr txBox="1"/>
          <p:nvPr/>
        </p:nvSpPr>
        <p:spPr>
          <a:xfrm>
            <a:off x="9752799" y="3606136"/>
            <a:ext cx="110131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latin typeface="Arial" panose="020B0604020202020204" pitchFamily="34" charset="0"/>
                <a:ea typeface="PT Serif" panose="020A0603040505020204" pitchFamily="18" charset="-52"/>
              </a:rPr>
              <a:t>В иных случаях</a:t>
            </a:r>
          </a:p>
        </p:txBody>
      </p:sp>
      <p:sp>
        <p:nvSpPr>
          <p:cNvPr id="56" name="Стрелка: пятиугольник 55">
            <a:extLst>
              <a:ext uri="{FF2B5EF4-FFF2-40B4-BE49-F238E27FC236}">
                <a16:creationId xmlns:a16="http://schemas.microsoft.com/office/drawing/2014/main" id="{A5602010-097D-BA57-04F1-7C287D735D6F}"/>
              </a:ext>
            </a:extLst>
          </p:cNvPr>
          <p:cNvSpPr/>
          <p:nvPr/>
        </p:nvSpPr>
        <p:spPr>
          <a:xfrm rot="5400000">
            <a:off x="7601984" y="4214041"/>
            <a:ext cx="696708" cy="1688951"/>
          </a:xfrm>
          <a:prstGeom prst="homePlate">
            <a:avLst>
              <a:gd name="adj" fmla="val 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ED8AEF-11E3-EA57-413D-3F06E5FD12DC}"/>
              </a:ext>
            </a:extLst>
          </p:cNvPr>
          <p:cNvSpPr txBox="1"/>
          <p:nvPr/>
        </p:nvSpPr>
        <p:spPr>
          <a:xfrm>
            <a:off x="7105863" y="4794331"/>
            <a:ext cx="175885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200" b="1" kern="1200" dirty="0">
                <a:solidFill>
                  <a:srgbClr val="C00000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НЕ ДОПУСКАЕТСЯ</a:t>
            </a:r>
          </a:p>
        </p:txBody>
      </p:sp>
      <p:sp>
        <p:nvSpPr>
          <p:cNvPr id="58" name="Стрелка: пятиугольник 57">
            <a:extLst>
              <a:ext uri="{FF2B5EF4-FFF2-40B4-BE49-F238E27FC236}">
                <a16:creationId xmlns:a16="http://schemas.microsoft.com/office/drawing/2014/main" id="{8B4AC767-6E0B-F905-AFFA-D813D7ECC479}"/>
              </a:ext>
            </a:extLst>
          </p:cNvPr>
          <p:cNvSpPr/>
          <p:nvPr/>
        </p:nvSpPr>
        <p:spPr>
          <a:xfrm rot="5400000">
            <a:off x="9919698" y="3812545"/>
            <a:ext cx="696708" cy="2491946"/>
          </a:xfrm>
          <a:prstGeom prst="homePlate">
            <a:avLst>
              <a:gd name="adj" fmla="val 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8AE360-41AE-BB49-9939-BD25909020DA}"/>
              </a:ext>
            </a:extLst>
          </p:cNvPr>
          <p:cNvSpPr txBox="1"/>
          <p:nvPr/>
        </p:nvSpPr>
        <p:spPr>
          <a:xfrm>
            <a:off x="9091979" y="4746633"/>
            <a:ext cx="2422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000" b="1" kern="1200" dirty="0">
                <a:solidFill>
                  <a:srgbClr val="C00000"/>
                </a:solidFill>
                <a:latin typeface="Arial" panose="020B0604020202020204" pitchFamily="34" charset="0"/>
                <a:ea typeface="PT Serif" panose="020A0603040505020204" pitchFamily="18" charset="-52"/>
              </a:rPr>
              <a:t>ДОПУСКАЕТСЯ С ВКЛЮЧЕНИЕМ В ОПИСАНИЕ ОБЪЕКТА ЗАКУПКИ ОБОСНОВАНИЯ ПРИМЕНЕНИЯ ДОП.ХАРАКТЕРИСТИК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0F65AD-BFD6-92FA-0159-87BE9B6D5E4D}"/>
              </a:ext>
            </a:extLst>
          </p:cNvPr>
          <p:cNvSpPr txBox="1"/>
          <p:nvPr/>
        </p:nvSpPr>
        <p:spPr>
          <a:xfrm>
            <a:off x="3139140" y="5845056"/>
            <a:ext cx="6756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УФАС по Республике Хакасия от 11.05.2021 № 019/06/14-409/2021;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УФАС по Брянской области от 23.05.2022 № 032/06/106-456/2022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4313541-085D-F726-8923-42121F581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62" y="5815762"/>
            <a:ext cx="523221" cy="523221"/>
          </a:xfrm>
          <a:prstGeom prst="rect">
            <a:avLst/>
          </a:prstGeom>
          <a:effectLst/>
        </p:spPr>
      </p:pic>
      <p:sp>
        <p:nvSpPr>
          <p:cNvPr id="65" name="Символ &quot;Запрещено&quot; 64">
            <a:extLst>
              <a:ext uri="{FF2B5EF4-FFF2-40B4-BE49-F238E27FC236}">
                <a16:creationId xmlns:a16="http://schemas.microsoft.com/office/drawing/2014/main" id="{14FD512D-C366-DABA-2904-2C4E11AF691A}"/>
              </a:ext>
            </a:extLst>
          </p:cNvPr>
          <p:cNvSpPr/>
          <p:nvPr/>
        </p:nvSpPr>
        <p:spPr>
          <a:xfrm rot="16200000">
            <a:off x="7779648" y="5020018"/>
            <a:ext cx="340943" cy="340943"/>
          </a:xfrm>
          <a:prstGeom prst="noSmoking">
            <a:avLst>
              <a:gd name="adj" fmla="val 10088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500BD-0834-4ED0-E8CB-3F30BD6F6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6022B-DFE6-7B0E-19AB-099E677BFC1F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33"/>
          <p:cNvSpPr/>
          <p:nvPr/>
        </p:nvSpPr>
        <p:spPr>
          <a:xfrm>
            <a:off x="690355" y="417713"/>
            <a:ext cx="7656922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КАТАЛОГ ТОВАРОВ, РАБОТ, УСЛУГ</a:t>
            </a:r>
          </a:p>
        </p:txBody>
      </p:sp>
      <p:sp>
        <p:nvSpPr>
          <p:cNvPr id="5" name="Прямоугольник: один верхний угол скругленный, другой — усеченный 4">
            <a:extLst>
              <a:ext uri="{FF2B5EF4-FFF2-40B4-BE49-F238E27FC236}">
                <a16:creationId xmlns:a16="http://schemas.microsoft.com/office/drawing/2014/main" id="{6F24851F-5BF5-95F6-D559-41A5E1762E8D}"/>
              </a:ext>
            </a:extLst>
          </p:cNvPr>
          <p:cNvSpPr/>
          <p:nvPr/>
        </p:nvSpPr>
        <p:spPr>
          <a:xfrm>
            <a:off x="830002" y="1397228"/>
            <a:ext cx="5007685" cy="4104640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id="{22B6554C-08D4-D57F-7577-61E608D33E7C}"/>
              </a:ext>
            </a:extLst>
          </p:cNvPr>
          <p:cNvSpPr/>
          <p:nvPr/>
        </p:nvSpPr>
        <p:spPr>
          <a:xfrm>
            <a:off x="5146385" y="1419159"/>
            <a:ext cx="678572" cy="666566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90438-C81B-62EA-6874-4DB6B4B5C7CD}"/>
              </a:ext>
            </a:extLst>
          </p:cNvPr>
          <p:cNvSpPr txBox="1"/>
          <p:nvPr/>
        </p:nvSpPr>
        <p:spPr>
          <a:xfrm>
            <a:off x="972212" y="1448157"/>
            <a:ext cx="1976377" cy="533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05497"/>
                </a:solidFill>
                <a:latin typeface="Arial" panose="020B0604020202020204" pitchFamily="34" charset="0"/>
              </a:rPr>
              <a:t>Случай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7774B-F888-A775-F882-06478EC0EBD3}"/>
              </a:ext>
            </a:extLst>
          </p:cNvPr>
          <p:cNvSpPr txBox="1"/>
          <p:nvPr/>
        </p:nvSpPr>
        <p:spPr>
          <a:xfrm>
            <a:off x="975252" y="2085724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Что требуется заказчику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70D5931-9C29-28FC-9887-171F72D52F11}"/>
              </a:ext>
            </a:extLst>
          </p:cNvPr>
          <p:cNvCxnSpPr/>
          <p:nvPr/>
        </p:nvCxnSpPr>
        <p:spPr>
          <a:xfrm>
            <a:off x="972212" y="2085724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5AD79A-1615-2606-0C50-8B7A7A0C9D2C}"/>
              </a:ext>
            </a:extLst>
          </p:cNvPr>
          <p:cNvSpPr txBox="1"/>
          <p:nvPr/>
        </p:nvSpPr>
        <p:spPr>
          <a:xfrm>
            <a:off x="1075416" y="2393501"/>
            <a:ext cx="4413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Технологически и функционально связанное между собой оборудование.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DA6D5-23F5-5812-7520-79A6FB4C0AEC}"/>
              </a:ext>
            </a:extLst>
          </p:cNvPr>
          <p:cNvSpPr txBox="1"/>
          <p:nvPr/>
        </p:nvSpPr>
        <p:spPr>
          <a:xfrm>
            <a:off x="1005785" y="3048009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Наименование объекта закупки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53B74E5-7774-BD05-88B7-D4354BF38BBC}"/>
              </a:ext>
            </a:extLst>
          </p:cNvPr>
          <p:cNvCxnSpPr/>
          <p:nvPr/>
        </p:nvCxnSpPr>
        <p:spPr>
          <a:xfrm>
            <a:off x="1011276" y="2953415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7CC333-94D9-E916-7ECE-1362BF4132E6}"/>
              </a:ext>
            </a:extLst>
          </p:cNvPr>
          <p:cNvSpPr txBox="1"/>
          <p:nvPr/>
        </p:nvSpPr>
        <p:spPr>
          <a:xfrm>
            <a:off x="1100273" y="3336431"/>
            <a:ext cx="4163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Комплект оборудования для проведения демо-экзамена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56DE49-DE12-0DA8-7DBE-9BDBF50C0621}"/>
              </a:ext>
            </a:extLst>
          </p:cNvPr>
          <p:cNvSpPr txBox="1"/>
          <p:nvPr/>
        </p:nvSpPr>
        <p:spPr>
          <a:xfrm>
            <a:off x="995795" y="4507571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Какой код применяем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939A4BB-23A3-D041-A0DF-012986E439E3}"/>
              </a:ext>
            </a:extLst>
          </p:cNvPr>
          <p:cNvCxnSpPr/>
          <p:nvPr/>
        </p:nvCxnSpPr>
        <p:spPr>
          <a:xfrm>
            <a:off x="1034292" y="4428740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8285F5-C37D-8F1A-8299-FFAD8360DE8E}"/>
              </a:ext>
            </a:extLst>
          </p:cNvPr>
          <p:cNvSpPr txBox="1"/>
          <p:nvPr/>
        </p:nvSpPr>
        <p:spPr>
          <a:xfrm>
            <a:off x="1100273" y="4743218"/>
            <a:ext cx="4413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A316B"/>
                </a:solidFill>
                <a:latin typeface="Arial" panose="020B0604020202020204" pitchFamily="34" charset="0"/>
              </a:rPr>
              <a:t>ОКПД2 32.99.53.130 </a:t>
            </a:r>
            <a:r>
              <a:rPr lang="ru-RU" sz="1400" b="1" dirty="0">
                <a:latin typeface="Arial" panose="020B0604020202020204" pitchFamily="34" charset="0"/>
              </a:rPr>
              <a:t>«Приборы, аппаратура и устройства учебные демонстрационные»</a:t>
            </a:r>
          </a:p>
        </p:txBody>
      </p:sp>
      <p:sp>
        <p:nvSpPr>
          <p:cNvPr id="19" name="Прямоугольник: один верхний угол скругленный, другой — усеченный 18">
            <a:extLst>
              <a:ext uri="{FF2B5EF4-FFF2-40B4-BE49-F238E27FC236}">
                <a16:creationId xmlns:a16="http://schemas.microsoft.com/office/drawing/2014/main" id="{C0982C1A-27E3-C3C0-8F09-0C87F1C8C9F7}"/>
              </a:ext>
            </a:extLst>
          </p:cNvPr>
          <p:cNvSpPr/>
          <p:nvPr/>
        </p:nvSpPr>
        <p:spPr>
          <a:xfrm>
            <a:off x="6346785" y="1388068"/>
            <a:ext cx="5007685" cy="4104640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id="{14F14BC6-BF47-7EA1-6758-363596DA5429}"/>
              </a:ext>
            </a:extLst>
          </p:cNvPr>
          <p:cNvSpPr/>
          <p:nvPr/>
        </p:nvSpPr>
        <p:spPr>
          <a:xfrm>
            <a:off x="10672497" y="1428252"/>
            <a:ext cx="689501" cy="65747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5760C7-A795-7C65-CB5E-241EFCC6A5B3}"/>
              </a:ext>
            </a:extLst>
          </p:cNvPr>
          <p:cNvSpPr txBox="1"/>
          <p:nvPr/>
        </p:nvSpPr>
        <p:spPr>
          <a:xfrm>
            <a:off x="6484422" y="1433682"/>
            <a:ext cx="1976377" cy="533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05497"/>
                </a:solidFill>
                <a:latin typeface="Arial" panose="020B0604020202020204" pitchFamily="34" charset="0"/>
              </a:rPr>
              <a:t>Случай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95673C-6D2F-40DF-D099-6A36E97D25A5}"/>
              </a:ext>
            </a:extLst>
          </p:cNvPr>
          <p:cNvSpPr txBox="1"/>
          <p:nvPr/>
        </p:nvSpPr>
        <p:spPr>
          <a:xfrm>
            <a:off x="6487462" y="2071249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Что требуется заказчику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C923DF5-F01C-BCD8-D160-8D14EA0595B6}"/>
              </a:ext>
            </a:extLst>
          </p:cNvPr>
          <p:cNvCxnSpPr/>
          <p:nvPr/>
        </p:nvCxnSpPr>
        <p:spPr>
          <a:xfrm>
            <a:off x="6484422" y="2071249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309C895-0C72-FADA-8896-79BB22A0F41F}"/>
              </a:ext>
            </a:extLst>
          </p:cNvPr>
          <p:cNvSpPr txBox="1"/>
          <p:nvPr/>
        </p:nvSpPr>
        <p:spPr>
          <a:xfrm>
            <a:off x="6587627" y="2382049"/>
            <a:ext cx="4585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Технологически и функционально</a:t>
            </a:r>
            <a:r>
              <a:rPr lang="ru-RU" sz="1400" b="1" dirty="0">
                <a:solidFill>
                  <a:srgbClr val="1A316B"/>
                </a:solidFill>
                <a:latin typeface="Arial" panose="020B0604020202020204" pitchFamily="34" charset="0"/>
              </a:rPr>
              <a:t> НЕ </a:t>
            </a:r>
            <a:r>
              <a:rPr lang="ru-RU" sz="1400" b="1" dirty="0">
                <a:latin typeface="Arial" panose="020B0604020202020204" pitchFamily="34" charset="0"/>
              </a:rPr>
              <a:t>связанные между собой товары.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B7517F-F16C-A0BB-F2C3-B8B88FF14104}"/>
              </a:ext>
            </a:extLst>
          </p:cNvPr>
          <p:cNvSpPr txBox="1"/>
          <p:nvPr/>
        </p:nvSpPr>
        <p:spPr>
          <a:xfrm>
            <a:off x="6487462" y="3022045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Наименование объекта закупки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08AB9A72-B9D4-8734-72A1-DED5073BED9D}"/>
              </a:ext>
            </a:extLst>
          </p:cNvPr>
          <p:cNvCxnSpPr/>
          <p:nvPr/>
        </p:nvCxnSpPr>
        <p:spPr>
          <a:xfrm>
            <a:off x="6484422" y="2938940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A26E79-6B27-9367-2B91-518F21F235CA}"/>
              </a:ext>
            </a:extLst>
          </p:cNvPr>
          <p:cNvSpPr txBox="1"/>
          <p:nvPr/>
        </p:nvSpPr>
        <p:spPr>
          <a:xfrm>
            <a:off x="6587626" y="3320133"/>
            <a:ext cx="4413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Комплект оборудования для оснащения аудитории (камера видеонаблюдения, интерактивная панель, ноутбук и стол ученический)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5783CC-E877-52EB-A0DA-C6F6FAFC66E3}"/>
              </a:ext>
            </a:extLst>
          </p:cNvPr>
          <p:cNvSpPr txBox="1"/>
          <p:nvPr/>
        </p:nvSpPr>
        <p:spPr>
          <a:xfrm>
            <a:off x="6523486" y="4488140"/>
            <a:ext cx="41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05497"/>
                </a:solidFill>
                <a:latin typeface="Arial" panose="020B0604020202020204" pitchFamily="34" charset="0"/>
              </a:rPr>
              <a:t>Какой код применяем 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015984B-8FE3-C92A-CCC3-BCFA8D416293}"/>
              </a:ext>
            </a:extLst>
          </p:cNvPr>
          <p:cNvCxnSpPr/>
          <p:nvPr/>
        </p:nvCxnSpPr>
        <p:spPr>
          <a:xfrm>
            <a:off x="6523486" y="4414265"/>
            <a:ext cx="3874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136020-2592-CBB5-C649-AD7C8911361F}"/>
              </a:ext>
            </a:extLst>
          </p:cNvPr>
          <p:cNvSpPr txBox="1"/>
          <p:nvPr/>
        </p:nvSpPr>
        <p:spPr>
          <a:xfrm>
            <a:off x="6587627" y="4722743"/>
            <a:ext cx="4413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Применяем к каждому товару необходимый </a:t>
            </a:r>
            <a:r>
              <a:rPr lang="ru-RU" sz="1400" b="1" dirty="0">
                <a:solidFill>
                  <a:srgbClr val="1A316B"/>
                </a:solidFill>
                <a:latin typeface="Arial" panose="020B0604020202020204" pitchFamily="34" charset="0"/>
              </a:rPr>
              <a:t>код КТРУ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E2762D-EFE9-49DC-1871-10B52D9FD283}"/>
              </a:ext>
            </a:extLst>
          </p:cNvPr>
          <p:cNvSpPr txBox="1"/>
          <p:nvPr/>
        </p:nvSpPr>
        <p:spPr>
          <a:xfrm>
            <a:off x="2974560" y="6050963"/>
            <a:ext cx="6756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УФАС по Краснодарскому краю от 21.04.2022 № 258/2022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24A3FB-1D62-4ED2-F69D-B5F3FF183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82" y="5917066"/>
            <a:ext cx="523221" cy="523221"/>
          </a:xfrm>
          <a:prstGeom prst="rect">
            <a:avLst/>
          </a:prstGeom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537664-3641-6C09-31C2-E1FFC5348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F11D1-7F39-3AEA-A897-FBF1C2F00D9C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 </a:t>
            </a:r>
          </a:p>
        </p:txBody>
      </p:sp>
    </p:spTree>
    <p:extLst>
      <p:ext uri="{BB962C8B-B14F-4D97-AF65-F5344CB8AC3E}">
        <p14:creationId xmlns:p14="http://schemas.microsoft.com/office/powerpoint/2010/main" val="354107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Прямоугольник 18"/>
          <p:cNvSpPr/>
          <p:nvPr/>
        </p:nvSpPr>
        <p:spPr>
          <a:xfrm>
            <a:off x="677974" y="425254"/>
            <a:ext cx="9583399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КАТАЛОГ ТОВАРОВ, РАБОТ, УСЛУГ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6CA2E0A-82DB-4544-9498-E383FCE35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01484"/>
              </p:ext>
            </p:extLst>
          </p:nvPr>
        </p:nvGraphicFramePr>
        <p:xfrm>
          <a:off x="725119" y="1441171"/>
          <a:ext cx="10741762" cy="3975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2603">
                  <a:extLst>
                    <a:ext uri="{9D8B030D-6E8A-4147-A177-3AD203B41FA5}">
                      <a16:colId xmlns:a16="http://schemas.microsoft.com/office/drawing/2014/main" val="2548093415"/>
                    </a:ext>
                  </a:extLst>
                </a:gridCol>
                <a:gridCol w="2596056">
                  <a:extLst>
                    <a:ext uri="{9D8B030D-6E8A-4147-A177-3AD203B41FA5}">
                      <a16:colId xmlns:a16="http://schemas.microsoft.com/office/drawing/2014/main" val="4092735260"/>
                    </a:ext>
                  </a:extLst>
                </a:gridCol>
                <a:gridCol w="3913103">
                  <a:extLst>
                    <a:ext uri="{9D8B030D-6E8A-4147-A177-3AD203B41FA5}">
                      <a16:colId xmlns:a16="http://schemas.microsoft.com/office/drawing/2014/main" val="911807810"/>
                    </a:ext>
                  </a:extLst>
                </a:gridCol>
              </a:tblGrid>
              <a:tr h="1081143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товара, работы, услуги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3203" marT="43203" marB="43203" anchor="ctr">
                    <a:solidFill>
                      <a:srgbClr val="3054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Примененный код ОКПД2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3" marR="43203" marT="43203" marB="43203" anchor="ctr">
                    <a:solidFill>
                      <a:srgbClr val="3054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Код КТРУ, подлежащий применению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03" marR="43203" marT="43203" marB="43203" anchor="ctr">
                    <a:solidFill>
                      <a:srgbClr val="3054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57574"/>
                  </a:ext>
                </a:extLst>
              </a:tr>
              <a:tr h="128410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Поставка ученической мебели</a:t>
                      </a:r>
                    </a:p>
                  </a:txBody>
                  <a:tcPr marL="144000" marR="43203" marT="43203" marB="43203" anchor="ctr"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31.01.12.131</a:t>
                      </a:r>
                    </a:p>
                  </a:txBody>
                  <a:tcPr marL="43203" marR="43203" marT="43203" marB="43203" anchor="ctr"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«Шкаф для одежды деревянный» - </a:t>
                      </a:r>
                      <a:b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31.01.12.131-00000003</a:t>
                      </a:r>
                    </a:p>
                  </a:txBody>
                  <a:tcPr marL="43203" marR="43203" marT="43203" marB="43203" anchor="ctr"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571704"/>
                  </a:ext>
                </a:extLst>
              </a:tr>
              <a:tr h="1057213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Поставка аппаратной инфраструктуры</a:t>
                      </a:r>
                    </a:p>
                  </a:txBody>
                  <a:tcPr marL="144000" marR="43203" marT="43203" marB="43203" anchor="ctr">
                    <a:lnT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</a:rPr>
                        <a:t>62.01.11.000</a:t>
                      </a:r>
                      <a:endParaRPr lang="ru-RU" sz="4400" b="1" dirty="0">
                        <a:solidFill>
                          <a:srgbClr val="00174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3" marR="43203" marT="43203" marB="43203" anchor="ctr">
                    <a:lnT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«Системный блок» –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26.20.15.000-00000001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«Монитор, подключаемый к компьютеру» –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001746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26.20.17.110 - 00000001</a:t>
                      </a:r>
                    </a:p>
                  </a:txBody>
                  <a:tcPr marL="43203" marR="43203" marT="43203" marB="43203" anchor="ctr">
                    <a:lnT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87194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12424-4B70-D103-28F0-FA534F31C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E0A600-28ED-281F-C703-A632EDD4EB0D}"/>
              </a:ext>
            </a:extLst>
          </p:cNvPr>
          <p:cNvSpPr txBox="1"/>
          <p:nvPr/>
        </p:nvSpPr>
        <p:spPr>
          <a:xfrm>
            <a:off x="419832" y="6505272"/>
            <a:ext cx="81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ФЗ </a:t>
            </a:r>
          </a:p>
        </p:txBody>
      </p:sp>
    </p:spTree>
    <p:extLst>
      <p:ext uri="{BB962C8B-B14F-4D97-AF65-F5344CB8AC3E}">
        <p14:creationId xmlns:p14="http://schemas.microsoft.com/office/powerpoint/2010/main" val="223262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Прямоугольник 33"/>
          <p:cNvSpPr/>
          <p:nvPr/>
        </p:nvSpPr>
        <p:spPr>
          <a:xfrm>
            <a:off x="685812" y="360305"/>
            <a:ext cx="10649673" cy="4517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1277F"/>
                </a:solidFill>
                <a:latin typeface="Tahoma "/>
                <a:cs typeface="Arial" panose="020B0604020202020204" pitchFamily="34" charset="0"/>
              </a:rPr>
              <a:t>ПРАВИЛА ОПИСАНИЯ ОБЪЕКТА ЗАКУПКИ</a:t>
            </a:r>
          </a:p>
        </p:txBody>
      </p:sp>
      <p:sp>
        <p:nvSpPr>
          <p:cNvPr id="236" name="TextBox 91"/>
          <p:cNvSpPr/>
          <p:nvPr/>
        </p:nvSpPr>
        <p:spPr>
          <a:xfrm>
            <a:off x="1892020" y="1253046"/>
            <a:ext cx="1942934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ХАРАКТЕРИСТИКИ ОБЪЕКТА ЗАКУПКИ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39" name="Овал 4"/>
          <p:cNvSpPr/>
          <p:nvPr/>
        </p:nvSpPr>
        <p:spPr>
          <a:xfrm>
            <a:off x="1168216" y="1824675"/>
            <a:ext cx="1319697" cy="9496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TextBox 104"/>
          <p:cNvSpPr/>
          <p:nvPr/>
        </p:nvSpPr>
        <p:spPr>
          <a:xfrm>
            <a:off x="3585730" y="2727736"/>
            <a:ext cx="1714580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ОБРАЗЕЦ, МАКЕТ ТОВАРА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41" name="TextBox 106"/>
          <p:cNvSpPr/>
          <p:nvPr/>
        </p:nvSpPr>
        <p:spPr>
          <a:xfrm>
            <a:off x="4820940" y="1257741"/>
            <a:ext cx="2260995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ТЕХ.РЕГУЛИРОВАНИЕ, СТАНДАРТИЗАЦИЯ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42" name="TextBox 107"/>
          <p:cNvSpPr/>
          <p:nvPr/>
        </p:nvSpPr>
        <p:spPr>
          <a:xfrm>
            <a:off x="8165123" y="1252450"/>
            <a:ext cx="1933367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ПОДТВЕРЖДЕНИЕ СООТВЕТСТВИЯ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43" name="TextBox 108"/>
          <p:cNvSpPr/>
          <p:nvPr/>
        </p:nvSpPr>
        <p:spPr>
          <a:xfrm>
            <a:off x="347294" y="2712056"/>
            <a:ext cx="1839934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ИЗОБРАЖЕНИЕ ТОВАРА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56" name="TextBox 125"/>
          <p:cNvSpPr/>
          <p:nvPr/>
        </p:nvSpPr>
        <p:spPr>
          <a:xfrm>
            <a:off x="6863634" y="2869817"/>
            <a:ext cx="1521848" cy="297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МНН ЛС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60" name="TextBox 130"/>
          <p:cNvSpPr/>
          <p:nvPr/>
        </p:nvSpPr>
        <p:spPr>
          <a:xfrm>
            <a:off x="8339390" y="4208753"/>
            <a:ext cx="1521848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ГАРАНТИЯ КАЧЕСТВА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61" name="TextBox 131"/>
          <p:cNvSpPr/>
          <p:nvPr/>
        </p:nvSpPr>
        <p:spPr>
          <a:xfrm>
            <a:off x="9738037" y="2701577"/>
            <a:ext cx="1734123" cy="513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НОВИЗНА ТОВАРА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62" name="TextBox 132"/>
          <p:cNvSpPr/>
          <p:nvPr/>
        </p:nvSpPr>
        <p:spPr>
          <a:xfrm>
            <a:off x="1849932" y="4033510"/>
            <a:ext cx="1948106" cy="7287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ПРОЕКТНАЯ ДОКУМЕНТАЦИЯ ИЛИ СМЕТА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sp>
        <p:nvSpPr>
          <p:cNvPr id="263" name="TextBox 133"/>
          <p:cNvSpPr/>
          <p:nvPr/>
        </p:nvSpPr>
        <p:spPr>
          <a:xfrm>
            <a:off x="4663619" y="3832951"/>
            <a:ext cx="2768073" cy="9442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44" tIns="40822" rIns="81644" bIns="40822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pc="-1" dirty="0">
                <a:solidFill>
                  <a:srgbClr val="001746"/>
                </a:solidFill>
                <a:latin typeface="Arial" panose="020B0604020202020204" pitchFamily="34" charset="0"/>
                <a:ea typeface="Tahoma"/>
              </a:rPr>
              <a:t>ПОКАЗАТЕЛИ, ПОЗВОЛЯЮЩИЕ ОПРЕДЕЛИТЬ СООТВЕТСТВИЕ</a:t>
            </a:r>
            <a:endParaRPr lang="ru-RU" sz="1400" spc="-1" dirty="0">
              <a:solidFill>
                <a:srgbClr val="001746"/>
              </a:solidFill>
              <a:latin typeface="Aria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8FB1E10-6720-2489-1CBB-48A6FB39533C}"/>
              </a:ext>
            </a:extLst>
          </p:cNvPr>
          <p:cNvGrpSpPr/>
          <p:nvPr/>
        </p:nvGrpSpPr>
        <p:grpSpPr>
          <a:xfrm>
            <a:off x="2195342" y="1936030"/>
            <a:ext cx="1186764" cy="1207945"/>
            <a:chOff x="825913" y="1349506"/>
            <a:chExt cx="1866387" cy="1899698"/>
          </a:xfrm>
        </p:grpSpPr>
        <p:sp>
          <p:nvSpPr>
            <p:cNvPr id="238" name="Овал 102"/>
            <p:cNvSpPr/>
            <p:nvPr/>
          </p:nvSpPr>
          <p:spPr>
            <a:xfrm>
              <a:off x="825913" y="1349506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64" name="Рисунок 134"/>
            <p:cNvPicPr/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>
            <a:xfrm>
              <a:off x="1277569" y="1824675"/>
              <a:ext cx="1013042" cy="101304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34168CC-DAF9-5E2E-D911-40B4C63063B0}"/>
              </a:ext>
            </a:extLst>
          </p:cNvPr>
          <p:cNvGrpSpPr/>
          <p:nvPr/>
        </p:nvGrpSpPr>
        <p:grpSpPr>
          <a:xfrm>
            <a:off x="5394385" y="1921554"/>
            <a:ext cx="1186764" cy="1207945"/>
            <a:chOff x="2980994" y="1388414"/>
            <a:chExt cx="1866387" cy="1899698"/>
          </a:xfrm>
        </p:grpSpPr>
        <p:sp>
          <p:nvSpPr>
            <p:cNvPr id="234" name="Овал 29"/>
            <p:cNvSpPr/>
            <p:nvPr/>
          </p:nvSpPr>
          <p:spPr>
            <a:xfrm>
              <a:off x="2980994" y="1388414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65" name="Picture 2"/>
            <p:cNvPicPr/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8924" t="34829" r="9339"/>
            <a:stretch/>
          </p:blipFill>
          <p:spPr>
            <a:xfrm>
              <a:off x="3289936" y="1675779"/>
              <a:ext cx="1491150" cy="134713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E43AA46-F0E9-A5A2-4751-F870A35CACF9}"/>
              </a:ext>
            </a:extLst>
          </p:cNvPr>
          <p:cNvGrpSpPr/>
          <p:nvPr/>
        </p:nvGrpSpPr>
        <p:grpSpPr>
          <a:xfrm>
            <a:off x="8499353" y="1944195"/>
            <a:ext cx="1186764" cy="1207945"/>
            <a:chOff x="5135749" y="1357671"/>
            <a:chExt cx="1866387" cy="1899698"/>
          </a:xfrm>
        </p:grpSpPr>
        <p:sp>
          <p:nvSpPr>
            <p:cNvPr id="231" name="Овал 18"/>
            <p:cNvSpPr/>
            <p:nvPr/>
          </p:nvSpPr>
          <p:spPr>
            <a:xfrm>
              <a:off x="5135749" y="1357671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66" name="Picture 4" descr="значок соответствия 4584370"/>
            <p:cNvPicPr/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0291" t="12830" r="18009" b="13980"/>
            <a:stretch/>
          </p:blipFill>
          <p:spPr>
            <a:xfrm>
              <a:off x="5421012" y="1633955"/>
              <a:ext cx="1319699" cy="1347130"/>
            </a:xfrm>
            <a:prstGeom prst="rect">
              <a:avLst/>
            </a:prstGeom>
            <a:noFill/>
            <a:ln w="57150">
              <a:noFill/>
            </a:ln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E94D0E-5F7B-CE86-65EB-5B1B50FA4676}"/>
              </a:ext>
            </a:extLst>
          </p:cNvPr>
          <p:cNvGrpSpPr/>
          <p:nvPr/>
        </p:nvGrpSpPr>
        <p:grpSpPr>
          <a:xfrm>
            <a:off x="697290" y="3272551"/>
            <a:ext cx="1186764" cy="1207945"/>
            <a:chOff x="7302586" y="1328279"/>
            <a:chExt cx="1866387" cy="1899698"/>
          </a:xfrm>
        </p:grpSpPr>
        <p:sp>
          <p:nvSpPr>
            <p:cNvPr id="228" name="Овал 13"/>
            <p:cNvSpPr/>
            <p:nvPr/>
          </p:nvSpPr>
          <p:spPr>
            <a:xfrm>
              <a:off x="7302586" y="1328279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29" name="Овал 4"/>
            <p:cNvSpPr/>
            <p:nvPr/>
          </p:nvSpPr>
          <p:spPr>
            <a:xfrm>
              <a:off x="7575931" y="1803448"/>
              <a:ext cx="1319697" cy="94968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67" name="Picture 6" descr="Значок изображения 5785855"/>
            <p:cNvPicPr/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0090" t="25686" r="14617" b="25086"/>
            <a:stretch/>
          </p:blipFill>
          <p:spPr>
            <a:xfrm>
              <a:off x="7575932" y="1766871"/>
              <a:ext cx="1420609" cy="1070846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A713B6E-A407-B961-CC93-6F6B374E96A1}"/>
              </a:ext>
            </a:extLst>
          </p:cNvPr>
          <p:cNvGrpSpPr/>
          <p:nvPr/>
        </p:nvGrpSpPr>
        <p:grpSpPr>
          <a:xfrm>
            <a:off x="3826720" y="3272551"/>
            <a:ext cx="1186764" cy="1207945"/>
            <a:chOff x="9469098" y="1349506"/>
            <a:chExt cx="1866387" cy="1899698"/>
          </a:xfrm>
        </p:grpSpPr>
        <p:sp>
          <p:nvSpPr>
            <p:cNvPr id="225" name="Овал 6"/>
            <p:cNvSpPr/>
            <p:nvPr/>
          </p:nvSpPr>
          <p:spPr>
            <a:xfrm>
              <a:off x="9469098" y="1349506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68" name="Picture 8" descr="значок модели 5135469"/>
            <p:cNvPicPr/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>
            <a:xfrm>
              <a:off x="9629447" y="1492547"/>
              <a:ext cx="1569202" cy="1569202"/>
            </a:xfrm>
            <a:prstGeom prst="rect">
              <a:avLst/>
            </a:prstGeom>
            <a:noFill/>
            <a:ln w="57150">
              <a:noFill/>
            </a:ln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AE5D408-D251-11B4-05FD-04746CB95DDB}"/>
              </a:ext>
            </a:extLst>
          </p:cNvPr>
          <p:cNvGrpSpPr/>
          <p:nvPr/>
        </p:nvGrpSpPr>
        <p:grpSpPr>
          <a:xfrm>
            <a:off x="6999181" y="3272551"/>
            <a:ext cx="1186764" cy="1207945"/>
            <a:chOff x="825913" y="4104835"/>
            <a:chExt cx="1866387" cy="1899698"/>
          </a:xfrm>
        </p:grpSpPr>
        <p:sp>
          <p:nvSpPr>
            <p:cNvPr id="258" name="Овал 127"/>
            <p:cNvSpPr/>
            <p:nvPr/>
          </p:nvSpPr>
          <p:spPr>
            <a:xfrm>
              <a:off x="825913" y="4104835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69" name="Picture 10" descr="значок лекарств 1247300"/>
            <p:cNvPicPr/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5343" t="16871" r="9110" b="15297"/>
            <a:stretch/>
          </p:blipFill>
          <p:spPr>
            <a:xfrm>
              <a:off x="1148744" y="4484768"/>
              <a:ext cx="1289097" cy="1157468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6DB9B9F-375D-AA75-EDDB-2A02E4FFB0C0}"/>
              </a:ext>
            </a:extLst>
          </p:cNvPr>
          <p:cNvGrpSpPr/>
          <p:nvPr/>
        </p:nvGrpSpPr>
        <p:grpSpPr>
          <a:xfrm>
            <a:off x="10011716" y="3272551"/>
            <a:ext cx="1186764" cy="1207945"/>
            <a:chOff x="2980994" y="4104835"/>
            <a:chExt cx="1866387" cy="1899698"/>
          </a:xfrm>
        </p:grpSpPr>
        <p:sp>
          <p:nvSpPr>
            <p:cNvPr id="254" name="Овал 119"/>
            <p:cNvSpPr/>
            <p:nvPr/>
          </p:nvSpPr>
          <p:spPr>
            <a:xfrm>
              <a:off x="2980994" y="4104835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70" name="Picture 12" descr="новая иконка 1693260"/>
            <p:cNvPicPr/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1270" t="24487" r="23181" b="19121"/>
            <a:stretch/>
          </p:blipFill>
          <p:spPr>
            <a:xfrm>
              <a:off x="3329660" y="4513505"/>
              <a:ext cx="1139100" cy="1156735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E033EA1-6E37-686D-DE9C-3776A9137617}"/>
              </a:ext>
            </a:extLst>
          </p:cNvPr>
          <p:cNvGrpSpPr/>
          <p:nvPr/>
        </p:nvGrpSpPr>
        <p:grpSpPr>
          <a:xfrm>
            <a:off x="2187228" y="4879240"/>
            <a:ext cx="1186764" cy="1207945"/>
            <a:chOff x="5121053" y="4113653"/>
            <a:chExt cx="1866387" cy="1899698"/>
          </a:xfrm>
        </p:grpSpPr>
        <p:sp>
          <p:nvSpPr>
            <p:cNvPr id="251" name="Овал 116"/>
            <p:cNvSpPr/>
            <p:nvPr/>
          </p:nvSpPr>
          <p:spPr>
            <a:xfrm>
              <a:off x="5121053" y="4113653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71" name="Picture 14" descr="Значок бюджетной сметы 4500941"/>
            <p:cNvPicPr/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9466" t="18526" r="12627" b="18494"/>
            <a:stretch/>
          </p:blipFill>
          <p:spPr>
            <a:xfrm>
              <a:off x="5421013" y="4484768"/>
              <a:ext cx="1319698" cy="1066845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3421EC0-46F3-4D5A-78F3-32A3C821ECFA}"/>
              </a:ext>
            </a:extLst>
          </p:cNvPr>
          <p:cNvGrpSpPr/>
          <p:nvPr/>
        </p:nvGrpSpPr>
        <p:grpSpPr>
          <a:xfrm>
            <a:off x="5394385" y="4879240"/>
            <a:ext cx="1186764" cy="1207945"/>
            <a:chOff x="7302586" y="4083608"/>
            <a:chExt cx="1866387" cy="1899698"/>
          </a:xfrm>
        </p:grpSpPr>
        <p:sp>
          <p:nvSpPr>
            <p:cNvPr id="248" name="Овал 113"/>
            <p:cNvSpPr/>
            <p:nvPr/>
          </p:nvSpPr>
          <p:spPr>
            <a:xfrm>
              <a:off x="7302586" y="4083608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72" name="Picture 18" descr="значок измерений 5198055"/>
            <p:cNvPicPr/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0868" t="14283" r="11686" b="12184"/>
            <a:stretch/>
          </p:blipFill>
          <p:spPr>
            <a:xfrm>
              <a:off x="7528787" y="4417490"/>
              <a:ext cx="1420609" cy="1348763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A503B47-E3C8-3598-8CF1-722E0C538AB6}"/>
              </a:ext>
            </a:extLst>
          </p:cNvPr>
          <p:cNvGrpSpPr/>
          <p:nvPr/>
        </p:nvGrpSpPr>
        <p:grpSpPr>
          <a:xfrm>
            <a:off x="8503096" y="4879240"/>
            <a:ext cx="1186764" cy="1207945"/>
            <a:chOff x="9469098" y="4104835"/>
            <a:chExt cx="1866387" cy="1899698"/>
          </a:xfrm>
        </p:grpSpPr>
        <p:sp>
          <p:nvSpPr>
            <p:cNvPr id="245" name="Овал 110"/>
            <p:cNvSpPr/>
            <p:nvPr/>
          </p:nvSpPr>
          <p:spPr>
            <a:xfrm>
              <a:off x="9469098" y="4104835"/>
              <a:ext cx="1866387" cy="189969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57150">
              <a:solidFill>
                <a:srgbClr val="30549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73" name="Picture 20" descr="значок гарантии 2623102"/>
            <p:cNvPicPr/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9823" t="13019" r="16884" b="13019"/>
            <a:stretch/>
          </p:blipFill>
          <p:spPr>
            <a:xfrm>
              <a:off x="9907929" y="4366423"/>
              <a:ext cx="1154212" cy="1348763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18A51C-DDA2-843D-9FEF-FE769A9A8D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113000"/>
                    </a14:imgEffect>
                    <a14:imgEffect>
                      <a14:brightnessContrast bright="-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" y="6425433"/>
            <a:ext cx="338291" cy="338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890D0-DCF6-FC67-4DBF-84BA5CE4360A}"/>
              </a:ext>
            </a:extLst>
          </p:cNvPr>
          <p:cNvSpPr txBox="1"/>
          <p:nvPr/>
        </p:nvSpPr>
        <p:spPr>
          <a:xfrm>
            <a:off x="419832" y="6505272"/>
            <a:ext cx="1186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PT Serif" panose="020A0603040505020204" pitchFamily="18" charset="-52"/>
                <a:cs typeface="Arial" panose="020B0604020202020204" pitchFamily="34" charset="0"/>
              </a:rPr>
              <a:t>44 и 223 ФЗ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{5BBB39EF-E75C-834C-91A7-01176F8C3BDD}tf10001067</Template>
  <TotalTime>864</TotalTime>
  <Words>1211</Words>
  <Application>Microsoft Office PowerPoint</Application>
  <PresentationFormat>Широкоэкранный</PresentationFormat>
  <Paragraphs>216</Paragraphs>
  <Slides>23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Garamond</vt:lpstr>
      <vt:lpstr>Tahoma</vt:lpstr>
      <vt:lpstr>Tahoma </vt:lpstr>
      <vt:lpstr>Times New Roman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zgrest</dc:creator>
  <cp:lastModifiedBy>Карина Данильченко</cp:lastModifiedBy>
  <cp:revision>25</cp:revision>
  <cp:lastPrinted>2023-06-15T13:51:54Z</cp:lastPrinted>
  <dcterms:created xsi:type="dcterms:W3CDTF">2023-06-13T08:48:41Z</dcterms:created>
  <dcterms:modified xsi:type="dcterms:W3CDTF">2023-06-15T13:55:16Z</dcterms:modified>
</cp:coreProperties>
</file>