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5" r:id="rId2"/>
    <p:sldId id="263" r:id="rId3"/>
    <p:sldId id="262" r:id="rId4"/>
  </p:sldIdLst>
  <p:sldSz cx="12192000" cy="6858000"/>
  <p:notesSz cx="6810375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5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2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51162" cy="498852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7637" y="0"/>
            <a:ext cx="2951162" cy="498852"/>
          </a:xfrm>
          <a:prstGeom prst="rect">
            <a:avLst/>
          </a:prstGeom>
        </p:spPr>
        <p:txBody>
          <a:bodyPr vert="horz" lIns="91586" tIns="45793" rIns="91586" bIns="45793" rtlCol="0"/>
          <a:lstStyle>
            <a:lvl1pPr algn="r">
              <a:defRPr sz="1200"/>
            </a:lvl1pPr>
          </a:lstStyle>
          <a:p>
            <a:fld id="{32304D9C-C0E3-480E-998C-87E9819CBA61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86" tIns="45793" rIns="91586" bIns="45793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1038" y="4784835"/>
            <a:ext cx="5448300" cy="3914865"/>
          </a:xfrm>
          <a:prstGeom prst="rect">
            <a:avLst/>
          </a:prstGeom>
        </p:spPr>
        <p:txBody>
          <a:bodyPr vert="horz" lIns="91586" tIns="45793" rIns="91586" bIns="45793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2"/>
            <a:ext cx="2951162" cy="498851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7637" y="9443662"/>
            <a:ext cx="2951162" cy="498851"/>
          </a:xfrm>
          <a:prstGeom prst="rect">
            <a:avLst/>
          </a:prstGeom>
        </p:spPr>
        <p:txBody>
          <a:bodyPr vert="horz" lIns="91586" tIns="45793" rIns="91586" bIns="45793" rtlCol="0" anchor="b"/>
          <a:lstStyle>
            <a:lvl1pPr algn="r">
              <a:defRPr sz="1200"/>
            </a:lvl1pPr>
          </a:lstStyle>
          <a:p>
            <a:fld id="{733919AA-D484-49D3-AAE8-8D17184BD1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3202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3835" indent="-286091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363" indent="-228872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2110" indent="-228872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9858" indent="-228872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603" indent="-22887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5349" indent="-22887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3094" indent="-22887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0840" indent="-22887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EAEDCC-4A01-42FE-8D05-92944EEBC4BF}" type="slidenum">
              <a:rPr lang="ru-RU" altLang="ru-RU" sz="1200"/>
              <a:pPr/>
              <a:t>2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32377310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altLang="ru-RU" smtClean="0"/>
          </a:p>
        </p:txBody>
      </p:sp>
      <p:sp>
        <p:nvSpPr>
          <p:cNvPr id="8196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3835" indent="-286091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4363" indent="-228872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2110" indent="-228872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9858" indent="-228872"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7603" indent="-22887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5349" indent="-22887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33094" indent="-22887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90840" indent="-228872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DEAEDCC-4A01-42FE-8D05-92944EEBC4BF}" type="slidenum">
              <a:rPr lang="ru-RU" altLang="ru-RU" sz="1200"/>
              <a:pPr/>
              <a:t>3</a:t>
            </a:fld>
            <a:endParaRPr lang="ru-RU" altLang="ru-RU" sz="1200"/>
          </a:p>
        </p:txBody>
      </p:sp>
    </p:spTree>
    <p:extLst>
      <p:ext uri="{BB962C8B-B14F-4D97-AF65-F5344CB8AC3E}">
        <p14:creationId xmlns:p14="http://schemas.microsoft.com/office/powerpoint/2010/main" val="34086307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68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62180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7862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56764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7799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39512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14694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0006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97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72773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123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70A766-3D9C-4C09-931F-B86324FDB7D2}" type="datetimeFigureOut">
              <a:rPr lang="ru-RU" smtClean="0"/>
              <a:t>05.03.2026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4B03F5-BD7D-4087-9619-FE00492ECC1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5802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24247" y="1878821"/>
            <a:ext cx="9144000" cy="2387600"/>
          </a:xfrm>
        </p:spPr>
        <p:txBody>
          <a:bodyPr>
            <a:normAutofit/>
          </a:bodyPr>
          <a:lstStyle/>
          <a:p>
            <a:pPr marL="343080" lvl="0" indent="-341640">
              <a:lnSpc>
                <a:spcPct val="100000"/>
              </a:lnSpc>
              <a:spcBef>
                <a:spcPts val="879"/>
              </a:spcBef>
            </a:pPr>
            <a:r>
              <a:rPr lang="ru-RU" sz="4400" b="1" spc="-1" dirty="0" smtClean="0">
                <a:solidFill>
                  <a:srgbClr val="000000"/>
                </a:solidFill>
                <a:uFill>
                  <a:solidFill>
                    <a:srgbClr val="FFFFFF"/>
                  </a:solidFill>
                </a:uFill>
                <a:latin typeface="Calibri" panose="020F0502020204030204"/>
                <a:ea typeface="DejaVu Sans"/>
                <a:cs typeface="+mn-cs"/>
              </a:rPr>
              <a:t>  Представления к ученым званиям</a:t>
            </a:r>
            <a:r>
              <a:rPr lang="ru-RU" sz="4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/>
            </a:r>
            <a:br>
              <a:rPr lang="ru-RU" sz="44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529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>
                <a:solidFill>
                  <a:srgbClr val="000000"/>
                </a:solidFill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>
                <a:solidFill>
                  <a:srgbClr val="000000"/>
                </a:solidFill>
              </a:rPr>
              <a:t>	</a:t>
            </a:r>
            <a:r>
              <a:rPr lang="ru-RU" altLang="ru-RU" sz="1400" b="1" dirty="0" smtClean="0">
                <a:solidFill>
                  <a:srgbClr val="000000"/>
                </a:solidFill>
              </a:rPr>
              <a:t>Ученое звание профессора </a:t>
            </a:r>
            <a:r>
              <a:rPr lang="ru-RU" altLang="ru-RU" sz="1400" dirty="0" smtClean="0">
                <a:solidFill>
                  <a:srgbClr val="000000"/>
                </a:solidFill>
              </a:rPr>
              <a:t>по научной специальности </a:t>
            </a:r>
            <a:r>
              <a:rPr lang="ru-RU" altLang="ru-RU" sz="1400" dirty="0" smtClean="0"/>
              <a:t>5.3.5 – «Социальная психология, экономическая и политическая психология»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b="1" dirty="0" smtClean="0">
                <a:solidFill>
                  <a:srgbClr val="000000"/>
                </a:solidFill>
              </a:rPr>
              <a:t>	МИКЛЯЕВА Анастасия Владимировна, </a:t>
            </a:r>
            <a:r>
              <a:rPr lang="ru-RU" altLang="ru-RU" sz="1400" dirty="0" smtClean="0">
                <a:solidFill>
                  <a:srgbClr val="000000"/>
                </a:solidFill>
              </a:rPr>
              <a:t>1977, </a:t>
            </a:r>
            <a:r>
              <a:rPr lang="ru-RU" altLang="ru-RU" sz="1400" dirty="0" smtClean="0"/>
              <a:t>профессор кафедры общей и социальной психологии.</a:t>
            </a:r>
            <a:r>
              <a:rPr lang="ru-RU" altLang="ru-RU" sz="1400" dirty="0" smtClean="0">
                <a:solidFill>
                  <a:srgbClr val="FF0000"/>
                </a:solidFill>
              </a:rPr>
              <a:t> 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dirty="0" smtClean="0"/>
              <a:t>	</a:t>
            </a:r>
            <a:r>
              <a:rPr lang="ru-RU" altLang="ru-RU" sz="1400" b="1" dirty="0" smtClean="0"/>
              <a:t>Стаж</a:t>
            </a:r>
            <a:r>
              <a:rPr lang="ru-RU" altLang="ru-RU" sz="1400" dirty="0" smtClean="0"/>
              <a:t> научно-педагогической работы </a:t>
            </a:r>
            <a:r>
              <a:rPr lang="ru-RU" altLang="ru-RU" sz="1400" dirty="0" err="1" smtClean="0"/>
              <a:t>Микляевой</a:t>
            </a:r>
            <a:r>
              <a:rPr lang="ru-RU" altLang="ru-RU" sz="1400" dirty="0" smtClean="0"/>
              <a:t> Анастасии Владимировны в образовательных организациях высшего образования –  24 года, в том числе </a:t>
            </a:r>
            <a:r>
              <a:rPr lang="ru-RU" altLang="ru-RU" sz="1400" dirty="0"/>
              <a:t>24 года - </a:t>
            </a:r>
            <a:r>
              <a:rPr lang="ru-RU" altLang="ru-RU" sz="1400" dirty="0" smtClean="0"/>
              <a:t>стаж педагогической работы по научной специальности </a:t>
            </a:r>
            <a:r>
              <a:rPr lang="ru-RU" altLang="ru-RU" sz="1400" dirty="0"/>
              <a:t>5.3.5 – «Социальная психология, экономическая и политическая психология». </a:t>
            </a:r>
            <a:endParaRPr lang="ru-RU" altLang="ru-RU" sz="1400" dirty="0" smtClean="0"/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dirty="0" smtClean="0"/>
              <a:t>	За последние </a:t>
            </a:r>
            <a:r>
              <a:rPr lang="ru-RU" altLang="ru-RU" sz="1400" b="1" dirty="0" smtClean="0"/>
              <a:t>5</a:t>
            </a:r>
            <a:r>
              <a:rPr lang="ru-RU" altLang="ru-RU" sz="1400" dirty="0" smtClean="0"/>
              <a:t> лет по научной специальности, указанной в аттестационном деле, опубликовала </a:t>
            </a:r>
            <a:r>
              <a:rPr lang="ru-RU" altLang="ru-RU" sz="1400" b="1" dirty="0" smtClean="0"/>
              <a:t>55</a:t>
            </a:r>
            <a:r>
              <a:rPr lang="ru-RU" altLang="ru-RU" sz="1400" dirty="0" smtClean="0"/>
              <a:t> научных трудов в рецензируемых научных изданиях и </a:t>
            </a:r>
            <a:r>
              <a:rPr lang="ru-RU" altLang="ru-RU" sz="1400" b="1" dirty="0" smtClean="0"/>
              <a:t>5</a:t>
            </a:r>
            <a:r>
              <a:rPr lang="ru-RU" altLang="ru-RU" sz="1400" dirty="0" smtClean="0"/>
              <a:t> учебных издания.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dirty="0"/>
              <a:t>	</a:t>
            </a:r>
            <a:r>
              <a:rPr lang="ru-RU" altLang="ru-RU" sz="1400" dirty="0" smtClean="0"/>
              <a:t>Ученое звание </a:t>
            </a:r>
            <a:r>
              <a:rPr lang="ru-RU" altLang="ru-RU" sz="1400" b="1" dirty="0" smtClean="0"/>
              <a:t>доцента </a:t>
            </a:r>
            <a:r>
              <a:rPr lang="ru-RU" altLang="ru-RU" sz="1400" dirty="0" smtClean="0"/>
              <a:t>по кафедре психологии человека присвоено решением Министерства образования Российской Федерации от 22.03.2006 №383-д, диплом серии ДЦ № 042872.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dirty="0" smtClean="0"/>
              <a:t>	Ученая </a:t>
            </a:r>
            <a:r>
              <a:rPr lang="ru-RU" altLang="ru-RU" sz="1400" dirty="0"/>
              <a:t>степень </a:t>
            </a:r>
            <a:r>
              <a:rPr lang="ru-RU" altLang="ru-RU" sz="1400" b="1" dirty="0"/>
              <a:t>кандидата</a:t>
            </a:r>
            <a:r>
              <a:rPr lang="ru-RU" altLang="ru-RU" sz="1400" dirty="0"/>
              <a:t> </a:t>
            </a:r>
            <a:r>
              <a:rPr lang="ru-RU" altLang="ru-RU" sz="1400" dirty="0" smtClean="0"/>
              <a:t>психологических </a:t>
            </a:r>
            <a:r>
              <a:rPr lang="ru-RU" altLang="ru-RU" sz="1400" dirty="0"/>
              <a:t>наук присуждена решением диссертационного совета </a:t>
            </a:r>
            <a:r>
              <a:rPr lang="ru-RU" altLang="ru-RU" sz="1400" dirty="0" smtClean="0"/>
              <a:t>К 212.199.25 </a:t>
            </a:r>
            <a:r>
              <a:rPr lang="ru-RU" altLang="ru-RU" sz="1400" dirty="0"/>
              <a:t>созданного на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dirty="0"/>
              <a:t>базе </a:t>
            </a:r>
            <a:r>
              <a:rPr lang="ru-RU" altLang="ru-RU" sz="1400" dirty="0" smtClean="0"/>
              <a:t>Российского государственного педагогического университета им. А.И. Герцена от 16.05.2002 №21. Диплом КТ №081311 выдан 18.10.2002.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dirty="0"/>
              <a:t>	Ученая степень </a:t>
            </a:r>
            <a:r>
              <a:rPr lang="ru-RU" altLang="ru-RU" sz="1400" b="1" dirty="0" smtClean="0"/>
              <a:t>доктора</a:t>
            </a:r>
            <a:r>
              <a:rPr lang="ru-RU" altLang="ru-RU" sz="1400" dirty="0" smtClean="0"/>
              <a:t> психологических </a:t>
            </a:r>
            <a:r>
              <a:rPr lang="ru-RU" altLang="ru-RU" sz="1400" dirty="0"/>
              <a:t>наук присуждена решением диссертационного совета Д </a:t>
            </a:r>
            <a:r>
              <a:rPr lang="ru-RU" altLang="ru-RU" sz="1400" dirty="0" smtClean="0"/>
              <a:t>212.199.25 </a:t>
            </a:r>
            <a:r>
              <a:rPr lang="ru-RU" altLang="ru-RU" sz="1400" dirty="0"/>
              <a:t>созданного на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dirty="0"/>
              <a:t>базе Российского государственного педагогического университета им. А.И. </a:t>
            </a:r>
            <a:r>
              <a:rPr lang="ru-RU" altLang="ru-RU" sz="1400" dirty="0" smtClean="0"/>
              <a:t>Герцена от 23.10.2014 №29. Диплом ДНД № 000728 выдан приказом Министерством образования и науки Российской Федерации </a:t>
            </a:r>
            <a:r>
              <a:rPr lang="ru-RU" altLang="ru-RU" sz="1400" dirty="0"/>
              <a:t>от </a:t>
            </a:r>
            <a:r>
              <a:rPr lang="ru-RU" altLang="ru-RU" sz="1400" dirty="0" smtClean="0"/>
              <a:t>16 марта 2015 </a:t>
            </a:r>
            <a:r>
              <a:rPr lang="ru-RU" altLang="ru-RU" sz="1400" dirty="0"/>
              <a:t>г. № </a:t>
            </a:r>
            <a:r>
              <a:rPr lang="ru-RU" altLang="ru-RU" sz="1400" dirty="0" smtClean="0"/>
              <a:t>225/</a:t>
            </a:r>
            <a:r>
              <a:rPr lang="ru-RU" altLang="ru-RU" sz="1400" dirty="0" err="1" smtClean="0"/>
              <a:t>нк</a:t>
            </a:r>
            <a:r>
              <a:rPr lang="ru-RU" altLang="ru-RU" sz="1400" dirty="0" smtClean="0"/>
              <a:t>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b="1" dirty="0"/>
              <a:t>	</a:t>
            </a:r>
            <a:r>
              <a:rPr lang="ru-RU" sz="1400" b="1" dirty="0" smtClean="0"/>
              <a:t>Читает </a:t>
            </a:r>
            <a:r>
              <a:rPr lang="ru-RU" sz="1400" b="1" dirty="0"/>
              <a:t>лекционные курсы: </a:t>
            </a:r>
            <a:r>
              <a:rPr lang="ru-RU" sz="1400" dirty="0" smtClean="0"/>
              <a:t>«Психология одаренности», «Общая психологии», «Психология познания», «Междисциплинарные исследования когнитивных процессов»</a:t>
            </a:r>
            <a:endParaRPr lang="ru-RU" altLang="ru-RU" sz="1400" b="1" dirty="0" smtClean="0"/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400" b="1" dirty="0" smtClean="0">
                <a:solidFill>
                  <a:srgbClr val="000000"/>
                </a:solidFill>
              </a:rPr>
              <a:t>	</a:t>
            </a:r>
            <a:r>
              <a:rPr lang="ru-RU" sz="1400" b="1" dirty="0" smtClean="0"/>
              <a:t>Ведет практические занятия: </a:t>
            </a:r>
            <a:r>
              <a:rPr lang="ru-RU" sz="1400" dirty="0" smtClean="0"/>
              <a:t>«Организация научно-исследовательской деятельности в области психологии»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1400" dirty="0" smtClean="0"/>
              <a:t> 	Подготовила 3х кандидатов психологических наук по научной специальности </a:t>
            </a:r>
            <a:r>
              <a:rPr lang="ru-RU" altLang="ru-RU" sz="1400" dirty="0"/>
              <a:t>5.3.5 – «Социальная психология, экономическая и политическая психология»</a:t>
            </a:r>
            <a:endParaRPr lang="ru-RU" altLang="ru-RU" sz="1400" dirty="0">
              <a:solidFill>
                <a:srgbClr val="000000"/>
              </a:solidFill>
            </a:endParaRP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1400" dirty="0">
                <a:solidFill>
                  <a:srgbClr val="000000"/>
                </a:solidFill>
              </a:rPr>
              <a:t>	</a:t>
            </a:r>
            <a:endParaRPr lang="ru-RU" sz="1400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968863"/>
              </p:ext>
            </p:extLst>
          </p:nvPr>
        </p:nvGraphicFramePr>
        <p:xfrm>
          <a:off x="1009928" y="3878837"/>
          <a:ext cx="5329192" cy="2567149"/>
        </p:xfrm>
        <a:graphic>
          <a:graphicData uri="http://schemas.openxmlformats.org/drawingml/2006/table">
            <a:tbl>
              <a:tblPr/>
              <a:tblGrid>
                <a:gridCol w="2016736">
                  <a:extLst>
                    <a:ext uri="{9D8B030D-6E8A-4147-A177-3AD203B41FA5}">
                      <a16:colId xmlns:a16="http://schemas.microsoft.com/office/drawing/2014/main" val="3146227283"/>
                    </a:ext>
                  </a:extLst>
                </a:gridCol>
                <a:gridCol w="1504525">
                  <a:extLst>
                    <a:ext uri="{9D8B030D-6E8A-4147-A177-3AD203B41FA5}">
                      <a16:colId xmlns:a16="http://schemas.microsoft.com/office/drawing/2014/main" val="757505379"/>
                    </a:ext>
                  </a:extLst>
                </a:gridCol>
                <a:gridCol w="1807931">
                  <a:extLst>
                    <a:ext uri="{9D8B030D-6E8A-4147-A177-3AD203B41FA5}">
                      <a16:colId xmlns:a16="http://schemas.microsoft.com/office/drawing/2014/main" val="3525879043"/>
                    </a:ext>
                  </a:extLst>
                </a:gridCol>
              </a:tblGrid>
              <a:tr h="49422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Индекс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Публикаций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Цитирований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32481"/>
                  </a:ext>
                </a:extLst>
              </a:tr>
              <a:tr h="412823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507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3552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7467095"/>
                  </a:ext>
                </a:extLst>
              </a:tr>
              <a:tr h="41282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</a:t>
                      </a:r>
                      <a:r>
                        <a:rPr lang="ru-RU" b="1" baseline="0" dirty="0" smtClean="0"/>
                        <a:t> Ядро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65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387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3109"/>
                  </a:ext>
                </a:extLst>
              </a:tr>
              <a:tr h="318530">
                <a:tc>
                  <a:txBody>
                    <a:bodyPr/>
                    <a:lstStyle/>
                    <a:p>
                      <a:pPr rtl="0" fontAlgn="t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5 лет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201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567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293530"/>
                  </a:ext>
                </a:extLst>
              </a:tr>
              <a:tr h="546243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 Ядро 5 лет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45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96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266708"/>
                  </a:ext>
                </a:extLst>
              </a:tr>
              <a:tr h="318530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ВАК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149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1261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21930"/>
                  </a:ext>
                </a:extLst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6820363" y="5892502"/>
            <a:ext cx="51998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b="1" i="1" dirty="0">
              <a:solidFill>
                <a:prstClr val="black"/>
              </a:solidFill>
              <a:latin typeface="Open San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499534" y="4059712"/>
            <a:ext cx="528893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Open Sans"/>
              </a:rPr>
              <a:t>Результаты голосования членов ученого совета университета:</a:t>
            </a:r>
          </a:p>
          <a:p>
            <a:pPr lvl="0"/>
            <a:r>
              <a:rPr lang="ru-RU" sz="1400" i="1" dirty="0">
                <a:solidFill>
                  <a:prstClr val="black"/>
                </a:solidFill>
                <a:latin typeface="Open Sans"/>
              </a:rPr>
              <a:t>«За»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- 51;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«Против»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 - нет;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«Недействительно»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- 2</a:t>
            </a:r>
          </a:p>
          <a:p>
            <a:pPr lvl="0"/>
            <a:endParaRPr lang="ru-RU" sz="1600" dirty="0">
              <a:solidFill>
                <a:prstClr val="black"/>
              </a:solidFill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  <a:p>
            <a:pPr lvl="0"/>
            <a:endParaRPr lang="ru-RU" sz="1500" dirty="0" smtClean="0">
              <a:solidFill>
                <a:prstClr val="black"/>
              </a:solidFill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2225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/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 smtClean="0">
                <a:solidFill>
                  <a:srgbClr val="000000"/>
                </a:solidFill>
              </a:rPr>
              <a:t>	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700" b="1" dirty="0">
                <a:solidFill>
                  <a:srgbClr val="000000"/>
                </a:solidFill>
              </a:rPr>
              <a:t>	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Ученое звание доцента </a:t>
            </a:r>
            <a:r>
              <a:rPr lang="ru-RU" altLang="ru-RU" sz="1600" dirty="0" smtClean="0">
                <a:solidFill>
                  <a:srgbClr val="000000"/>
                </a:solidFill>
              </a:rPr>
              <a:t>по научной специальности 5.1.5 – «Международно-правовые науки».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>
                <a:solidFill>
                  <a:srgbClr val="000000"/>
                </a:solidFill>
              </a:rPr>
              <a:t>	МАТЧАНОВА Зоя </a:t>
            </a:r>
            <a:r>
              <a:rPr lang="ru-RU" altLang="ru-RU" sz="1600" b="1" dirty="0" err="1" smtClean="0">
                <a:solidFill>
                  <a:srgbClr val="000000"/>
                </a:solidFill>
              </a:rPr>
              <a:t>Шарифовна</a:t>
            </a:r>
            <a:r>
              <a:rPr lang="ru-RU" altLang="ru-RU" sz="1600" b="1" dirty="0" smtClean="0">
                <a:solidFill>
                  <a:srgbClr val="000000"/>
                </a:solidFill>
              </a:rPr>
              <a:t>, </a:t>
            </a:r>
            <a:r>
              <a:rPr lang="ru-RU" altLang="ru-RU" sz="1600" dirty="0" smtClean="0"/>
              <a:t>1983, доцент кафедры международного права.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	</a:t>
            </a:r>
            <a:r>
              <a:rPr lang="ru-RU" altLang="ru-RU" sz="1600" b="1" dirty="0" smtClean="0"/>
              <a:t>Стаж</a:t>
            </a:r>
            <a:r>
              <a:rPr lang="ru-RU" altLang="ru-RU" sz="1600" dirty="0" smtClean="0"/>
              <a:t> научно-педагогической работы Матчановой Зои </a:t>
            </a:r>
            <a:r>
              <a:rPr lang="ru-RU" altLang="ru-RU" sz="1600" dirty="0" err="1" smtClean="0"/>
              <a:t>Шарифовны</a:t>
            </a:r>
            <a:r>
              <a:rPr lang="ru-RU" altLang="ru-RU" sz="1600" dirty="0" smtClean="0"/>
              <a:t> в образовательных организациях высшего образования –  20 лет, в том числе  20 лет - стаж педагогической работы по научной специальности</a:t>
            </a:r>
            <a:r>
              <a:rPr lang="ru-RU" altLang="ru-RU" sz="1600" dirty="0"/>
              <a:t> </a:t>
            </a:r>
            <a:r>
              <a:rPr lang="ru-RU" altLang="ru-RU" sz="1600" dirty="0">
                <a:solidFill>
                  <a:srgbClr val="000000"/>
                </a:solidFill>
              </a:rPr>
              <a:t>5.1.5 – «Международно-правовые науки</a:t>
            </a:r>
            <a:r>
              <a:rPr lang="ru-RU" altLang="ru-RU" sz="1600" dirty="0" smtClean="0">
                <a:solidFill>
                  <a:srgbClr val="000000"/>
                </a:solidFill>
              </a:rPr>
              <a:t>»</a:t>
            </a:r>
            <a:r>
              <a:rPr lang="ru-RU" altLang="ru-RU" sz="1600" dirty="0" smtClean="0"/>
              <a:t>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 </a:t>
            </a:r>
            <a:r>
              <a:rPr lang="ru-RU" altLang="ru-RU" sz="1600" dirty="0">
                <a:solidFill>
                  <a:srgbClr val="FF0000"/>
                </a:solidFill>
              </a:rPr>
              <a:t>	</a:t>
            </a:r>
            <a:r>
              <a:rPr lang="ru-RU" altLang="ru-RU" sz="1600" dirty="0" smtClean="0"/>
              <a:t>Ученая степень </a:t>
            </a:r>
            <a:r>
              <a:rPr lang="ru-RU" altLang="ru-RU" sz="1600" b="1" dirty="0"/>
              <a:t>кандидата</a:t>
            </a:r>
            <a:r>
              <a:rPr lang="ru-RU" altLang="ru-RU" sz="1600" dirty="0"/>
              <a:t> </a:t>
            </a:r>
            <a:r>
              <a:rPr lang="ru-RU" altLang="ru-RU" sz="1600" dirty="0" smtClean="0"/>
              <a:t>юридических наук </a:t>
            </a:r>
            <a:r>
              <a:rPr lang="ru-RU" altLang="ru-RU" sz="1600" dirty="0"/>
              <a:t>присуждена решением диссертационного совета Д </a:t>
            </a:r>
            <a:r>
              <a:rPr lang="ru-RU" altLang="ru-RU" sz="1600" dirty="0" smtClean="0"/>
              <a:t>999.017.03 созданного на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базе Балтийского федерального университета им. И. Канта, Российского педагогического университета им. А.И. Герцена, Тульского государственного университета от 18 марта 2016 г. № 1. Диплом КНД № 025248 выдан приказом Министерства образования и науки Российской Федерации от 27.09.2016 № 1131/нк-14.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dirty="0" smtClean="0"/>
              <a:t>	За последние 3 года по научной специальности, указанной в аттестационном деле, опубликовала 7 научных трудов в рецензируемых научных изданиях и 2 учебных издания. </a:t>
            </a:r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sz="1600" b="1" dirty="0" smtClean="0">
                <a:solidFill>
                  <a:srgbClr val="FF0000"/>
                </a:solidFill>
              </a:rPr>
              <a:t>	</a:t>
            </a:r>
            <a:r>
              <a:rPr lang="ru-RU" sz="1600" b="1" dirty="0" smtClean="0"/>
              <a:t>Ведет лекционные </a:t>
            </a:r>
            <a:r>
              <a:rPr lang="ru-RU" sz="1600" b="1" dirty="0"/>
              <a:t>занятия: </a:t>
            </a:r>
            <a:r>
              <a:rPr lang="ru-RU" sz="1600" dirty="0" smtClean="0"/>
              <a:t>«Экономический Суд СНГ и Суд ЕАЭС», «Международное право», «Международное уголовное право».</a:t>
            </a:r>
            <a:endParaRPr lang="ru-RU" altLang="ru-RU" sz="1600" dirty="0" smtClean="0"/>
          </a:p>
          <a:p>
            <a:pPr marL="0" indent="0" algn="just">
              <a:spcBef>
                <a:spcPts val="0"/>
              </a:spcBef>
              <a:buNone/>
              <a:defRPr/>
            </a:pPr>
            <a:r>
              <a:rPr lang="ru-RU" altLang="ru-RU" sz="1600" b="1" dirty="0" smtClean="0"/>
              <a:t>	</a:t>
            </a:r>
            <a:r>
              <a:rPr lang="ru-RU" sz="1600" b="1" dirty="0" smtClean="0"/>
              <a:t>Ведет практические занятия: </a:t>
            </a:r>
            <a:r>
              <a:rPr lang="ru-RU" sz="1600" dirty="0"/>
              <a:t>«Экономический Суд СНГ и Суд ЕАЭС», «Международное право», «Международное уголовное право».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820363" y="5892502"/>
            <a:ext cx="51998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sz="1400" b="1" i="1" dirty="0">
              <a:solidFill>
                <a:prstClr val="black"/>
              </a:solidFill>
              <a:latin typeface="Open Sans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31272" y="3806675"/>
            <a:ext cx="5288932" cy="21698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400" b="1" dirty="0">
                <a:solidFill>
                  <a:prstClr val="black"/>
                </a:solidFill>
                <a:latin typeface="Open Sans"/>
              </a:rPr>
              <a:t>Результаты голосования членов ученого совета университета:</a:t>
            </a:r>
          </a:p>
          <a:p>
            <a:pPr lvl="0"/>
            <a:r>
              <a:rPr lang="ru-RU" sz="1400" i="1" dirty="0">
                <a:solidFill>
                  <a:prstClr val="black"/>
                </a:solidFill>
                <a:latin typeface="Open Sans"/>
              </a:rPr>
              <a:t>«За»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- 51;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«Против»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 - </a:t>
            </a:r>
            <a:r>
              <a:rPr lang="ru-RU" sz="1400" dirty="0" smtClean="0">
                <a:solidFill>
                  <a:prstClr val="black"/>
                </a:solidFill>
                <a:latin typeface="Open Sans"/>
              </a:rPr>
              <a:t>1; </a:t>
            </a:r>
            <a:r>
              <a:rPr lang="ru-RU" sz="1400" i="1" dirty="0">
                <a:solidFill>
                  <a:prstClr val="black"/>
                </a:solidFill>
                <a:latin typeface="Open Sans"/>
              </a:rPr>
              <a:t>«Недействительно» </a:t>
            </a:r>
            <a:r>
              <a:rPr lang="ru-RU" sz="1400" dirty="0">
                <a:solidFill>
                  <a:prstClr val="black"/>
                </a:solidFill>
                <a:latin typeface="Open Sans"/>
              </a:rPr>
              <a:t>- </a:t>
            </a:r>
            <a:r>
              <a:rPr lang="ru-RU" sz="1400" dirty="0" smtClean="0">
                <a:solidFill>
                  <a:prstClr val="black"/>
                </a:solidFill>
                <a:latin typeface="Open Sans"/>
              </a:rPr>
              <a:t>1</a:t>
            </a:r>
            <a:endParaRPr lang="ru-RU" sz="1400" dirty="0">
              <a:solidFill>
                <a:prstClr val="black"/>
              </a:solidFill>
              <a:latin typeface="Open Sans"/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  <a:p>
            <a:pPr lvl="0"/>
            <a:endParaRPr lang="ru-RU" sz="1400" dirty="0">
              <a:solidFill>
                <a:prstClr val="black"/>
              </a:solidFill>
              <a:latin typeface="Open Sans"/>
            </a:endParaRPr>
          </a:p>
          <a:p>
            <a:pPr lvl="0"/>
            <a:endParaRPr lang="ru-RU" sz="1500" dirty="0" smtClean="0">
              <a:solidFill>
                <a:prstClr val="black"/>
              </a:solidFill>
            </a:endParaRPr>
          </a:p>
          <a:p>
            <a:pPr lvl="0"/>
            <a:endParaRPr lang="ru-RU" sz="1600" dirty="0" smtClean="0">
              <a:solidFill>
                <a:prstClr val="black"/>
              </a:solidFill>
            </a:endParaRPr>
          </a:p>
          <a:p>
            <a:pPr lvl="0"/>
            <a:endParaRPr lang="ru-RU" sz="1600" dirty="0">
              <a:solidFill>
                <a:prstClr val="black"/>
              </a:solidFill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89004789"/>
              </p:ext>
            </p:extLst>
          </p:nvPr>
        </p:nvGraphicFramePr>
        <p:xfrm>
          <a:off x="1011114" y="3806675"/>
          <a:ext cx="5720158" cy="2340128"/>
        </p:xfrm>
        <a:graphic>
          <a:graphicData uri="http://schemas.openxmlformats.org/drawingml/2006/table">
            <a:tbl>
              <a:tblPr/>
              <a:tblGrid>
                <a:gridCol w="2254654">
                  <a:extLst>
                    <a:ext uri="{9D8B030D-6E8A-4147-A177-3AD203B41FA5}">
                      <a16:colId xmlns:a16="http://schemas.microsoft.com/office/drawing/2014/main" val="3146227283"/>
                    </a:ext>
                  </a:extLst>
                </a:gridCol>
                <a:gridCol w="1603831">
                  <a:extLst>
                    <a:ext uri="{9D8B030D-6E8A-4147-A177-3AD203B41FA5}">
                      <a16:colId xmlns:a16="http://schemas.microsoft.com/office/drawing/2014/main" val="757505379"/>
                    </a:ext>
                  </a:extLst>
                </a:gridCol>
                <a:gridCol w="1861673">
                  <a:extLst>
                    <a:ext uri="{9D8B030D-6E8A-4147-A177-3AD203B41FA5}">
                      <a16:colId xmlns:a16="http://schemas.microsoft.com/office/drawing/2014/main" val="3525879043"/>
                    </a:ext>
                  </a:extLst>
                </a:gridCol>
              </a:tblGrid>
              <a:tr h="55704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Индекс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Публикаций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0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Цитирований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432481"/>
                  </a:ext>
                </a:extLst>
              </a:tr>
              <a:tr h="246611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141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339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1293530"/>
                  </a:ext>
                </a:extLst>
              </a:tr>
              <a:tr h="235527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</a:t>
                      </a:r>
                      <a:r>
                        <a:rPr lang="ru-RU" b="1" baseline="0" dirty="0" smtClean="0"/>
                        <a:t> Ядро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13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2266708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1000"/>
                        </a:spcBef>
                        <a:spcAft>
                          <a:spcPts val="0"/>
                        </a:spcAft>
                      </a:pPr>
                      <a:r>
                        <a:rPr lang="ru-RU" sz="1600" b="1" i="0" u="none" strike="noStrike" dirty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5 лет</a:t>
                      </a:r>
                      <a:endParaRPr lang="ru-RU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27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28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921930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r>
                        <a:rPr lang="ru-RU" b="1" dirty="0" smtClean="0"/>
                        <a:t>РИНЦ Ядро 5 лет</a:t>
                      </a:r>
                      <a:endParaRPr lang="ru-RU" b="1" dirty="0"/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1</a:t>
                      </a:r>
                      <a:endParaRPr lang="ru-RU" b="1" dirty="0"/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10954837"/>
                  </a:ext>
                </a:extLst>
              </a:tr>
              <a:tr h="268778"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600" b="1" dirty="0" smtClean="0">
                          <a:solidFill>
                            <a:schemeClr val="tx1"/>
                          </a:solidFill>
                          <a:effectLst/>
                          <a:latin typeface="Open Sans"/>
                        </a:rPr>
                        <a:t>РИНЦ ВАК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Open Sans"/>
                      </a:endParaRPr>
                    </a:p>
                  </a:txBody>
                  <a:tcPr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26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b="1" dirty="0" smtClean="0">
                          <a:solidFill>
                            <a:schemeClr val="tx1"/>
                          </a:solidFill>
                          <a:effectLst/>
                        </a:rPr>
                        <a:t>90</a:t>
                      </a:r>
                      <a:endParaRPr lang="ru-RU" b="1" dirty="0"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marL="38100" marR="38100" marT="38100" marB="38100"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917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3223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32791</TotalTime>
  <Words>105</Words>
  <Application>Microsoft Office PowerPoint</Application>
  <PresentationFormat>Широкоэкранный</PresentationFormat>
  <Paragraphs>72</Paragraphs>
  <Slides>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DejaVu Sans</vt:lpstr>
      <vt:lpstr>Open Sans</vt:lpstr>
      <vt:lpstr>Тема Office</vt:lpstr>
      <vt:lpstr>  Представления к ученым званиям 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Windows10</dc:creator>
  <cp:lastModifiedBy>user</cp:lastModifiedBy>
  <cp:revision>182</cp:revision>
  <cp:lastPrinted>2026-03-04T13:21:51Z</cp:lastPrinted>
  <dcterms:created xsi:type="dcterms:W3CDTF">2024-05-16T07:32:58Z</dcterms:created>
  <dcterms:modified xsi:type="dcterms:W3CDTF">2026-03-05T09:31:23Z</dcterms:modified>
</cp:coreProperties>
</file>