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48" r:id="rId1"/>
  </p:sldMasterIdLst>
  <p:notesMasterIdLst>
    <p:notesMasterId r:id="rId30"/>
  </p:notesMasterIdLst>
  <p:sldIdLst>
    <p:sldId id="375" r:id="rId2"/>
    <p:sldId id="364" r:id="rId3"/>
    <p:sldId id="402" r:id="rId4"/>
    <p:sldId id="393" r:id="rId5"/>
    <p:sldId id="376" r:id="rId6"/>
    <p:sldId id="404" r:id="rId7"/>
    <p:sldId id="381" r:id="rId8"/>
    <p:sldId id="345" r:id="rId9"/>
    <p:sldId id="346" r:id="rId10"/>
    <p:sldId id="392" r:id="rId11"/>
    <p:sldId id="383" r:id="rId12"/>
    <p:sldId id="397" r:id="rId13"/>
    <p:sldId id="396" r:id="rId14"/>
    <p:sldId id="371" r:id="rId15"/>
    <p:sldId id="370" r:id="rId16"/>
    <p:sldId id="398" r:id="rId17"/>
    <p:sldId id="399" r:id="rId18"/>
    <p:sldId id="378" r:id="rId19"/>
    <p:sldId id="400" r:id="rId20"/>
    <p:sldId id="367" r:id="rId21"/>
    <p:sldId id="401" r:id="rId22"/>
    <p:sldId id="388" r:id="rId23"/>
    <p:sldId id="389" r:id="rId24"/>
    <p:sldId id="368" r:id="rId25"/>
    <p:sldId id="353" r:id="rId26"/>
    <p:sldId id="354" r:id="rId27"/>
    <p:sldId id="390" r:id="rId28"/>
    <p:sldId id="391" r:id="rId29"/>
  </p:sldIdLst>
  <p:sldSz cx="12192000" cy="6858000"/>
  <p:notesSz cx="6858000" cy="9144000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MingLiU" panose="02020500000000000000" pitchFamily="18" charset="-120"/>
      <p:regular r:id="rId43"/>
    </p:embeddedFont>
    <p:embeddedFont>
      <p:font typeface="Microsoft YaHei Light" panose="020B0604020202020204" charset="-122"/>
      <p:regular r:id="rId44"/>
    </p:embeddedFont>
    <p:embeddedFont>
      <p:font typeface="Muller Bold" charset="-52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gVJUgk4fzl9RtJZkey63rb/iSF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045"/>
    <a:srgbClr val="990000"/>
    <a:srgbClr val="203864"/>
    <a:srgbClr val="002060"/>
    <a:srgbClr val="3F425A"/>
    <a:srgbClr val="80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6" y="39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6418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7078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184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98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046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95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6483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564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43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438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833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27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837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3893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835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42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1028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021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15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233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342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15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99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5C1CD69-7C16-07D9-E06F-D8DA224DB2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380710"/>
              </p:ext>
            </p:extLst>
          </p:nvPr>
        </p:nvGraphicFramePr>
        <p:xfrm>
          <a:off x="8626880" y="218652"/>
          <a:ext cx="3107729" cy="931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CorelDRAW" r:id="rId3" imgW="2813661" imgH="843333" progId="CorelDraw.Graphic.21">
                  <p:embed/>
                </p:oleObj>
              </mc:Choice>
              <mc:Fallback>
                <p:oleObj name="CorelDRAW" r:id="rId3" imgW="2813661" imgH="84333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26880" y="218652"/>
                        <a:ext cx="3107729" cy="931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 descr="Изображение выглядит как текст, Графика, графический дизайн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E135817-C4B5-371F-9A03-AD5819A9C2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0" b="19932"/>
          <a:stretch/>
        </p:blipFill>
        <p:spPr>
          <a:xfrm>
            <a:off x="-116391" y="-58747"/>
            <a:ext cx="4045058" cy="1867575"/>
          </a:xfrm>
          <a:prstGeom prst="rect">
            <a:avLst/>
          </a:prstGeom>
        </p:spPr>
      </p:pic>
      <p:pic>
        <p:nvPicPr>
          <p:cNvPr id="10" name="Google Shape;94;p1" descr="C:\Users\kolyk\AppData\Local\Microsoft\Windows\INetCache\Content.Word\Лого.png"/>
          <p:cNvPicPr preferRelativeResize="0"/>
          <p:nvPr/>
        </p:nvPicPr>
        <p:blipFill rotWithShape="1">
          <a:blip r:embed="rId6">
            <a:alphaModFix/>
          </a:blip>
          <a:srcRect l="15162" r="12910"/>
          <a:stretch/>
        </p:blipFill>
        <p:spPr>
          <a:xfrm>
            <a:off x="3484999" y="248481"/>
            <a:ext cx="1287386" cy="78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93275" y="271687"/>
            <a:ext cx="2027127" cy="73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9" t="28664" r="45821" b="27122"/>
          <a:stretch/>
        </p:blipFill>
        <p:spPr bwMode="auto">
          <a:xfrm>
            <a:off x="7285549" y="130349"/>
            <a:ext cx="976184" cy="101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3634" y="2609074"/>
            <a:ext cx="11736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4800" b="1" dirty="0">
                <a:solidFill>
                  <a:srgbClr val="203864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Региональная</a:t>
            </a:r>
            <a:r>
              <a:rPr lang="ru-RU" sz="2800" b="1" dirty="0" smtClean="0">
                <a:solidFill>
                  <a:srgbClr val="203864"/>
                </a:solidFill>
              </a:rPr>
              <a:t>  </a:t>
            </a:r>
            <a:r>
              <a:rPr lang="ru-RU" sz="4800" b="1" dirty="0">
                <a:solidFill>
                  <a:srgbClr val="203864"/>
                </a:solidFill>
                <a:latin typeface="Century Gothic" panose="020B0502020202020204" pitchFamily="34" charset="0"/>
                <a:ea typeface="PMingLiU" panose="020B0604020202020204" charset="-120"/>
              </a:rPr>
              <a:t>электронная платформа</a:t>
            </a:r>
          </a:p>
          <a:p>
            <a:pPr algn="ctr"/>
            <a:r>
              <a:rPr lang="ru-RU" sz="4800" b="1" dirty="0">
                <a:solidFill>
                  <a:srgbClr val="203864"/>
                </a:solidFill>
                <a:latin typeface="Century Gothic" panose="020B0502020202020204" pitchFamily="34" charset="0"/>
                <a:ea typeface="PMingLiU" panose="020B0604020202020204" charset="-120"/>
              </a:rPr>
              <a:t> «Навигатор ИОМ»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87902" y="5835432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203864"/>
                </a:solidFill>
                <a:latin typeface="Century Gothic" panose="020B0502020202020204" pitchFamily="34" charset="0"/>
                <a:ea typeface="PMingLiU" panose="020B0604020202020204" charset="-120"/>
              </a:rPr>
              <a:t>2023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140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1397" y="1389281"/>
            <a:ext cx="3913427" cy="1938992"/>
          </a:xfrm>
          <a:prstGeom prst="rect">
            <a:avLst/>
          </a:prstGeom>
          <a:ln>
            <a:solidFill>
              <a:srgbClr val="EA504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асширение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инфраструктуры научно-методической поддержки педагога и руководителя  в Ленинградской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области за счет «Навигатора ИОМ»</a:t>
            </a:r>
            <a:endParaRPr lang="ru-RU" sz="2000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8076" y="3718392"/>
            <a:ext cx="5295900" cy="2554545"/>
          </a:xfrm>
          <a:prstGeom prst="rect">
            <a:avLst/>
          </a:prstGeom>
          <a:solidFill>
            <a:schemeClr val="bg1"/>
          </a:solidFill>
          <a:ln w="25400">
            <a:solidFill>
              <a:srgbClr val="EA504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Организация взаимодействия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ключевых участников научно-методического сопровождения педагогов и управленческих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кадров</a:t>
            </a:r>
            <a:endParaRPr lang="en-US" sz="2000" b="1" dirty="0" smtClean="0">
              <a:solidFill>
                <a:srgbClr val="00206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области непрерывного повышения педагогического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мастерства на основе ИОМ и с использованием платформы</a:t>
            </a:r>
            <a:endParaRPr lang="ru-RU" sz="2000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92822" y="1466812"/>
            <a:ext cx="3913427" cy="1631216"/>
          </a:xfrm>
          <a:prstGeom prst="rect">
            <a:avLst/>
          </a:prstGeom>
          <a:solidFill>
            <a:schemeClr val="bg1"/>
          </a:solidFill>
          <a:ln w="25400">
            <a:solidFill>
              <a:srgbClr val="EA504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Развитие у педагогов и руководителей навыков управления своим профессиональным развитием на основе ИОМ</a:t>
            </a:r>
            <a:endParaRPr lang="ru-RU" sz="2000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19940" r="32171" b="20430"/>
          <a:stretch/>
        </p:blipFill>
        <p:spPr bwMode="auto">
          <a:xfrm>
            <a:off x="4656391" y="1137872"/>
            <a:ext cx="2879218" cy="18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678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ЗАДАЧИ ПРОЕКТА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9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7775" y="467162"/>
            <a:ext cx="33169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2024 год +</a:t>
            </a:r>
            <a:endParaRPr lang="ru-RU" sz="4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3084" y="1894247"/>
            <a:ext cx="8806316" cy="35086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Выстраивание методической работы </a:t>
            </a:r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ОО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 </a:t>
            </a:r>
            <a:r>
              <a:rPr lang="ru-RU" sz="26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учетом востребованных ИОМ </a:t>
            </a:r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педагогов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26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процессе непрерывного повышения педагогического мастерства на основе участия самих педагогов и </a:t>
            </a:r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руководителей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26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формировании </a:t>
            </a:r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предложений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 </a:t>
            </a:r>
            <a:r>
              <a:rPr lang="ru-RU" sz="26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содержанию ИОМ на платформе, </a:t>
            </a:r>
            <a:r>
              <a:rPr lang="ru-RU" sz="2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состоящих из </a:t>
            </a:r>
            <a:r>
              <a:rPr lang="ru-RU" sz="26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лучших  региональных практик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3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134" y="421632"/>
            <a:ext cx="116200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«Навигатор ИОМ» </a:t>
            </a:r>
            <a:r>
              <a:rPr lang="ru-RU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информационно-методический образовательный  ресурс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, который является </a:t>
            </a: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</a:rPr>
              <a:t>частью информационно-технологического комплекса полного цикла проектирования и прохождения ИОМ.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sp>
        <p:nvSpPr>
          <p:cNvPr id="16" name="Знак ''плюс'' 9">
            <a:extLst>
              <a:ext uri="{FF2B5EF4-FFF2-40B4-BE49-F238E27FC236}">
                <a16:creationId xmlns:a16="http://schemas.microsoft.com/office/drawing/2014/main" id="{E2446D94-ABE0-8151-CE0E-9CED90DFAFC9}"/>
              </a:ext>
            </a:extLst>
          </p:cNvPr>
          <p:cNvSpPr/>
          <p:nvPr/>
        </p:nvSpPr>
        <p:spPr>
          <a:xfrm>
            <a:off x="2861835" y="3316457"/>
            <a:ext cx="491040" cy="461665"/>
          </a:xfrm>
          <a:prstGeom prst="mathPlus">
            <a:avLst/>
          </a:prstGeom>
          <a:solidFill>
            <a:srgbClr val="3F425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33225" r="47087" b="23415"/>
          <a:stretch/>
        </p:blipFill>
        <p:spPr bwMode="auto">
          <a:xfrm>
            <a:off x="594730" y="2710726"/>
            <a:ext cx="1923396" cy="18990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948" y="4784652"/>
            <a:ext cx="2556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Автоматизированная </a:t>
            </a:r>
          </a:p>
          <a:p>
            <a:pPr algn="ctr"/>
            <a:r>
              <a:rPr lang="ru-RU" sz="1600" b="1" dirty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диагностика профессиональных </a:t>
            </a:r>
            <a:r>
              <a:rPr lang="ru-RU" sz="1600" b="1" dirty="0" smtClean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компетенций (ЦНППМ, педагог, руководитель ОО, ММС)</a:t>
            </a:r>
            <a:endParaRPr lang="ru-RU" sz="1600" b="1" dirty="0">
              <a:solidFill>
                <a:srgbClr val="203864"/>
              </a:solidFill>
              <a:latin typeface="Century Gothic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t="17829" r="43369" b="31208"/>
          <a:stretch/>
        </p:blipFill>
        <p:spPr bwMode="auto">
          <a:xfrm>
            <a:off x="9342430" y="2644153"/>
            <a:ext cx="2178050" cy="186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11655" y="5067681"/>
            <a:ext cx="4481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err="1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Телеграм</a:t>
            </a:r>
            <a:r>
              <a:rPr lang="ru-RU" sz="1600" b="1" dirty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-канал</a:t>
            </a:r>
          </a:p>
          <a:p>
            <a:pPr lvl="0" algn="ctr"/>
            <a:r>
              <a:rPr lang="ru-RU" sz="1600" b="1" dirty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и</a:t>
            </a:r>
            <a:r>
              <a:rPr lang="ru-RU" sz="1600" b="1" dirty="0" smtClean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нформационно-техническая поддержка сообщества </a:t>
            </a:r>
            <a:r>
              <a:rPr lang="ru-RU" sz="1600" b="1" dirty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региональных методистов </a:t>
            </a:r>
            <a:endParaRPr lang="ru-RU" sz="1600" b="1" dirty="0" smtClean="0">
              <a:solidFill>
                <a:srgbClr val="203864"/>
              </a:solidFill>
              <a:latin typeface="Century Gothic" pitchFamily="34" charset="0"/>
              <a:cs typeface="Calibri" panose="020F0502020204030204" pitchFamily="34" charset="0"/>
            </a:endParaRPr>
          </a:p>
          <a:p>
            <a:pPr lvl="0" algn="ctr"/>
            <a:r>
              <a:rPr lang="ru-RU" sz="1600" b="1" dirty="0" smtClean="0">
                <a:solidFill>
                  <a:srgbClr val="203864"/>
                </a:solidFill>
                <a:latin typeface="Century Gothic" pitchFamily="34" charset="0"/>
                <a:cs typeface="Calibri" panose="020F0502020204030204" pitchFamily="34" charset="0"/>
              </a:rPr>
              <a:t> (ЦНППМ, региональные методисты, ММС)  </a:t>
            </a:r>
            <a:endParaRPr lang="ru-RU" sz="1600" b="1" dirty="0">
              <a:solidFill>
                <a:srgbClr val="203864"/>
              </a:solidFill>
              <a:latin typeface="Century Gothic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3018" y="4873158"/>
            <a:ext cx="3898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Century Gothic" pitchFamily="34" charset="0"/>
                <a:ea typeface="Microsoft YaHei Light" pitchFamily="34" charset="-122"/>
                <a:cs typeface="Calibri" panose="020F0502020204030204" pitchFamily="34" charset="0"/>
              </a:rPr>
              <a:t>Обучение на платформе </a:t>
            </a:r>
            <a:r>
              <a:rPr lang="ru-RU" sz="1600" b="1" dirty="0">
                <a:solidFill>
                  <a:srgbClr val="002060"/>
                </a:solidFill>
                <a:latin typeface="Century Gothic" pitchFamily="34" charset="0"/>
                <a:ea typeface="Microsoft YaHei Light" pitchFamily="34" charset="-122"/>
                <a:cs typeface="Calibri" panose="020F0502020204030204" pitchFamily="34" charset="0"/>
              </a:rPr>
              <a:t>«Навигатор ИОМ</a:t>
            </a:r>
            <a:r>
              <a:rPr lang="ru-RU" sz="1600" b="1" dirty="0" smtClean="0">
                <a:solidFill>
                  <a:srgbClr val="002060"/>
                </a:solidFill>
                <a:latin typeface="Century Gothic" pitchFamily="34" charset="0"/>
                <a:ea typeface="Microsoft YaHei Light" pitchFamily="34" charset="-122"/>
                <a:cs typeface="Calibri" panose="020F0502020204030204" pitchFamily="34" charset="0"/>
              </a:rPr>
              <a:t>» (педагог, руководитель, заместитель руководителя, председатель школьного МО ОО, региональный методист, ЦНППМ)</a:t>
            </a:r>
            <a:endParaRPr lang="ru-RU" sz="1600" b="1" dirty="0">
              <a:solidFill>
                <a:srgbClr val="002060"/>
              </a:solidFill>
              <a:latin typeface="Century Gothic" pitchFamily="34" charset="0"/>
              <a:ea typeface="Microsoft YaHei Light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Знак ''плюс'' 9">
            <a:extLst>
              <a:ext uri="{FF2B5EF4-FFF2-40B4-BE49-F238E27FC236}">
                <a16:creationId xmlns:a16="http://schemas.microsoft.com/office/drawing/2014/main" id="{E2446D94-ABE0-8151-CE0E-9CED90DFAFC9}"/>
              </a:ext>
            </a:extLst>
          </p:cNvPr>
          <p:cNvSpPr/>
          <p:nvPr/>
        </p:nvSpPr>
        <p:spPr>
          <a:xfrm>
            <a:off x="8226691" y="3351037"/>
            <a:ext cx="491040" cy="461665"/>
          </a:xfrm>
          <a:prstGeom prst="mathPlus">
            <a:avLst/>
          </a:prstGeom>
          <a:solidFill>
            <a:srgbClr val="3F425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32293" r="33176" b="23523"/>
          <a:stretch/>
        </p:blipFill>
        <p:spPr bwMode="auto">
          <a:xfrm>
            <a:off x="3967911" y="2729762"/>
            <a:ext cx="3643744" cy="17783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3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12920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ПРИНЦИПЫ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26497" r="9977" b="30518"/>
          <a:stretch/>
        </p:blipFill>
        <p:spPr bwMode="auto">
          <a:xfrm>
            <a:off x="153403" y="1311965"/>
            <a:ext cx="11743736" cy="4174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6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01A6F-A756-49C3-9B2C-B087071F51D4}"/>
              </a:ext>
            </a:extLst>
          </p:cNvPr>
          <p:cNvSpPr txBox="1"/>
          <p:nvPr/>
        </p:nvSpPr>
        <p:spPr>
          <a:xfrm>
            <a:off x="541615" y="1071279"/>
            <a:ext cx="11307552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Инструкции /алгоритмы  ЦНППМ по сопровождению ИОМ региональным методистом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Организационная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структура ЦНППМ (входит в ЛОИРО, включает РМЦ)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Кадровый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состав </a:t>
            </a:r>
            <a:r>
              <a:rPr lang="ru-RU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высокопрофессиональных кадров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богатого опыта обучения педагогов на курсах ПК у региональных методистов ЦНППМ ГАОУ ДПО «ЛОИРО»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основного состава в штате региональных методистов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Авторская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методика оценки профессиональных педагогических компетенций  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проект «Студии </a:t>
            </a:r>
            <a:r>
              <a:rPr lang="ru-RU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РОСТа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адресное обучение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Система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образовательных  мероприятий для руководителей муниципальных методических служб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Постоянно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действующая система мероприятий, направленных на повышение педагогического мастерства</a:t>
            </a: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434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СИЛЬНЫЕ СТОРОНЫ</a:t>
            </a:r>
          </a:p>
        </p:txBody>
      </p:sp>
    </p:spTree>
    <p:extLst>
      <p:ext uri="{BB962C8B-B14F-4D97-AF65-F5344CB8AC3E}">
        <p14:creationId xmlns:p14="http://schemas.microsoft.com/office/powerpoint/2010/main" val="2851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18773" y="1016841"/>
            <a:ext cx="1075582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Нормативно-правовое обоснование ведущей роли ИОМ как инструмента реализации единой системы научно-методического сопровождения непрерывного повышения педагогического мастерства на уровне государственной политики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Утверждение полного пакета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нормативно-правовых актов, регламентирующих 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деятельность всех субъектов РСНМС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 всех 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уровнях – от школьного до регионального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полного цикла реализации и прохождения ИОМ, зафиксированного в нормативных регламентах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Актуальная потребность ОО во взаимодействии с региональным и муниципальным методическим активом в свете общего процесса трансформации методической службы. 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Появление федерального модуля «Цифровой кабине методиста»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Организация просветительских и практических мероприятий для команд муниципальных методических служб и активов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089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ВОЗМОЖНОСТИ, УСИЛИВАЮЩИЕ СИЛЬНЫЕ СТОРОНЫ </a:t>
            </a:r>
          </a:p>
        </p:txBody>
      </p:sp>
    </p:spTree>
    <p:extLst>
      <p:ext uri="{BB962C8B-B14F-4D97-AF65-F5344CB8AC3E}">
        <p14:creationId xmlns:p14="http://schemas.microsoft.com/office/powerpoint/2010/main" val="5607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01A6F-A756-49C3-9B2C-B087071F51D4}"/>
              </a:ext>
            </a:extLst>
          </p:cNvPr>
          <p:cNvSpPr txBox="1"/>
          <p:nvPr/>
        </p:nvSpPr>
        <p:spPr>
          <a:xfrm>
            <a:off x="401494" y="1058769"/>
            <a:ext cx="113890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Загруженность муниципальных и школьных методистов организационной работой и отчетными документами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Перегруженность педагогов дистанционными курсами повышения квалификации по разным направлениям, независимо от педагогических дефицитов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Усталость  всех участников процесса профессионального развития от дистанционного обучения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Недостаточная обеспеченность условий для непрерывного повышения педагогического мастерства в ОО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Формальное принятие ценности непрерывного повышения педагогического мастерства, неразвитость культуры непрерывного обучения и развития у педагогов и руководителей 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ОО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Отсутствие финансирования для работы методистов регионального методического актива/для постепенного расширения состава сообщества региональных методистов</a:t>
            </a: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9671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СЛАБЫЕ</a:t>
            </a:r>
            <a:r>
              <a:rPr lang="ru-RU" sz="32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 </a:t>
            </a:r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СТОРОНЫ/ПОТЕНЦИАЛЬНЫЕ</a:t>
            </a:r>
            <a:r>
              <a:rPr lang="ru-RU" sz="32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  УГРОЗЫ </a:t>
            </a:r>
          </a:p>
        </p:txBody>
      </p:sp>
    </p:spTree>
    <p:extLst>
      <p:ext uri="{BB962C8B-B14F-4D97-AF65-F5344CB8AC3E}">
        <p14:creationId xmlns:p14="http://schemas.microsoft.com/office/powerpoint/2010/main" val="25310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01A6F-A756-49C3-9B2C-B087071F51D4}"/>
              </a:ext>
            </a:extLst>
          </p:cNvPr>
          <p:cNvSpPr txBox="1"/>
          <p:nvPr/>
        </p:nvSpPr>
        <p:spPr>
          <a:xfrm>
            <a:off x="396813" y="1053974"/>
            <a:ext cx="11398374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fontAlgn="base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Интеграция части содержания тематических кластеров «Навигатора ИОМ»  с модулем «Цифровой кабинет методиста», пополнение региональной библиотеки для контента ИОМ</a:t>
            </a:r>
          </a:p>
          <a:p>
            <a:pPr marL="285750" indent="-285750" algn="just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Постоянно действующая система </a:t>
            </a: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научно-методических, просветительских и практических мероприятий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endParaRPr lang="ru-RU" sz="18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Сетевой взаимодействие ЦНППМ ГАОУ ДПО «ЛОИРО» с др. ЦНППМ и организациями общего, профессионального и высшего образования РФ</a:t>
            </a:r>
          </a:p>
          <a:p>
            <a:pPr marL="342900" indent="-342900" algn="just" fontAlgn="base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Высокий уровень научно-методического 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потенциала </a:t>
            </a: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сотрудников в составе  субъектов РСНМС ЛО, опыт научно-методического сопровождения школьных методистов, руководителей  и педагогов ОО с целью эффективного формирования предметных, метапредметных и личностных результатов обучающихся ОО.</a:t>
            </a:r>
          </a:p>
          <a:p>
            <a:pPr marL="342900" indent="-342900" algn="just" fontAlgn="base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Накопленный успешный опыт использования дистанционных форматов и цифровых ресурсов для проектирования и реализации курсов ПК для педагогов с учетом их запросов и возможностей;</a:t>
            </a:r>
          </a:p>
          <a:p>
            <a:pPr marL="342900" indent="-342900" algn="just" fontAlgn="base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методический актив, выполняющий функции </a:t>
            </a:r>
            <a:r>
              <a:rPr lang="ru-RU" sz="1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тьюторов</a:t>
            </a: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в процессе сопровождения обучения педагогов и руководителей</a:t>
            </a:r>
            <a:endParaRPr lang="ru-RU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 algn="just" fontAlgn="base">
              <a:spcBef>
                <a:spcPts val="1200"/>
              </a:spcBef>
            </a:pPr>
            <a:endParaRPr lang="ru-RU" sz="18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 algn="just" fontAlgn="base">
              <a:spcBef>
                <a:spcPts val="1200"/>
              </a:spcBef>
            </a:pPr>
            <a:endParaRPr lang="ru-RU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9867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ВОЗМОЖНОСТИ, КОТОРЫЕ «</a:t>
            </a:r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КОМПЕНСИРУЮТ»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СЛАБЫЕ </a:t>
            </a:r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СТОРОНЫ</a:t>
            </a:r>
          </a:p>
        </p:txBody>
      </p:sp>
    </p:spTree>
    <p:extLst>
      <p:ext uri="{BB962C8B-B14F-4D97-AF65-F5344CB8AC3E}">
        <p14:creationId xmlns:p14="http://schemas.microsoft.com/office/powerpoint/2010/main" val="18921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B3E890-948B-7B10-4878-7D90580DA948}"/>
              </a:ext>
            </a:extLst>
          </p:cNvPr>
          <p:cNvGrpSpPr/>
          <p:nvPr/>
        </p:nvGrpSpPr>
        <p:grpSpPr>
          <a:xfrm>
            <a:off x="530611" y="566531"/>
            <a:ext cx="11415248" cy="5849063"/>
            <a:chOff x="186637" y="164961"/>
            <a:chExt cx="11707062" cy="6254622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E43A7DD6-E575-EBC8-5DA4-8E40FBCC0119}"/>
                </a:ext>
              </a:extLst>
            </p:cNvPr>
            <p:cNvSpPr/>
            <p:nvPr/>
          </p:nvSpPr>
          <p:spPr>
            <a:xfrm>
              <a:off x="6487280" y="4883030"/>
              <a:ext cx="5258564" cy="1535369"/>
            </a:xfrm>
            <a:prstGeom prst="roundRect">
              <a:avLst/>
            </a:prstGeom>
            <a:no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E08D6257-B22F-37D8-0021-9B08D52649D8}"/>
                </a:ext>
              </a:extLst>
            </p:cNvPr>
            <p:cNvSpPr/>
            <p:nvPr/>
          </p:nvSpPr>
          <p:spPr>
            <a:xfrm>
              <a:off x="233964" y="3066087"/>
              <a:ext cx="4673815" cy="2937960"/>
            </a:xfrm>
            <a:prstGeom prst="roundRect">
              <a:avLst/>
            </a:prstGeom>
            <a:no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75C20125-5101-5A97-4850-296D6C29A77D}"/>
                </a:ext>
              </a:extLst>
            </p:cNvPr>
            <p:cNvSpPr/>
            <p:nvPr/>
          </p:nvSpPr>
          <p:spPr>
            <a:xfrm>
              <a:off x="6501184" y="178979"/>
              <a:ext cx="5368851" cy="4430084"/>
            </a:xfrm>
            <a:prstGeom prst="roundRect">
              <a:avLst/>
            </a:prstGeom>
            <a:no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FA426E9A-8F83-FBF4-D585-EE2829ABC7C7}"/>
                </a:ext>
              </a:extLst>
            </p:cNvPr>
            <p:cNvSpPr/>
            <p:nvPr/>
          </p:nvSpPr>
          <p:spPr>
            <a:xfrm>
              <a:off x="186637" y="164961"/>
              <a:ext cx="4940477" cy="2560560"/>
            </a:xfrm>
            <a:prstGeom prst="roundRect">
              <a:avLst/>
            </a:prstGeom>
            <a:no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A7257276-6EB1-4CE8-9F8D-B4216BBFD46B}"/>
                </a:ext>
              </a:extLst>
            </p:cNvPr>
            <p:cNvSpPr/>
            <p:nvPr/>
          </p:nvSpPr>
          <p:spPr>
            <a:xfrm>
              <a:off x="2946898" y="959680"/>
              <a:ext cx="4263125" cy="5332569"/>
            </a:xfrm>
            <a:custGeom>
              <a:avLst/>
              <a:gdLst>
                <a:gd name="connsiteX0" fmla="*/ 2247900 w 4743450"/>
                <a:gd name="connsiteY0" fmla="*/ 5829300 h 5848350"/>
                <a:gd name="connsiteX1" fmla="*/ 0 w 4743450"/>
                <a:gd name="connsiteY1" fmla="*/ 3562350 h 5848350"/>
                <a:gd name="connsiteX2" fmla="*/ 3581400 w 4743450"/>
                <a:gd name="connsiteY2" fmla="*/ 2533650 h 5848350"/>
                <a:gd name="connsiteX3" fmla="*/ 1390650 w 4743450"/>
                <a:gd name="connsiteY3" fmla="*/ 1219200 h 5848350"/>
                <a:gd name="connsiteX4" fmla="*/ 3162300 w 4743450"/>
                <a:gd name="connsiteY4" fmla="*/ 838200 h 5848350"/>
                <a:gd name="connsiteX5" fmla="*/ 1962150 w 4743450"/>
                <a:gd name="connsiteY5" fmla="*/ 0 h 5848350"/>
                <a:gd name="connsiteX6" fmla="*/ 3962400 w 4743450"/>
                <a:gd name="connsiteY6" fmla="*/ 781050 h 5848350"/>
                <a:gd name="connsiteX7" fmla="*/ 2457450 w 4743450"/>
                <a:gd name="connsiteY7" fmla="*/ 1371600 h 5848350"/>
                <a:gd name="connsiteX8" fmla="*/ 4743450 w 4743450"/>
                <a:gd name="connsiteY8" fmla="*/ 2533650 h 5848350"/>
                <a:gd name="connsiteX9" fmla="*/ 1257300 w 4743450"/>
                <a:gd name="connsiteY9" fmla="*/ 3829050 h 5848350"/>
                <a:gd name="connsiteX10" fmla="*/ 3638550 w 4743450"/>
                <a:gd name="connsiteY10" fmla="*/ 5848350 h 5848350"/>
                <a:gd name="connsiteX11" fmla="*/ 2247900 w 4743450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261879 w 4757429"/>
                <a:gd name="connsiteY0" fmla="*/ 5829300 h 5848350"/>
                <a:gd name="connsiteX1" fmla="*/ 13979 w 4757429"/>
                <a:gd name="connsiteY1" fmla="*/ 3562350 h 5848350"/>
                <a:gd name="connsiteX2" fmla="*/ 3595379 w 4757429"/>
                <a:gd name="connsiteY2" fmla="*/ 2533650 h 5848350"/>
                <a:gd name="connsiteX3" fmla="*/ 1404629 w 4757429"/>
                <a:gd name="connsiteY3" fmla="*/ 1219200 h 5848350"/>
                <a:gd name="connsiteX4" fmla="*/ 3176279 w 4757429"/>
                <a:gd name="connsiteY4" fmla="*/ 838200 h 5848350"/>
                <a:gd name="connsiteX5" fmla="*/ 1976129 w 4757429"/>
                <a:gd name="connsiteY5" fmla="*/ 0 h 5848350"/>
                <a:gd name="connsiteX6" fmla="*/ 3976379 w 4757429"/>
                <a:gd name="connsiteY6" fmla="*/ 781050 h 5848350"/>
                <a:gd name="connsiteX7" fmla="*/ 2471429 w 4757429"/>
                <a:gd name="connsiteY7" fmla="*/ 1371600 h 5848350"/>
                <a:gd name="connsiteX8" fmla="*/ 4757429 w 4757429"/>
                <a:gd name="connsiteY8" fmla="*/ 2533650 h 5848350"/>
                <a:gd name="connsiteX9" fmla="*/ 1271279 w 4757429"/>
                <a:gd name="connsiteY9" fmla="*/ 3829050 h 5848350"/>
                <a:gd name="connsiteX10" fmla="*/ 3652529 w 4757429"/>
                <a:gd name="connsiteY10" fmla="*/ 5848350 h 5848350"/>
                <a:gd name="connsiteX11" fmla="*/ 2261879 w 475742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829300 h 5848350"/>
                <a:gd name="connsiteX1" fmla="*/ 14909 w 4644059"/>
                <a:gd name="connsiteY1" fmla="*/ 3562350 h 5848350"/>
                <a:gd name="connsiteX2" fmla="*/ 3482009 w 4644059"/>
                <a:gd name="connsiteY2" fmla="*/ 2533650 h 5848350"/>
                <a:gd name="connsiteX3" fmla="*/ 1291259 w 4644059"/>
                <a:gd name="connsiteY3" fmla="*/ 1219200 h 5848350"/>
                <a:gd name="connsiteX4" fmla="*/ 3062909 w 4644059"/>
                <a:gd name="connsiteY4" fmla="*/ 838200 h 5848350"/>
                <a:gd name="connsiteX5" fmla="*/ 1862759 w 4644059"/>
                <a:gd name="connsiteY5" fmla="*/ 0 h 5848350"/>
                <a:gd name="connsiteX6" fmla="*/ 3863009 w 4644059"/>
                <a:gd name="connsiteY6" fmla="*/ 781050 h 5848350"/>
                <a:gd name="connsiteX7" fmla="*/ 2358059 w 4644059"/>
                <a:gd name="connsiteY7" fmla="*/ 1371600 h 5848350"/>
                <a:gd name="connsiteX8" fmla="*/ 4644059 w 4644059"/>
                <a:gd name="connsiteY8" fmla="*/ 2533650 h 5848350"/>
                <a:gd name="connsiteX9" fmla="*/ 1157909 w 4644059"/>
                <a:gd name="connsiteY9" fmla="*/ 3829050 h 5848350"/>
                <a:gd name="connsiteX10" fmla="*/ 3539159 w 4644059"/>
                <a:gd name="connsiteY10" fmla="*/ 5848350 h 5848350"/>
                <a:gd name="connsiteX11" fmla="*/ 2148509 w 4644059"/>
                <a:gd name="connsiteY11" fmla="*/ 5829300 h 5848350"/>
                <a:gd name="connsiteX0" fmla="*/ 2148509 w 4644059"/>
                <a:gd name="connsiteY0" fmla="*/ 5936051 h 5955101"/>
                <a:gd name="connsiteX1" fmla="*/ 14909 w 4644059"/>
                <a:gd name="connsiteY1" fmla="*/ 3669101 h 5955101"/>
                <a:gd name="connsiteX2" fmla="*/ 3482009 w 4644059"/>
                <a:gd name="connsiteY2" fmla="*/ 2640401 h 5955101"/>
                <a:gd name="connsiteX3" fmla="*/ 1291259 w 4644059"/>
                <a:gd name="connsiteY3" fmla="*/ 1325951 h 5955101"/>
                <a:gd name="connsiteX4" fmla="*/ 3062909 w 4644059"/>
                <a:gd name="connsiteY4" fmla="*/ 944951 h 5955101"/>
                <a:gd name="connsiteX5" fmla="*/ 1862759 w 4644059"/>
                <a:gd name="connsiteY5" fmla="*/ 106751 h 5955101"/>
                <a:gd name="connsiteX6" fmla="*/ 3863009 w 4644059"/>
                <a:gd name="connsiteY6" fmla="*/ 887801 h 5955101"/>
                <a:gd name="connsiteX7" fmla="*/ 2358059 w 4644059"/>
                <a:gd name="connsiteY7" fmla="*/ 1478351 h 5955101"/>
                <a:gd name="connsiteX8" fmla="*/ 4644059 w 4644059"/>
                <a:gd name="connsiteY8" fmla="*/ 2640401 h 5955101"/>
                <a:gd name="connsiteX9" fmla="*/ 1157909 w 4644059"/>
                <a:gd name="connsiteY9" fmla="*/ 3935801 h 5955101"/>
                <a:gd name="connsiteX10" fmla="*/ 3539159 w 4644059"/>
                <a:gd name="connsiteY10" fmla="*/ 5955101 h 5955101"/>
                <a:gd name="connsiteX11" fmla="*/ 2148509 w 4644059"/>
                <a:gd name="connsiteY11" fmla="*/ 5936051 h 5955101"/>
                <a:gd name="connsiteX0" fmla="*/ 2148509 w 4644059"/>
                <a:gd name="connsiteY0" fmla="*/ 5936051 h 5955101"/>
                <a:gd name="connsiteX1" fmla="*/ 14909 w 4644059"/>
                <a:gd name="connsiteY1" fmla="*/ 3669101 h 5955101"/>
                <a:gd name="connsiteX2" fmla="*/ 3482009 w 4644059"/>
                <a:gd name="connsiteY2" fmla="*/ 2640401 h 5955101"/>
                <a:gd name="connsiteX3" fmla="*/ 1291259 w 4644059"/>
                <a:gd name="connsiteY3" fmla="*/ 1325951 h 5955101"/>
                <a:gd name="connsiteX4" fmla="*/ 3062909 w 4644059"/>
                <a:gd name="connsiteY4" fmla="*/ 944951 h 5955101"/>
                <a:gd name="connsiteX5" fmla="*/ 1862759 w 4644059"/>
                <a:gd name="connsiteY5" fmla="*/ 106751 h 5955101"/>
                <a:gd name="connsiteX6" fmla="*/ 3863009 w 4644059"/>
                <a:gd name="connsiteY6" fmla="*/ 887801 h 5955101"/>
                <a:gd name="connsiteX7" fmla="*/ 2358059 w 4644059"/>
                <a:gd name="connsiteY7" fmla="*/ 1478351 h 5955101"/>
                <a:gd name="connsiteX8" fmla="*/ 4644059 w 4644059"/>
                <a:gd name="connsiteY8" fmla="*/ 2640401 h 5955101"/>
                <a:gd name="connsiteX9" fmla="*/ 1157909 w 4644059"/>
                <a:gd name="connsiteY9" fmla="*/ 3935801 h 5955101"/>
                <a:gd name="connsiteX10" fmla="*/ 3539159 w 4644059"/>
                <a:gd name="connsiteY10" fmla="*/ 5955101 h 5955101"/>
                <a:gd name="connsiteX11" fmla="*/ 2148509 w 4644059"/>
                <a:gd name="connsiteY11" fmla="*/ 5936051 h 5955101"/>
                <a:gd name="connsiteX0" fmla="*/ 2148509 w 4644059"/>
                <a:gd name="connsiteY0" fmla="*/ 5936051 h 5955101"/>
                <a:gd name="connsiteX1" fmla="*/ 14909 w 4644059"/>
                <a:gd name="connsiteY1" fmla="*/ 3669101 h 5955101"/>
                <a:gd name="connsiteX2" fmla="*/ 3482009 w 4644059"/>
                <a:gd name="connsiteY2" fmla="*/ 2640401 h 5955101"/>
                <a:gd name="connsiteX3" fmla="*/ 1291259 w 4644059"/>
                <a:gd name="connsiteY3" fmla="*/ 1325951 h 5955101"/>
                <a:gd name="connsiteX4" fmla="*/ 3062909 w 4644059"/>
                <a:gd name="connsiteY4" fmla="*/ 944951 h 5955101"/>
                <a:gd name="connsiteX5" fmla="*/ 1862759 w 4644059"/>
                <a:gd name="connsiteY5" fmla="*/ 106751 h 5955101"/>
                <a:gd name="connsiteX6" fmla="*/ 3863009 w 4644059"/>
                <a:gd name="connsiteY6" fmla="*/ 887801 h 5955101"/>
                <a:gd name="connsiteX7" fmla="*/ 2358059 w 4644059"/>
                <a:gd name="connsiteY7" fmla="*/ 1478351 h 5955101"/>
                <a:gd name="connsiteX8" fmla="*/ 4644059 w 4644059"/>
                <a:gd name="connsiteY8" fmla="*/ 2640401 h 5955101"/>
                <a:gd name="connsiteX9" fmla="*/ 1157909 w 4644059"/>
                <a:gd name="connsiteY9" fmla="*/ 3935801 h 5955101"/>
                <a:gd name="connsiteX10" fmla="*/ 3539159 w 4644059"/>
                <a:gd name="connsiteY10" fmla="*/ 5955101 h 5955101"/>
                <a:gd name="connsiteX11" fmla="*/ 2148509 w 4644059"/>
                <a:gd name="connsiteY11" fmla="*/ 5936051 h 5955101"/>
                <a:gd name="connsiteX0" fmla="*/ 2148509 w 4644059"/>
                <a:gd name="connsiteY0" fmla="*/ 5936051 h 5955101"/>
                <a:gd name="connsiteX1" fmla="*/ 14909 w 4644059"/>
                <a:gd name="connsiteY1" fmla="*/ 3669101 h 5955101"/>
                <a:gd name="connsiteX2" fmla="*/ 3482009 w 4644059"/>
                <a:gd name="connsiteY2" fmla="*/ 2640401 h 5955101"/>
                <a:gd name="connsiteX3" fmla="*/ 1291259 w 4644059"/>
                <a:gd name="connsiteY3" fmla="*/ 1325951 h 5955101"/>
                <a:gd name="connsiteX4" fmla="*/ 3062909 w 4644059"/>
                <a:gd name="connsiteY4" fmla="*/ 944951 h 5955101"/>
                <a:gd name="connsiteX5" fmla="*/ 1862759 w 4644059"/>
                <a:gd name="connsiteY5" fmla="*/ 106751 h 5955101"/>
                <a:gd name="connsiteX6" fmla="*/ 3863009 w 4644059"/>
                <a:gd name="connsiteY6" fmla="*/ 887801 h 5955101"/>
                <a:gd name="connsiteX7" fmla="*/ 2358059 w 4644059"/>
                <a:gd name="connsiteY7" fmla="*/ 1478351 h 5955101"/>
                <a:gd name="connsiteX8" fmla="*/ 4644059 w 4644059"/>
                <a:gd name="connsiteY8" fmla="*/ 2640401 h 5955101"/>
                <a:gd name="connsiteX9" fmla="*/ 1157909 w 4644059"/>
                <a:gd name="connsiteY9" fmla="*/ 3935801 h 5955101"/>
                <a:gd name="connsiteX10" fmla="*/ 3539159 w 4644059"/>
                <a:gd name="connsiteY10" fmla="*/ 5955101 h 5955101"/>
                <a:gd name="connsiteX11" fmla="*/ 2148509 w 4644059"/>
                <a:gd name="connsiteY11" fmla="*/ 5936051 h 5955101"/>
                <a:gd name="connsiteX0" fmla="*/ 2148509 w 4644059"/>
                <a:gd name="connsiteY0" fmla="*/ 5929564 h 5948614"/>
                <a:gd name="connsiteX1" fmla="*/ 14909 w 4644059"/>
                <a:gd name="connsiteY1" fmla="*/ 3662614 h 5948614"/>
                <a:gd name="connsiteX2" fmla="*/ 3482009 w 4644059"/>
                <a:gd name="connsiteY2" fmla="*/ 2633914 h 5948614"/>
                <a:gd name="connsiteX3" fmla="*/ 1291259 w 4644059"/>
                <a:gd name="connsiteY3" fmla="*/ 1319464 h 5948614"/>
                <a:gd name="connsiteX4" fmla="*/ 3062909 w 4644059"/>
                <a:gd name="connsiteY4" fmla="*/ 938464 h 5948614"/>
                <a:gd name="connsiteX5" fmla="*/ 1862759 w 4644059"/>
                <a:gd name="connsiteY5" fmla="*/ 100264 h 5948614"/>
                <a:gd name="connsiteX6" fmla="*/ 3863009 w 4644059"/>
                <a:gd name="connsiteY6" fmla="*/ 881314 h 5948614"/>
                <a:gd name="connsiteX7" fmla="*/ 2358059 w 4644059"/>
                <a:gd name="connsiteY7" fmla="*/ 1471864 h 5948614"/>
                <a:gd name="connsiteX8" fmla="*/ 4644059 w 4644059"/>
                <a:gd name="connsiteY8" fmla="*/ 2633914 h 5948614"/>
                <a:gd name="connsiteX9" fmla="*/ 1157909 w 4644059"/>
                <a:gd name="connsiteY9" fmla="*/ 3929314 h 5948614"/>
                <a:gd name="connsiteX10" fmla="*/ 3539159 w 4644059"/>
                <a:gd name="connsiteY10" fmla="*/ 5948614 h 5948614"/>
                <a:gd name="connsiteX11" fmla="*/ 2148509 w 4644059"/>
                <a:gd name="connsiteY11" fmla="*/ 5929564 h 5948614"/>
                <a:gd name="connsiteX0" fmla="*/ 2148509 w 4644059"/>
                <a:gd name="connsiteY0" fmla="*/ 5856640 h 5875690"/>
                <a:gd name="connsiteX1" fmla="*/ 14909 w 4644059"/>
                <a:gd name="connsiteY1" fmla="*/ 3589690 h 5875690"/>
                <a:gd name="connsiteX2" fmla="*/ 3482009 w 4644059"/>
                <a:gd name="connsiteY2" fmla="*/ 2560990 h 5875690"/>
                <a:gd name="connsiteX3" fmla="*/ 1291259 w 4644059"/>
                <a:gd name="connsiteY3" fmla="*/ 1246540 h 5875690"/>
                <a:gd name="connsiteX4" fmla="*/ 3062909 w 4644059"/>
                <a:gd name="connsiteY4" fmla="*/ 865540 h 5875690"/>
                <a:gd name="connsiteX5" fmla="*/ 1862759 w 4644059"/>
                <a:gd name="connsiteY5" fmla="*/ 27340 h 5875690"/>
                <a:gd name="connsiteX6" fmla="*/ 3863009 w 4644059"/>
                <a:gd name="connsiteY6" fmla="*/ 808390 h 5875690"/>
                <a:gd name="connsiteX7" fmla="*/ 2358059 w 4644059"/>
                <a:gd name="connsiteY7" fmla="*/ 1398940 h 5875690"/>
                <a:gd name="connsiteX8" fmla="*/ 4644059 w 4644059"/>
                <a:gd name="connsiteY8" fmla="*/ 2560990 h 5875690"/>
                <a:gd name="connsiteX9" fmla="*/ 1157909 w 4644059"/>
                <a:gd name="connsiteY9" fmla="*/ 3856390 h 5875690"/>
                <a:gd name="connsiteX10" fmla="*/ 3539159 w 4644059"/>
                <a:gd name="connsiteY10" fmla="*/ 5875690 h 5875690"/>
                <a:gd name="connsiteX11" fmla="*/ 2148509 w 4644059"/>
                <a:gd name="connsiteY11" fmla="*/ 5856640 h 5875690"/>
                <a:gd name="connsiteX0" fmla="*/ 2148509 w 4644059"/>
                <a:gd name="connsiteY0" fmla="*/ 5856640 h 5875690"/>
                <a:gd name="connsiteX1" fmla="*/ 14909 w 4644059"/>
                <a:gd name="connsiteY1" fmla="*/ 3589690 h 5875690"/>
                <a:gd name="connsiteX2" fmla="*/ 3482009 w 4644059"/>
                <a:gd name="connsiteY2" fmla="*/ 2560990 h 5875690"/>
                <a:gd name="connsiteX3" fmla="*/ 1291259 w 4644059"/>
                <a:gd name="connsiteY3" fmla="*/ 1246540 h 5875690"/>
                <a:gd name="connsiteX4" fmla="*/ 3062909 w 4644059"/>
                <a:gd name="connsiteY4" fmla="*/ 865540 h 5875690"/>
                <a:gd name="connsiteX5" fmla="*/ 1862759 w 4644059"/>
                <a:gd name="connsiteY5" fmla="*/ 27340 h 5875690"/>
                <a:gd name="connsiteX6" fmla="*/ 3863009 w 4644059"/>
                <a:gd name="connsiteY6" fmla="*/ 808390 h 5875690"/>
                <a:gd name="connsiteX7" fmla="*/ 2358059 w 4644059"/>
                <a:gd name="connsiteY7" fmla="*/ 1398940 h 5875690"/>
                <a:gd name="connsiteX8" fmla="*/ 4644059 w 4644059"/>
                <a:gd name="connsiteY8" fmla="*/ 2560990 h 5875690"/>
                <a:gd name="connsiteX9" fmla="*/ 1157909 w 4644059"/>
                <a:gd name="connsiteY9" fmla="*/ 3856390 h 5875690"/>
                <a:gd name="connsiteX10" fmla="*/ 3539159 w 4644059"/>
                <a:gd name="connsiteY10" fmla="*/ 5875690 h 5875690"/>
                <a:gd name="connsiteX11" fmla="*/ 2148509 w 4644059"/>
                <a:gd name="connsiteY11" fmla="*/ 5856640 h 5875690"/>
                <a:gd name="connsiteX0" fmla="*/ 2148509 w 4644059"/>
                <a:gd name="connsiteY0" fmla="*/ 5856640 h 5875690"/>
                <a:gd name="connsiteX1" fmla="*/ 14909 w 4644059"/>
                <a:gd name="connsiteY1" fmla="*/ 3589690 h 5875690"/>
                <a:gd name="connsiteX2" fmla="*/ 3482009 w 4644059"/>
                <a:gd name="connsiteY2" fmla="*/ 2560990 h 5875690"/>
                <a:gd name="connsiteX3" fmla="*/ 1291259 w 4644059"/>
                <a:gd name="connsiteY3" fmla="*/ 1246540 h 5875690"/>
                <a:gd name="connsiteX4" fmla="*/ 3062909 w 4644059"/>
                <a:gd name="connsiteY4" fmla="*/ 865540 h 5875690"/>
                <a:gd name="connsiteX5" fmla="*/ 1862759 w 4644059"/>
                <a:gd name="connsiteY5" fmla="*/ 27340 h 5875690"/>
                <a:gd name="connsiteX6" fmla="*/ 3863009 w 4644059"/>
                <a:gd name="connsiteY6" fmla="*/ 808390 h 5875690"/>
                <a:gd name="connsiteX7" fmla="*/ 2358059 w 4644059"/>
                <a:gd name="connsiteY7" fmla="*/ 1398940 h 5875690"/>
                <a:gd name="connsiteX8" fmla="*/ 4644059 w 4644059"/>
                <a:gd name="connsiteY8" fmla="*/ 2560990 h 5875690"/>
                <a:gd name="connsiteX9" fmla="*/ 1157909 w 4644059"/>
                <a:gd name="connsiteY9" fmla="*/ 3856390 h 5875690"/>
                <a:gd name="connsiteX10" fmla="*/ 3539159 w 4644059"/>
                <a:gd name="connsiteY10" fmla="*/ 5875690 h 5875690"/>
                <a:gd name="connsiteX11" fmla="*/ 2148509 w 4644059"/>
                <a:gd name="connsiteY11" fmla="*/ 5856640 h 5875690"/>
                <a:gd name="connsiteX0" fmla="*/ 2148509 w 4644059"/>
                <a:gd name="connsiteY0" fmla="*/ 5856640 h 5875690"/>
                <a:gd name="connsiteX1" fmla="*/ 14909 w 4644059"/>
                <a:gd name="connsiteY1" fmla="*/ 3589690 h 5875690"/>
                <a:gd name="connsiteX2" fmla="*/ 3482009 w 4644059"/>
                <a:gd name="connsiteY2" fmla="*/ 2560990 h 5875690"/>
                <a:gd name="connsiteX3" fmla="*/ 1291259 w 4644059"/>
                <a:gd name="connsiteY3" fmla="*/ 1246540 h 5875690"/>
                <a:gd name="connsiteX4" fmla="*/ 3062909 w 4644059"/>
                <a:gd name="connsiteY4" fmla="*/ 865540 h 5875690"/>
                <a:gd name="connsiteX5" fmla="*/ 1862759 w 4644059"/>
                <a:gd name="connsiteY5" fmla="*/ 27340 h 5875690"/>
                <a:gd name="connsiteX6" fmla="*/ 3863009 w 4644059"/>
                <a:gd name="connsiteY6" fmla="*/ 808390 h 5875690"/>
                <a:gd name="connsiteX7" fmla="*/ 2358059 w 4644059"/>
                <a:gd name="connsiteY7" fmla="*/ 1398940 h 5875690"/>
                <a:gd name="connsiteX8" fmla="*/ 4644059 w 4644059"/>
                <a:gd name="connsiteY8" fmla="*/ 2560990 h 5875690"/>
                <a:gd name="connsiteX9" fmla="*/ 1157909 w 4644059"/>
                <a:gd name="connsiteY9" fmla="*/ 3856390 h 5875690"/>
                <a:gd name="connsiteX10" fmla="*/ 3539159 w 4644059"/>
                <a:gd name="connsiteY10" fmla="*/ 5875690 h 5875690"/>
                <a:gd name="connsiteX11" fmla="*/ 2148509 w 4644059"/>
                <a:gd name="connsiteY11" fmla="*/ 5856640 h 5875690"/>
                <a:gd name="connsiteX0" fmla="*/ 2016409 w 4511959"/>
                <a:gd name="connsiteY0" fmla="*/ 5856640 h 5875690"/>
                <a:gd name="connsiteX1" fmla="*/ 16159 w 4511959"/>
                <a:gd name="connsiteY1" fmla="*/ 3570640 h 5875690"/>
                <a:gd name="connsiteX2" fmla="*/ 3349909 w 4511959"/>
                <a:gd name="connsiteY2" fmla="*/ 2560990 h 5875690"/>
                <a:gd name="connsiteX3" fmla="*/ 1159159 w 4511959"/>
                <a:gd name="connsiteY3" fmla="*/ 1246540 h 5875690"/>
                <a:gd name="connsiteX4" fmla="*/ 2930809 w 4511959"/>
                <a:gd name="connsiteY4" fmla="*/ 865540 h 5875690"/>
                <a:gd name="connsiteX5" fmla="*/ 1730659 w 4511959"/>
                <a:gd name="connsiteY5" fmla="*/ 27340 h 5875690"/>
                <a:gd name="connsiteX6" fmla="*/ 3730909 w 4511959"/>
                <a:gd name="connsiteY6" fmla="*/ 808390 h 5875690"/>
                <a:gd name="connsiteX7" fmla="*/ 2225959 w 4511959"/>
                <a:gd name="connsiteY7" fmla="*/ 1398940 h 5875690"/>
                <a:gd name="connsiteX8" fmla="*/ 4511959 w 4511959"/>
                <a:gd name="connsiteY8" fmla="*/ 2560990 h 5875690"/>
                <a:gd name="connsiteX9" fmla="*/ 1025809 w 4511959"/>
                <a:gd name="connsiteY9" fmla="*/ 3856390 h 5875690"/>
                <a:gd name="connsiteX10" fmla="*/ 3407059 w 4511959"/>
                <a:gd name="connsiteY10" fmla="*/ 5875690 h 5875690"/>
                <a:gd name="connsiteX11" fmla="*/ 2016409 w 4511959"/>
                <a:gd name="connsiteY11" fmla="*/ 5856640 h 5875690"/>
                <a:gd name="connsiteX0" fmla="*/ 2016409 w 4511959"/>
                <a:gd name="connsiteY0" fmla="*/ 5856640 h 5875690"/>
                <a:gd name="connsiteX1" fmla="*/ 16159 w 4511959"/>
                <a:gd name="connsiteY1" fmla="*/ 3570640 h 5875690"/>
                <a:gd name="connsiteX2" fmla="*/ 3349909 w 4511959"/>
                <a:gd name="connsiteY2" fmla="*/ 2560990 h 5875690"/>
                <a:gd name="connsiteX3" fmla="*/ 1159159 w 4511959"/>
                <a:gd name="connsiteY3" fmla="*/ 1246540 h 5875690"/>
                <a:gd name="connsiteX4" fmla="*/ 2930809 w 4511959"/>
                <a:gd name="connsiteY4" fmla="*/ 865540 h 5875690"/>
                <a:gd name="connsiteX5" fmla="*/ 1730659 w 4511959"/>
                <a:gd name="connsiteY5" fmla="*/ 27340 h 5875690"/>
                <a:gd name="connsiteX6" fmla="*/ 3730909 w 4511959"/>
                <a:gd name="connsiteY6" fmla="*/ 808390 h 5875690"/>
                <a:gd name="connsiteX7" fmla="*/ 2225959 w 4511959"/>
                <a:gd name="connsiteY7" fmla="*/ 1398940 h 5875690"/>
                <a:gd name="connsiteX8" fmla="*/ 4511959 w 4511959"/>
                <a:gd name="connsiteY8" fmla="*/ 2560990 h 5875690"/>
                <a:gd name="connsiteX9" fmla="*/ 1025809 w 4511959"/>
                <a:gd name="connsiteY9" fmla="*/ 3856390 h 5875690"/>
                <a:gd name="connsiteX10" fmla="*/ 3407059 w 4511959"/>
                <a:gd name="connsiteY10" fmla="*/ 5875690 h 5875690"/>
                <a:gd name="connsiteX11" fmla="*/ 2016409 w 4511959"/>
                <a:gd name="connsiteY11" fmla="*/ 5856640 h 5875690"/>
                <a:gd name="connsiteX0" fmla="*/ 2065089 w 4560639"/>
                <a:gd name="connsiteY0" fmla="*/ 5856640 h 5875690"/>
                <a:gd name="connsiteX1" fmla="*/ 64839 w 4560639"/>
                <a:gd name="connsiteY1" fmla="*/ 3570640 h 5875690"/>
                <a:gd name="connsiteX2" fmla="*/ 3398589 w 4560639"/>
                <a:gd name="connsiteY2" fmla="*/ 2560990 h 5875690"/>
                <a:gd name="connsiteX3" fmla="*/ 1207839 w 4560639"/>
                <a:gd name="connsiteY3" fmla="*/ 1246540 h 5875690"/>
                <a:gd name="connsiteX4" fmla="*/ 2979489 w 4560639"/>
                <a:gd name="connsiteY4" fmla="*/ 865540 h 5875690"/>
                <a:gd name="connsiteX5" fmla="*/ 1779339 w 4560639"/>
                <a:gd name="connsiteY5" fmla="*/ 27340 h 5875690"/>
                <a:gd name="connsiteX6" fmla="*/ 3779589 w 4560639"/>
                <a:gd name="connsiteY6" fmla="*/ 808390 h 5875690"/>
                <a:gd name="connsiteX7" fmla="*/ 2274639 w 4560639"/>
                <a:gd name="connsiteY7" fmla="*/ 1398940 h 5875690"/>
                <a:gd name="connsiteX8" fmla="*/ 4560639 w 4560639"/>
                <a:gd name="connsiteY8" fmla="*/ 2560990 h 5875690"/>
                <a:gd name="connsiteX9" fmla="*/ 1074489 w 4560639"/>
                <a:gd name="connsiteY9" fmla="*/ 3856390 h 5875690"/>
                <a:gd name="connsiteX10" fmla="*/ 3455739 w 4560639"/>
                <a:gd name="connsiteY10" fmla="*/ 5875690 h 5875690"/>
                <a:gd name="connsiteX11" fmla="*/ 2065089 w 4560639"/>
                <a:gd name="connsiteY11" fmla="*/ 5856640 h 5875690"/>
                <a:gd name="connsiteX0" fmla="*/ 2065089 w 4560639"/>
                <a:gd name="connsiteY0" fmla="*/ 5856640 h 5875690"/>
                <a:gd name="connsiteX1" fmla="*/ 64839 w 4560639"/>
                <a:gd name="connsiteY1" fmla="*/ 3570640 h 5875690"/>
                <a:gd name="connsiteX2" fmla="*/ 3398589 w 4560639"/>
                <a:gd name="connsiteY2" fmla="*/ 2560990 h 5875690"/>
                <a:gd name="connsiteX3" fmla="*/ 1207839 w 4560639"/>
                <a:gd name="connsiteY3" fmla="*/ 1246540 h 5875690"/>
                <a:gd name="connsiteX4" fmla="*/ 2979489 w 4560639"/>
                <a:gd name="connsiteY4" fmla="*/ 865540 h 5875690"/>
                <a:gd name="connsiteX5" fmla="*/ 1779339 w 4560639"/>
                <a:gd name="connsiteY5" fmla="*/ 27340 h 5875690"/>
                <a:gd name="connsiteX6" fmla="*/ 3779589 w 4560639"/>
                <a:gd name="connsiteY6" fmla="*/ 808390 h 5875690"/>
                <a:gd name="connsiteX7" fmla="*/ 2274639 w 4560639"/>
                <a:gd name="connsiteY7" fmla="*/ 1398940 h 5875690"/>
                <a:gd name="connsiteX8" fmla="*/ 4560639 w 4560639"/>
                <a:gd name="connsiteY8" fmla="*/ 2560990 h 5875690"/>
                <a:gd name="connsiteX9" fmla="*/ 1074489 w 4560639"/>
                <a:gd name="connsiteY9" fmla="*/ 3856390 h 5875690"/>
                <a:gd name="connsiteX10" fmla="*/ 3455739 w 4560639"/>
                <a:gd name="connsiteY10" fmla="*/ 5875690 h 5875690"/>
                <a:gd name="connsiteX11" fmla="*/ 2065089 w 4560639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56640 h 5875690"/>
                <a:gd name="connsiteX1" fmla="*/ 124571 w 4620371"/>
                <a:gd name="connsiteY1" fmla="*/ 3570640 h 5875690"/>
                <a:gd name="connsiteX2" fmla="*/ 3458321 w 4620371"/>
                <a:gd name="connsiteY2" fmla="*/ 2560990 h 5875690"/>
                <a:gd name="connsiteX3" fmla="*/ 1267571 w 4620371"/>
                <a:gd name="connsiteY3" fmla="*/ 1246540 h 5875690"/>
                <a:gd name="connsiteX4" fmla="*/ 3039221 w 4620371"/>
                <a:gd name="connsiteY4" fmla="*/ 865540 h 5875690"/>
                <a:gd name="connsiteX5" fmla="*/ 1839071 w 4620371"/>
                <a:gd name="connsiteY5" fmla="*/ 27340 h 5875690"/>
                <a:gd name="connsiteX6" fmla="*/ 3839321 w 4620371"/>
                <a:gd name="connsiteY6" fmla="*/ 808390 h 5875690"/>
                <a:gd name="connsiteX7" fmla="*/ 2334371 w 4620371"/>
                <a:gd name="connsiteY7" fmla="*/ 1398940 h 5875690"/>
                <a:gd name="connsiteX8" fmla="*/ 4620371 w 4620371"/>
                <a:gd name="connsiteY8" fmla="*/ 2560990 h 5875690"/>
                <a:gd name="connsiteX9" fmla="*/ 1134221 w 4620371"/>
                <a:gd name="connsiteY9" fmla="*/ 3856390 h 5875690"/>
                <a:gd name="connsiteX10" fmla="*/ 3515471 w 4620371"/>
                <a:gd name="connsiteY10" fmla="*/ 5875690 h 5875690"/>
                <a:gd name="connsiteX11" fmla="*/ 2124821 w 4620371"/>
                <a:gd name="connsiteY11" fmla="*/ 5856640 h 5875690"/>
                <a:gd name="connsiteX0" fmla="*/ 2124821 w 4620371"/>
                <a:gd name="connsiteY0" fmla="*/ 5871088 h 5890138"/>
                <a:gd name="connsiteX1" fmla="*/ 124571 w 4620371"/>
                <a:gd name="connsiteY1" fmla="*/ 3585088 h 5890138"/>
                <a:gd name="connsiteX2" fmla="*/ 3458321 w 4620371"/>
                <a:gd name="connsiteY2" fmla="*/ 2575438 h 5890138"/>
                <a:gd name="connsiteX3" fmla="*/ 1267571 w 4620371"/>
                <a:gd name="connsiteY3" fmla="*/ 1260988 h 5890138"/>
                <a:gd name="connsiteX4" fmla="*/ 3039221 w 4620371"/>
                <a:gd name="connsiteY4" fmla="*/ 879988 h 5890138"/>
                <a:gd name="connsiteX5" fmla="*/ 1839071 w 4620371"/>
                <a:gd name="connsiteY5" fmla="*/ 41788 h 5890138"/>
                <a:gd name="connsiteX6" fmla="*/ 3839321 w 4620371"/>
                <a:gd name="connsiteY6" fmla="*/ 822838 h 5890138"/>
                <a:gd name="connsiteX7" fmla="*/ 2334371 w 4620371"/>
                <a:gd name="connsiteY7" fmla="*/ 1413388 h 5890138"/>
                <a:gd name="connsiteX8" fmla="*/ 4620371 w 4620371"/>
                <a:gd name="connsiteY8" fmla="*/ 2575438 h 5890138"/>
                <a:gd name="connsiteX9" fmla="*/ 1134221 w 4620371"/>
                <a:gd name="connsiteY9" fmla="*/ 3870838 h 5890138"/>
                <a:gd name="connsiteX10" fmla="*/ 3515471 w 4620371"/>
                <a:gd name="connsiteY10" fmla="*/ 5890138 h 5890138"/>
                <a:gd name="connsiteX11" fmla="*/ 2124821 w 4620371"/>
                <a:gd name="connsiteY11" fmla="*/ 5871088 h 5890138"/>
                <a:gd name="connsiteX0" fmla="*/ 2124821 w 4620371"/>
                <a:gd name="connsiteY0" fmla="*/ 5871088 h 5890138"/>
                <a:gd name="connsiteX1" fmla="*/ 124571 w 4620371"/>
                <a:gd name="connsiteY1" fmla="*/ 3585088 h 5890138"/>
                <a:gd name="connsiteX2" fmla="*/ 3458321 w 4620371"/>
                <a:gd name="connsiteY2" fmla="*/ 2575438 h 5890138"/>
                <a:gd name="connsiteX3" fmla="*/ 1267571 w 4620371"/>
                <a:gd name="connsiteY3" fmla="*/ 1260988 h 5890138"/>
                <a:gd name="connsiteX4" fmla="*/ 3039221 w 4620371"/>
                <a:gd name="connsiteY4" fmla="*/ 879988 h 5890138"/>
                <a:gd name="connsiteX5" fmla="*/ 1839071 w 4620371"/>
                <a:gd name="connsiteY5" fmla="*/ 41788 h 5890138"/>
                <a:gd name="connsiteX6" fmla="*/ 3839321 w 4620371"/>
                <a:gd name="connsiteY6" fmla="*/ 822838 h 5890138"/>
                <a:gd name="connsiteX7" fmla="*/ 2334371 w 4620371"/>
                <a:gd name="connsiteY7" fmla="*/ 1413388 h 5890138"/>
                <a:gd name="connsiteX8" fmla="*/ 4620371 w 4620371"/>
                <a:gd name="connsiteY8" fmla="*/ 2575438 h 5890138"/>
                <a:gd name="connsiteX9" fmla="*/ 1134221 w 4620371"/>
                <a:gd name="connsiteY9" fmla="*/ 3870838 h 5890138"/>
                <a:gd name="connsiteX10" fmla="*/ 3515471 w 4620371"/>
                <a:gd name="connsiteY10" fmla="*/ 5890138 h 5890138"/>
                <a:gd name="connsiteX11" fmla="*/ 2124821 w 4620371"/>
                <a:gd name="connsiteY11" fmla="*/ 5871088 h 5890138"/>
                <a:gd name="connsiteX0" fmla="*/ 2124821 w 4620371"/>
                <a:gd name="connsiteY0" fmla="*/ 5871088 h 5890138"/>
                <a:gd name="connsiteX1" fmla="*/ 124571 w 4620371"/>
                <a:gd name="connsiteY1" fmla="*/ 3585088 h 5890138"/>
                <a:gd name="connsiteX2" fmla="*/ 3458321 w 4620371"/>
                <a:gd name="connsiteY2" fmla="*/ 2575438 h 5890138"/>
                <a:gd name="connsiteX3" fmla="*/ 1267571 w 4620371"/>
                <a:gd name="connsiteY3" fmla="*/ 1260988 h 5890138"/>
                <a:gd name="connsiteX4" fmla="*/ 3039221 w 4620371"/>
                <a:gd name="connsiteY4" fmla="*/ 879988 h 5890138"/>
                <a:gd name="connsiteX5" fmla="*/ 1839071 w 4620371"/>
                <a:gd name="connsiteY5" fmla="*/ 41788 h 5890138"/>
                <a:gd name="connsiteX6" fmla="*/ 3839321 w 4620371"/>
                <a:gd name="connsiteY6" fmla="*/ 822838 h 5890138"/>
                <a:gd name="connsiteX7" fmla="*/ 2334371 w 4620371"/>
                <a:gd name="connsiteY7" fmla="*/ 1413388 h 5890138"/>
                <a:gd name="connsiteX8" fmla="*/ 4620371 w 4620371"/>
                <a:gd name="connsiteY8" fmla="*/ 2575438 h 5890138"/>
                <a:gd name="connsiteX9" fmla="*/ 1134221 w 4620371"/>
                <a:gd name="connsiteY9" fmla="*/ 3870838 h 5890138"/>
                <a:gd name="connsiteX10" fmla="*/ 3515471 w 4620371"/>
                <a:gd name="connsiteY10" fmla="*/ 5890138 h 5890138"/>
                <a:gd name="connsiteX11" fmla="*/ 2124821 w 4620371"/>
                <a:gd name="connsiteY11" fmla="*/ 5871088 h 5890138"/>
                <a:gd name="connsiteX0" fmla="*/ 2124821 w 4620371"/>
                <a:gd name="connsiteY0" fmla="*/ 5871088 h 5890138"/>
                <a:gd name="connsiteX1" fmla="*/ 124571 w 4620371"/>
                <a:gd name="connsiteY1" fmla="*/ 3585088 h 5890138"/>
                <a:gd name="connsiteX2" fmla="*/ 3458321 w 4620371"/>
                <a:gd name="connsiteY2" fmla="*/ 2575438 h 5890138"/>
                <a:gd name="connsiteX3" fmla="*/ 1267571 w 4620371"/>
                <a:gd name="connsiteY3" fmla="*/ 1260988 h 5890138"/>
                <a:gd name="connsiteX4" fmla="*/ 3039221 w 4620371"/>
                <a:gd name="connsiteY4" fmla="*/ 879988 h 5890138"/>
                <a:gd name="connsiteX5" fmla="*/ 1839071 w 4620371"/>
                <a:gd name="connsiteY5" fmla="*/ 41788 h 5890138"/>
                <a:gd name="connsiteX6" fmla="*/ 3839321 w 4620371"/>
                <a:gd name="connsiteY6" fmla="*/ 822838 h 5890138"/>
                <a:gd name="connsiteX7" fmla="*/ 2334371 w 4620371"/>
                <a:gd name="connsiteY7" fmla="*/ 1413388 h 5890138"/>
                <a:gd name="connsiteX8" fmla="*/ 4620371 w 4620371"/>
                <a:gd name="connsiteY8" fmla="*/ 2575438 h 5890138"/>
                <a:gd name="connsiteX9" fmla="*/ 1134221 w 4620371"/>
                <a:gd name="connsiteY9" fmla="*/ 3870838 h 5890138"/>
                <a:gd name="connsiteX10" fmla="*/ 3515471 w 4620371"/>
                <a:gd name="connsiteY10" fmla="*/ 5890138 h 5890138"/>
                <a:gd name="connsiteX11" fmla="*/ 2124821 w 4620371"/>
                <a:gd name="connsiteY11" fmla="*/ 5871088 h 5890138"/>
                <a:gd name="connsiteX0" fmla="*/ 2124821 w 4620371"/>
                <a:gd name="connsiteY0" fmla="*/ 5871088 h 5890138"/>
                <a:gd name="connsiteX1" fmla="*/ 124571 w 4620371"/>
                <a:gd name="connsiteY1" fmla="*/ 3585088 h 5890138"/>
                <a:gd name="connsiteX2" fmla="*/ 3458321 w 4620371"/>
                <a:gd name="connsiteY2" fmla="*/ 2575438 h 5890138"/>
                <a:gd name="connsiteX3" fmla="*/ 1686671 w 4620371"/>
                <a:gd name="connsiteY3" fmla="*/ 1356238 h 5890138"/>
                <a:gd name="connsiteX4" fmla="*/ 3039221 w 4620371"/>
                <a:gd name="connsiteY4" fmla="*/ 879988 h 5890138"/>
                <a:gd name="connsiteX5" fmla="*/ 1839071 w 4620371"/>
                <a:gd name="connsiteY5" fmla="*/ 41788 h 5890138"/>
                <a:gd name="connsiteX6" fmla="*/ 3839321 w 4620371"/>
                <a:gd name="connsiteY6" fmla="*/ 822838 h 5890138"/>
                <a:gd name="connsiteX7" fmla="*/ 2334371 w 4620371"/>
                <a:gd name="connsiteY7" fmla="*/ 1413388 h 5890138"/>
                <a:gd name="connsiteX8" fmla="*/ 4620371 w 4620371"/>
                <a:gd name="connsiteY8" fmla="*/ 2575438 h 5890138"/>
                <a:gd name="connsiteX9" fmla="*/ 1134221 w 4620371"/>
                <a:gd name="connsiteY9" fmla="*/ 3870838 h 5890138"/>
                <a:gd name="connsiteX10" fmla="*/ 3515471 w 4620371"/>
                <a:gd name="connsiteY10" fmla="*/ 5890138 h 5890138"/>
                <a:gd name="connsiteX11" fmla="*/ 2124821 w 4620371"/>
                <a:gd name="connsiteY11" fmla="*/ 5871088 h 5890138"/>
                <a:gd name="connsiteX0" fmla="*/ 2124821 w 4620371"/>
                <a:gd name="connsiteY0" fmla="*/ 5884333 h 5903383"/>
                <a:gd name="connsiteX1" fmla="*/ 124571 w 4620371"/>
                <a:gd name="connsiteY1" fmla="*/ 3598333 h 5903383"/>
                <a:gd name="connsiteX2" fmla="*/ 3458321 w 4620371"/>
                <a:gd name="connsiteY2" fmla="*/ 2588683 h 5903383"/>
                <a:gd name="connsiteX3" fmla="*/ 1686671 w 4620371"/>
                <a:gd name="connsiteY3" fmla="*/ 1369483 h 5903383"/>
                <a:gd name="connsiteX4" fmla="*/ 3039221 w 4620371"/>
                <a:gd name="connsiteY4" fmla="*/ 893233 h 5903383"/>
                <a:gd name="connsiteX5" fmla="*/ 1839071 w 4620371"/>
                <a:gd name="connsiteY5" fmla="*/ 55033 h 5903383"/>
                <a:gd name="connsiteX6" fmla="*/ 3686921 w 4620371"/>
                <a:gd name="connsiteY6" fmla="*/ 778933 h 5903383"/>
                <a:gd name="connsiteX7" fmla="*/ 2334371 w 4620371"/>
                <a:gd name="connsiteY7" fmla="*/ 1426633 h 5903383"/>
                <a:gd name="connsiteX8" fmla="*/ 4620371 w 4620371"/>
                <a:gd name="connsiteY8" fmla="*/ 2588683 h 5903383"/>
                <a:gd name="connsiteX9" fmla="*/ 1134221 w 4620371"/>
                <a:gd name="connsiteY9" fmla="*/ 3884083 h 5903383"/>
                <a:gd name="connsiteX10" fmla="*/ 3515471 w 4620371"/>
                <a:gd name="connsiteY10" fmla="*/ 5903383 h 5903383"/>
                <a:gd name="connsiteX11" fmla="*/ 2124821 w 4620371"/>
                <a:gd name="connsiteY11" fmla="*/ 5884333 h 5903383"/>
                <a:gd name="connsiteX0" fmla="*/ 2124821 w 4353671"/>
                <a:gd name="connsiteY0" fmla="*/ 5884333 h 5903383"/>
                <a:gd name="connsiteX1" fmla="*/ 124571 w 4353671"/>
                <a:gd name="connsiteY1" fmla="*/ 3598333 h 5903383"/>
                <a:gd name="connsiteX2" fmla="*/ 3458321 w 4353671"/>
                <a:gd name="connsiteY2" fmla="*/ 2588683 h 5903383"/>
                <a:gd name="connsiteX3" fmla="*/ 1686671 w 4353671"/>
                <a:gd name="connsiteY3" fmla="*/ 1369483 h 5903383"/>
                <a:gd name="connsiteX4" fmla="*/ 3039221 w 4353671"/>
                <a:gd name="connsiteY4" fmla="*/ 893233 h 5903383"/>
                <a:gd name="connsiteX5" fmla="*/ 1839071 w 4353671"/>
                <a:gd name="connsiteY5" fmla="*/ 55033 h 5903383"/>
                <a:gd name="connsiteX6" fmla="*/ 3686921 w 4353671"/>
                <a:gd name="connsiteY6" fmla="*/ 778933 h 5903383"/>
                <a:gd name="connsiteX7" fmla="*/ 2334371 w 4353671"/>
                <a:gd name="connsiteY7" fmla="*/ 1426633 h 5903383"/>
                <a:gd name="connsiteX8" fmla="*/ 4353671 w 4353671"/>
                <a:gd name="connsiteY8" fmla="*/ 2569633 h 5903383"/>
                <a:gd name="connsiteX9" fmla="*/ 1134221 w 4353671"/>
                <a:gd name="connsiteY9" fmla="*/ 3884083 h 5903383"/>
                <a:gd name="connsiteX10" fmla="*/ 3515471 w 4353671"/>
                <a:gd name="connsiteY10" fmla="*/ 5903383 h 5903383"/>
                <a:gd name="connsiteX11" fmla="*/ 2124821 w 4353671"/>
                <a:gd name="connsiteY11" fmla="*/ 5884333 h 5903383"/>
                <a:gd name="connsiteX0" fmla="*/ 2124821 w 4353671"/>
                <a:gd name="connsiteY0" fmla="*/ 6165955 h 6185005"/>
                <a:gd name="connsiteX1" fmla="*/ 124571 w 4353671"/>
                <a:gd name="connsiteY1" fmla="*/ 3879955 h 6185005"/>
                <a:gd name="connsiteX2" fmla="*/ 3458321 w 4353671"/>
                <a:gd name="connsiteY2" fmla="*/ 2870305 h 6185005"/>
                <a:gd name="connsiteX3" fmla="*/ 1686671 w 4353671"/>
                <a:gd name="connsiteY3" fmla="*/ 1651105 h 6185005"/>
                <a:gd name="connsiteX4" fmla="*/ 3039221 w 4353671"/>
                <a:gd name="connsiteY4" fmla="*/ 1174855 h 6185005"/>
                <a:gd name="connsiteX5" fmla="*/ 1820021 w 4353671"/>
                <a:gd name="connsiteY5" fmla="*/ 12805 h 6185005"/>
                <a:gd name="connsiteX6" fmla="*/ 3686921 w 4353671"/>
                <a:gd name="connsiteY6" fmla="*/ 1060555 h 6185005"/>
                <a:gd name="connsiteX7" fmla="*/ 2334371 w 4353671"/>
                <a:gd name="connsiteY7" fmla="*/ 1708255 h 6185005"/>
                <a:gd name="connsiteX8" fmla="*/ 4353671 w 4353671"/>
                <a:gd name="connsiteY8" fmla="*/ 2851255 h 6185005"/>
                <a:gd name="connsiteX9" fmla="*/ 1134221 w 4353671"/>
                <a:gd name="connsiteY9" fmla="*/ 4165705 h 6185005"/>
                <a:gd name="connsiteX10" fmla="*/ 3515471 w 4353671"/>
                <a:gd name="connsiteY10" fmla="*/ 6185005 h 6185005"/>
                <a:gd name="connsiteX11" fmla="*/ 2124821 w 4353671"/>
                <a:gd name="connsiteY11" fmla="*/ 6165955 h 6185005"/>
                <a:gd name="connsiteX0" fmla="*/ 2124821 w 4353671"/>
                <a:gd name="connsiteY0" fmla="*/ 6156317 h 6175367"/>
                <a:gd name="connsiteX1" fmla="*/ 124571 w 4353671"/>
                <a:gd name="connsiteY1" fmla="*/ 3870317 h 6175367"/>
                <a:gd name="connsiteX2" fmla="*/ 3458321 w 4353671"/>
                <a:gd name="connsiteY2" fmla="*/ 2860667 h 6175367"/>
                <a:gd name="connsiteX3" fmla="*/ 1686671 w 4353671"/>
                <a:gd name="connsiteY3" fmla="*/ 1641467 h 6175367"/>
                <a:gd name="connsiteX4" fmla="*/ 3039221 w 4353671"/>
                <a:gd name="connsiteY4" fmla="*/ 1165217 h 6175367"/>
                <a:gd name="connsiteX5" fmla="*/ 1820021 w 4353671"/>
                <a:gd name="connsiteY5" fmla="*/ 3167 h 6175367"/>
                <a:gd name="connsiteX6" fmla="*/ 3686921 w 4353671"/>
                <a:gd name="connsiteY6" fmla="*/ 1050917 h 6175367"/>
                <a:gd name="connsiteX7" fmla="*/ 2334371 w 4353671"/>
                <a:gd name="connsiteY7" fmla="*/ 1698617 h 6175367"/>
                <a:gd name="connsiteX8" fmla="*/ 4353671 w 4353671"/>
                <a:gd name="connsiteY8" fmla="*/ 2841617 h 6175367"/>
                <a:gd name="connsiteX9" fmla="*/ 1134221 w 4353671"/>
                <a:gd name="connsiteY9" fmla="*/ 4156067 h 6175367"/>
                <a:gd name="connsiteX10" fmla="*/ 3515471 w 4353671"/>
                <a:gd name="connsiteY10" fmla="*/ 6175367 h 6175367"/>
                <a:gd name="connsiteX11" fmla="*/ 2124821 w 4353671"/>
                <a:gd name="connsiteY11" fmla="*/ 6156317 h 6175367"/>
                <a:gd name="connsiteX0" fmla="*/ 2124821 w 4353671"/>
                <a:gd name="connsiteY0" fmla="*/ 6156317 h 6175367"/>
                <a:gd name="connsiteX1" fmla="*/ 124571 w 4353671"/>
                <a:gd name="connsiteY1" fmla="*/ 3870317 h 6175367"/>
                <a:gd name="connsiteX2" fmla="*/ 3458321 w 4353671"/>
                <a:gd name="connsiteY2" fmla="*/ 2860667 h 6175367"/>
                <a:gd name="connsiteX3" fmla="*/ 1686671 w 4353671"/>
                <a:gd name="connsiteY3" fmla="*/ 1641467 h 6175367"/>
                <a:gd name="connsiteX4" fmla="*/ 3039221 w 4353671"/>
                <a:gd name="connsiteY4" fmla="*/ 1165217 h 6175367"/>
                <a:gd name="connsiteX5" fmla="*/ 1820021 w 4353671"/>
                <a:gd name="connsiteY5" fmla="*/ 3167 h 6175367"/>
                <a:gd name="connsiteX6" fmla="*/ 3686921 w 4353671"/>
                <a:gd name="connsiteY6" fmla="*/ 1050917 h 6175367"/>
                <a:gd name="connsiteX7" fmla="*/ 2334371 w 4353671"/>
                <a:gd name="connsiteY7" fmla="*/ 1698617 h 6175367"/>
                <a:gd name="connsiteX8" fmla="*/ 4353671 w 4353671"/>
                <a:gd name="connsiteY8" fmla="*/ 2841617 h 6175367"/>
                <a:gd name="connsiteX9" fmla="*/ 1134221 w 4353671"/>
                <a:gd name="connsiteY9" fmla="*/ 4156067 h 6175367"/>
                <a:gd name="connsiteX10" fmla="*/ 3515471 w 4353671"/>
                <a:gd name="connsiteY10" fmla="*/ 6175367 h 6175367"/>
                <a:gd name="connsiteX11" fmla="*/ 2124821 w 4353671"/>
                <a:gd name="connsiteY11" fmla="*/ 6156317 h 6175367"/>
                <a:gd name="connsiteX0" fmla="*/ 2124821 w 4353671"/>
                <a:gd name="connsiteY0" fmla="*/ 6156317 h 6175367"/>
                <a:gd name="connsiteX1" fmla="*/ 124571 w 4353671"/>
                <a:gd name="connsiteY1" fmla="*/ 3870317 h 6175367"/>
                <a:gd name="connsiteX2" fmla="*/ 3458321 w 4353671"/>
                <a:gd name="connsiteY2" fmla="*/ 2860667 h 6175367"/>
                <a:gd name="connsiteX3" fmla="*/ 1686671 w 4353671"/>
                <a:gd name="connsiteY3" fmla="*/ 1641467 h 6175367"/>
                <a:gd name="connsiteX4" fmla="*/ 3039221 w 4353671"/>
                <a:gd name="connsiteY4" fmla="*/ 1165217 h 6175367"/>
                <a:gd name="connsiteX5" fmla="*/ 1820021 w 4353671"/>
                <a:gd name="connsiteY5" fmla="*/ 3167 h 6175367"/>
                <a:gd name="connsiteX6" fmla="*/ 3686921 w 4353671"/>
                <a:gd name="connsiteY6" fmla="*/ 1050917 h 6175367"/>
                <a:gd name="connsiteX7" fmla="*/ 2334371 w 4353671"/>
                <a:gd name="connsiteY7" fmla="*/ 1698617 h 6175367"/>
                <a:gd name="connsiteX8" fmla="*/ 4353671 w 4353671"/>
                <a:gd name="connsiteY8" fmla="*/ 2841617 h 6175367"/>
                <a:gd name="connsiteX9" fmla="*/ 1134221 w 4353671"/>
                <a:gd name="connsiteY9" fmla="*/ 4156067 h 6175367"/>
                <a:gd name="connsiteX10" fmla="*/ 3515471 w 4353671"/>
                <a:gd name="connsiteY10" fmla="*/ 6175367 h 6175367"/>
                <a:gd name="connsiteX11" fmla="*/ 2124821 w 4353671"/>
                <a:gd name="connsiteY11" fmla="*/ 6156317 h 6175367"/>
                <a:gd name="connsiteX0" fmla="*/ 2124821 w 4353671"/>
                <a:gd name="connsiteY0" fmla="*/ 6156317 h 6175367"/>
                <a:gd name="connsiteX1" fmla="*/ 124571 w 4353671"/>
                <a:gd name="connsiteY1" fmla="*/ 3870317 h 6175367"/>
                <a:gd name="connsiteX2" fmla="*/ 3458321 w 4353671"/>
                <a:gd name="connsiteY2" fmla="*/ 2860667 h 6175367"/>
                <a:gd name="connsiteX3" fmla="*/ 1686671 w 4353671"/>
                <a:gd name="connsiteY3" fmla="*/ 1641467 h 6175367"/>
                <a:gd name="connsiteX4" fmla="*/ 3039221 w 4353671"/>
                <a:gd name="connsiteY4" fmla="*/ 1165217 h 6175367"/>
                <a:gd name="connsiteX5" fmla="*/ 1820021 w 4353671"/>
                <a:gd name="connsiteY5" fmla="*/ 3167 h 6175367"/>
                <a:gd name="connsiteX6" fmla="*/ 3686921 w 4353671"/>
                <a:gd name="connsiteY6" fmla="*/ 1050917 h 6175367"/>
                <a:gd name="connsiteX7" fmla="*/ 2334371 w 4353671"/>
                <a:gd name="connsiteY7" fmla="*/ 1698617 h 6175367"/>
                <a:gd name="connsiteX8" fmla="*/ 4353671 w 4353671"/>
                <a:gd name="connsiteY8" fmla="*/ 2841617 h 6175367"/>
                <a:gd name="connsiteX9" fmla="*/ 1134221 w 4353671"/>
                <a:gd name="connsiteY9" fmla="*/ 4156067 h 6175367"/>
                <a:gd name="connsiteX10" fmla="*/ 3515471 w 4353671"/>
                <a:gd name="connsiteY10" fmla="*/ 6175367 h 6175367"/>
                <a:gd name="connsiteX11" fmla="*/ 2124821 w 4353671"/>
                <a:gd name="connsiteY11" fmla="*/ 6156317 h 6175367"/>
                <a:gd name="connsiteX0" fmla="*/ 2124821 w 4353671"/>
                <a:gd name="connsiteY0" fmla="*/ 6156317 h 6175367"/>
                <a:gd name="connsiteX1" fmla="*/ 124571 w 4353671"/>
                <a:gd name="connsiteY1" fmla="*/ 3870317 h 6175367"/>
                <a:gd name="connsiteX2" fmla="*/ 3458321 w 4353671"/>
                <a:gd name="connsiteY2" fmla="*/ 2860667 h 6175367"/>
                <a:gd name="connsiteX3" fmla="*/ 1686671 w 4353671"/>
                <a:gd name="connsiteY3" fmla="*/ 1641467 h 6175367"/>
                <a:gd name="connsiteX4" fmla="*/ 3039221 w 4353671"/>
                <a:gd name="connsiteY4" fmla="*/ 1165217 h 6175367"/>
                <a:gd name="connsiteX5" fmla="*/ 1820021 w 4353671"/>
                <a:gd name="connsiteY5" fmla="*/ 3167 h 6175367"/>
                <a:gd name="connsiteX6" fmla="*/ 3686921 w 4353671"/>
                <a:gd name="connsiteY6" fmla="*/ 1050917 h 6175367"/>
                <a:gd name="connsiteX7" fmla="*/ 2334371 w 4353671"/>
                <a:gd name="connsiteY7" fmla="*/ 1698617 h 6175367"/>
                <a:gd name="connsiteX8" fmla="*/ 4353671 w 4353671"/>
                <a:gd name="connsiteY8" fmla="*/ 2841617 h 6175367"/>
                <a:gd name="connsiteX9" fmla="*/ 1134221 w 4353671"/>
                <a:gd name="connsiteY9" fmla="*/ 4156067 h 6175367"/>
                <a:gd name="connsiteX10" fmla="*/ 3515471 w 4353671"/>
                <a:gd name="connsiteY10" fmla="*/ 6175367 h 6175367"/>
                <a:gd name="connsiteX11" fmla="*/ 2124821 w 4353671"/>
                <a:gd name="connsiteY11" fmla="*/ 6156317 h 6175367"/>
                <a:gd name="connsiteX0" fmla="*/ 2124821 w 4354179"/>
                <a:gd name="connsiteY0" fmla="*/ 6156317 h 6175367"/>
                <a:gd name="connsiteX1" fmla="*/ 124571 w 4354179"/>
                <a:gd name="connsiteY1" fmla="*/ 3870317 h 6175367"/>
                <a:gd name="connsiteX2" fmla="*/ 3458321 w 4354179"/>
                <a:gd name="connsiteY2" fmla="*/ 2860667 h 6175367"/>
                <a:gd name="connsiteX3" fmla="*/ 1686671 w 4354179"/>
                <a:gd name="connsiteY3" fmla="*/ 1641467 h 6175367"/>
                <a:gd name="connsiteX4" fmla="*/ 3039221 w 4354179"/>
                <a:gd name="connsiteY4" fmla="*/ 1165217 h 6175367"/>
                <a:gd name="connsiteX5" fmla="*/ 1820021 w 4354179"/>
                <a:gd name="connsiteY5" fmla="*/ 3167 h 6175367"/>
                <a:gd name="connsiteX6" fmla="*/ 3686921 w 4354179"/>
                <a:gd name="connsiteY6" fmla="*/ 1050917 h 6175367"/>
                <a:gd name="connsiteX7" fmla="*/ 2334371 w 4354179"/>
                <a:gd name="connsiteY7" fmla="*/ 1698617 h 6175367"/>
                <a:gd name="connsiteX8" fmla="*/ 4353671 w 4354179"/>
                <a:gd name="connsiteY8" fmla="*/ 2841617 h 6175367"/>
                <a:gd name="connsiteX9" fmla="*/ 1134221 w 4354179"/>
                <a:gd name="connsiteY9" fmla="*/ 4156067 h 6175367"/>
                <a:gd name="connsiteX10" fmla="*/ 3515471 w 4354179"/>
                <a:gd name="connsiteY10" fmla="*/ 6175367 h 6175367"/>
                <a:gd name="connsiteX11" fmla="*/ 2124821 w 4354179"/>
                <a:gd name="connsiteY11" fmla="*/ 6156317 h 6175367"/>
                <a:gd name="connsiteX0" fmla="*/ 2124821 w 4354179"/>
                <a:gd name="connsiteY0" fmla="*/ 6156317 h 6175367"/>
                <a:gd name="connsiteX1" fmla="*/ 124571 w 4354179"/>
                <a:gd name="connsiteY1" fmla="*/ 3870317 h 6175367"/>
                <a:gd name="connsiteX2" fmla="*/ 3458321 w 4354179"/>
                <a:gd name="connsiteY2" fmla="*/ 2860667 h 6175367"/>
                <a:gd name="connsiteX3" fmla="*/ 1686671 w 4354179"/>
                <a:gd name="connsiteY3" fmla="*/ 1641467 h 6175367"/>
                <a:gd name="connsiteX4" fmla="*/ 3039221 w 4354179"/>
                <a:gd name="connsiteY4" fmla="*/ 1165217 h 6175367"/>
                <a:gd name="connsiteX5" fmla="*/ 1820021 w 4354179"/>
                <a:gd name="connsiteY5" fmla="*/ 3167 h 6175367"/>
                <a:gd name="connsiteX6" fmla="*/ 3686921 w 4354179"/>
                <a:gd name="connsiteY6" fmla="*/ 1050917 h 6175367"/>
                <a:gd name="connsiteX7" fmla="*/ 2334371 w 4354179"/>
                <a:gd name="connsiteY7" fmla="*/ 1698617 h 6175367"/>
                <a:gd name="connsiteX8" fmla="*/ 4353671 w 4354179"/>
                <a:gd name="connsiteY8" fmla="*/ 2841617 h 6175367"/>
                <a:gd name="connsiteX9" fmla="*/ 1134221 w 4354179"/>
                <a:gd name="connsiteY9" fmla="*/ 4156067 h 6175367"/>
                <a:gd name="connsiteX10" fmla="*/ 3515471 w 4354179"/>
                <a:gd name="connsiteY10" fmla="*/ 6175367 h 6175367"/>
                <a:gd name="connsiteX11" fmla="*/ 2124821 w 4354179"/>
                <a:gd name="connsiteY11" fmla="*/ 6156317 h 6175367"/>
                <a:gd name="connsiteX0" fmla="*/ 2124821 w 4354179"/>
                <a:gd name="connsiteY0" fmla="*/ 6156317 h 6175367"/>
                <a:gd name="connsiteX1" fmla="*/ 124571 w 4354179"/>
                <a:gd name="connsiteY1" fmla="*/ 3870317 h 6175367"/>
                <a:gd name="connsiteX2" fmla="*/ 3458321 w 4354179"/>
                <a:gd name="connsiteY2" fmla="*/ 2860667 h 6175367"/>
                <a:gd name="connsiteX3" fmla="*/ 1686671 w 4354179"/>
                <a:gd name="connsiteY3" fmla="*/ 1641467 h 6175367"/>
                <a:gd name="connsiteX4" fmla="*/ 3039221 w 4354179"/>
                <a:gd name="connsiteY4" fmla="*/ 1165217 h 6175367"/>
                <a:gd name="connsiteX5" fmla="*/ 1820021 w 4354179"/>
                <a:gd name="connsiteY5" fmla="*/ 3167 h 6175367"/>
                <a:gd name="connsiteX6" fmla="*/ 3686921 w 4354179"/>
                <a:gd name="connsiteY6" fmla="*/ 1050917 h 6175367"/>
                <a:gd name="connsiteX7" fmla="*/ 2334371 w 4354179"/>
                <a:gd name="connsiteY7" fmla="*/ 1698617 h 6175367"/>
                <a:gd name="connsiteX8" fmla="*/ 4353671 w 4354179"/>
                <a:gd name="connsiteY8" fmla="*/ 2841617 h 6175367"/>
                <a:gd name="connsiteX9" fmla="*/ 1134221 w 4354179"/>
                <a:gd name="connsiteY9" fmla="*/ 4156067 h 6175367"/>
                <a:gd name="connsiteX10" fmla="*/ 3515471 w 4354179"/>
                <a:gd name="connsiteY10" fmla="*/ 6175367 h 6175367"/>
                <a:gd name="connsiteX11" fmla="*/ 2124821 w 4354179"/>
                <a:gd name="connsiteY11" fmla="*/ 6156317 h 6175367"/>
                <a:gd name="connsiteX0" fmla="*/ 2124821 w 4354179"/>
                <a:gd name="connsiteY0" fmla="*/ 6156317 h 6175367"/>
                <a:gd name="connsiteX1" fmla="*/ 124571 w 4354179"/>
                <a:gd name="connsiteY1" fmla="*/ 3870317 h 6175367"/>
                <a:gd name="connsiteX2" fmla="*/ 3458321 w 4354179"/>
                <a:gd name="connsiteY2" fmla="*/ 2860667 h 6175367"/>
                <a:gd name="connsiteX3" fmla="*/ 1686671 w 4354179"/>
                <a:gd name="connsiteY3" fmla="*/ 1641467 h 6175367"/>
                <a:gd name="connsiteX4" fmla="*/ 3039221 w 4354179"/>
                <a:gd name="connsiteY4" fmla="*/ 1165217 h 6175367"/>
                <a:gd name="connsiteX5" fmla="*/ 1820021 w 4354179"/>
                <a:gd name="connsiteY5" fmla="*/ 3167 h 6175367"/>
                <a:gd name="connsiteX6" fmla="*/ 3686921 w 4354179"/>
                <a:gd name="connsiteY6" fmla="*/ 1050917 h 6175367"/>
                <a:gd name="connsiteX7" fmla="*/ 2334371 w 4354179"/>
                <a:gd name="connsiteY7" fmla="*/ 1698617 h 6175367"/>
                <a:gd name="connsiteX8" fmla="*/ 4353671 w 4354179"/>
                <a:gd name="connsiteY8" fmla="*/ 2841617 h 6175367"/>
                <a:gd name="connsiteX9" fmla="*/ 1134221 w 4354179"/>
                <a:gd name="connsiteY9" fmla="*/ 4156067 h 6175367"/>
                <a:gd name="connsiteX10" fmla="*/ 3515471 w 4354179"/>
                <a:gd name="connsiteY10" fmla="*/ 6175367 h 6175367"/>
                <a:gd name="connsiteX11" fmla="*/ 2124821 w 4354179"/>
                <a:gd name="connsiteY11" fmla="*/ 6156317 h 6175367"/>
                <a:gd name="connsiteX0" fmla="*/ 2124821 w 4354179"/>
                <a:gd name="connsiteY0" fmla="*/ 6154284 h 6173334"/>
                <a:gd name="connsiteX1" fmla="*/ 124571 w 4354179"/>
                <a:gd name="connsiteY1" fmla="*/ 3868284 h 6173334"/>
                <a:gd name="connsiteX2" fmla="*/ 3458321 w 4354179"/>
                <a:gd name="connsiteY2" fmla="*/ 2858634 h 6173334"/>
                <a:gd name="connsiteX3" fmla="*/ 1686671 w 4354179"/>
                <a:gd name="connsiteY3" fmla="*/ 1639434 h 6173334"/>
                <a:gd name="connsiteX4" fmla="*/ 3039221 w 4354179"/>
                <a:gd name="connsiteY4" fmla="*/ 1163184 h 6173334"/>
                <a:gd name="connsiteX5" fmla="*/ 1820021 w 4354179"/>
                <a:gd name="connsiteY5" fmla="*/ 1134 h 6173334"/>
                <a:gd name="connsiteX6" fmla="*/ 3686921 w 4354179"/>
                <a:gd name="connsiteY6" fmla="*/ 1048884 h 6173334"/>
                <a:gd name="connsiteX7" fmla="*/ 2334371 w 4354179"/>
                <a:gd name="connsiteY7" fmla="*/ 1696584 h 6173334"/>
                <a:gd name="connsiteX8" fmla="*/ 4353671 w 4354179"/>
                <a:gd name="connsiteY8" fmla="*/ 2839584 h 6173334"/>
                <a:gd name="connsiteX9" fmla="*/ 1134221 w 4354179"/>
                <a:gd name="connsiteY9" fmla="*/ 4154034 h 6173334"/>
                <a:gd name="connsiteX10" fmla="*/ 3515471 w 4354179"/>
                <a:gd name="connsiteY10" fmla="*/ 6173334 h 6173334"/>
                <a:gd name="connsiteX11" fmla="*/ 2124821 w 4354179"/>
                <a:gd name="connsiteY11" fmla="*/ 6154284 h 6173334"/>
                <a:gd name="connsiteX0" fmla="*/ 2124821 w 4354179"/>
                <a:gd name="connsiteY0" fmla="*/ 6154913 h 6173963"/>
                <a:gd name="connsiteX1" fmla="*/ 124571 w 4354179"/>
                <a:gd name="connsiteY1" fmla="*/ 3868913 h 6173963"/>
                <a:gd name="connsiteX2" fmla="*/ 3458321 w 4354179"/>
                <a:gd name="connsiteY2" fmla="*/ 2859263 h 6173963"/>
                <a:gd name="connsiteX3" fmla="*/ 1686671 w 4354179"/>
                <a:gd name="connsiteY3" fmla="*/ 1640063 h 6173963"/>
                <a:gd name="connsiteX4" fmla="*/ 3039221 w 4354179"/>
                <a:gd name="connsiteY4" fmla="*/ 1163813 h 6173963"/>
                <a:gd name="connsiteX5" fmla="*/ 1820021 w 4354179"/>
                <a:gd name="connsiteY5" fmla="*/ 1763 h 6173963"/>
                <a:gd name="connsiteX6" fmla="*/ 3686921 w 4354179"/>
                <a:gd name="connsiteY6" fmla="*/ 1049513 h 6173963"/>
                <a:gd name="connsiteX7" fmla="*/ 2334371 w 4354179"/>
                <a:gd name="connsiteY7" fmla="*/ 1697213 h 6173963"/>
                <a:gd name="connsiteX8" fmla="*/ 4353671 w 4354179"/>
                <a:gd name="connsiteY8" fmla="*/ 2840213 h 6173963"/>
                <a:gd name="connsiteX9" fmla="*/ 1134221 w 4354179"/>
                <a:gd name="connsiteY9" fmla="*/ 4154663 h 6173963"/>
                <a:gd name="connsiteX10" fmla="*/ 3515471 w 4354179"/>
                <a:gd name="connsiteY10" fmla="*/ 6173963 h 6173963"/>
                <a:gd name="connsiteX11" fmla="*/ 2124821 w 4354179"/>
                <a:gd name="connsiteY11" fmla="*/ 6154913 h 6173963"/>
                <a:gd name="connsiteX0" fmla="*/ 2124821 w 4354179"/>
                <a:gd name="connsiteY0" fmla="*/ 6154913 h 6173963"/>
                <a:gd name="connsiteX1" fmla="*/ 124571 w 4354179"/>
                <a:gd name="connsiteY1" fmla="*/ 3868913 h 6173963"/>
                <a:gd name="connsiteX2" fmla="*/ 3458321 w 4354179"/>
                <a:gd name="connsiteY2" fmla="*/ 2859263 h 6173963"/>
                <a:gd name="connsiteX3" fmla="*/ 1686671 w 4354179"/>
                <a:gd name="connsiteY3" fmla="*/ 1640063 h 6173963"/>
                <a:gd name="connsiteX4" fmla="*/ 3039221 w 4354179"/>
                <a:gd name="connsiteY4" fmla="*/ 1163813 h 6173963"/>
                <a:gd name="connsiteX5" fmla="*/ 1820021 w 4354179"/>
                <a:gd name="connsiteY5" fmla="*/ 1763 h 6173963"/>
                <a:gd name="connsiteX6" fmla="*/ 3686921 w 4354179"/>
                <a:gd name="connsiteY6" fmla="*/ 1049513 h 6173963"/>
                <a:gd name="connsiteX7" fmla="*/ 2334371 w 4354179"/>
                <a:gd name="connsiteY7" fmla="*/ 1697213 h 6173963"/>
                <a:gd name="connsiteX8" fmla="*/ 4353671 w 4354179"/>
                <a:gd name="connsiteY8" fmla="*/ 2840213 h 6173963"/>
                <a:gd name="connsiteX9" fmla="*/ 1134221 w 4354179"/>
                <a:gd name="connsiteY9" fmla="*/ 4154663 h 6173963"/>
                <a:gd name="connsiteX10" fmla="*/ 3515471 w 4354179"/>
                <a:gd name="connsiteY10" fmla="*/ 6173963 h 6173963"/>
                <a:gd name="connsiteX11" fmla="*/ 2124821 w 4354179"/>
                <a:gd name="connsiteY11" fmla="*/ 6154913 h 6173963"/>
                <a:gd name="connsiteX0" fmla="*/ 2124821 w 4354179"/>
                <a:gd name="connsiteY0" fmla="*/ 6154913 h 6173963"/>
                <a:gd name="connsiteX1" fmla="*/ 124571 w 4354179"/>
                <a:gd name="connsiteY1" fmla="*/ 3868913 h 6173963"/>
                <a:gd name="connsiteX2" fmla="*/ 3458321 w 4354179"/>
                <a:gd name="connsiteY2" fmla="*/ 2859263 h 6173963"/>
                <a:gd name="connsiteX3" fmla="*/ 1686671 w 4354179"/>
                <a:gd name="connsiteY3" fmla="*/ 1640063 h 6173963"/>
                <a:gd name="connsiteX4" fmla="*/ 3039221 w 4354179"/>
                <a:gd name="connsiteY4" fmla="*/ 1163813 h 6173963"/>
                <a:gd name="connsiteX5" fmla="*/ 1820021 w 4354179"/>
                <a:gd name="connsiteY5" fmla="*/ 1763 h 6173963"/>
                <a:gd name="connsiteX6" fmla="*/ 3686921 w 4354179"/>
                <a:gd name="connsiteY6" fmla="*/ 1049513 h 6173963"/>
                <a:gd name="connsiteX7" fmla="*/ 2334371 w 4354179"/>
                <a:gd name="connsiteY7" fmla="*/ 1697213 h 6173963"/>
                <a:gd name="connsiteX8" fmla="*/ 4353671 w 4354179"/>
                <a:gd name="connsiteY8" fmla="*/ 2840213 h 6173963"/>
                <a:gd name="connsiteX9" fmla="*/ 1134221 w 4354179"/>
                <a:gd name="connsiteY9" fmla="*/ 4154663 h 6173963"/>
                <a:gd name="connsiteX10" fmla="*/ 3515471 w 4354179"/>
                <a:gd name="connsiteY10" fmla="*/ 6173963 h 6173963"/>
                <a:gd name="connsiteX11" fmla="*/ 2124821 w 4354179"/>
                <a:gd name="connsiteY11" fmla="*/ 6154913 h 6173963"/>
                <a:gd name="connsiteX0" fmla="*/ 2124821 w 4354179"/>
                <a:gd name="connsiteY0" fmla="*/ 6154913 h 6173963"/>
                <a:gd name="connsiteX1" fmla="*/ 124571 w 4354179"/>
                <a:gd name="connsiteY1" fmla="*/ 3868913 h 6173963"/>
                <a:gd name="connsiteX2" fmla="*/ 3458321 w 4354179"/>
                <a:gd name="connsiteY2" fmla="*/ 2859263 h 6173963"/>
                <a:gd name="connsiteX3" fmla="*/ 1686671 w 4354179"/>
                <a:gd name="connsiteY3" fmla="*/ 1640063 h 6173963"/>
                <a:gd name="connsiteX4" fmla="*/ 3039221 w 4354179"/>
                <a:gd name="connsiteY4" fmla="*/ 1163813 h 6173963"/>
                <a:gd name="connsiteX5" fmla="*/ 1820021 w 4354179"/>
                <a:gd name="connsiteY5" fmla="*/ 1763 h 6173963"/>
                <a:gd name="connsiteX6" fmla="*/ 3686921 w 4354179"/>
                <a:gd name="connsiteY6" fmla="*/ 1049513 h 6173963"/>
                <a:gd name="connsiteX7" fmla="*/ 2334371 w 4354179"/>
                <a:gd name="connsiteY7" fmla="*/ 1697213 h 6173963"/>
                <a:gd name="connsiteX8" fmla="*/ 4353671 w 4354179"/>
                <a:gd name="connsiteY8" fmla="*/ 2840213 h 6173963"/>
                <a:gd name="connsiteX9" fmla="*/ 1134221 w 4354179"/>
                <a:gd name="connsiteY9" fmla="*/ 4154663 h 6173963"/>
                <a:gd name="connsiteX10" fmla="*/ 3515471 w 4354179"/>
                <a:gd name="connsiteY10" fmla="*/ 6173963 h 6173963"/>
                <a:gd name="connsiteX11" fmla="*/ 2124821 w 4354179"/>
                <a:gd name="connsiteY11" fmla="*/ 6154913 h 6173963"/>
                <a:gd name="connsiteX0" fmla="*/ 2185084 w 4350942"/>
                <a:gd name="connsiteY0" fmla="*/ 6200299 h 6200299"/>
                <a:gd name="connsiteX1" fmla="*/ 121334 w 4350942"/>
                <a:gd name="connsiteY1" fmla="*/ 3868913 h 6200299"/>
                <a:gd name="connsiteX2" fmla="*/ 3455084 w 4350942"/>
                <a:gd name="connsiteY2" fmla="*/ 2859263 h 6200299"/>
                <a:gd name="connsiteX3" fmla="*/ 1683434 w 4350942"/>
                <a:gd name="connsiteY3" fmla="*/ 1640063 h 6200299"/>
                <a:gd name="connsiteX4" fmla="*/ 3035984 w 4350942"/>
                <a:gd name="connsiteY4" fmla="*/ 1163813 h 6200299"/>
                <a:gd name="connsiteX5" fmla="*/ 1816784 w 4350942"/>
                <a:gd name="connsiteY5" fmla="*/ 1763 h 6200299"/>
                <a:gd name="connsiteX6" fmla="*/ 3683684 w 4350942"/>
                <a:gd name="connsiteY6" fmla="*/ 1049513 h 6200299"/>
                <a:gd name="connsiteX7" fmla="*/ 2331134 w 4350942"/>
                <a:gd name="connsiteY7" fmla="*/ 1697213 h 6200299"/>
                <a:gd name="connsiteX8" fmla="*/ 4350434 w 4350942"/>
                <a:gd name="connsiteY8" fmla="*/ 2840213 h 6200299"/>
                <a:gd name="connsiteX9" fmla="*/ 1130984 w 4350942"/>
                <a:gd name="connsiteY9" fmla="*/ 4154663 h 6200299"/>
                <a:gd name="connsiteX10" fmla="*/ 3512234 w 4350942"/>
                <a:gd name="connsiteY10" fmla="*/ 6173963 h 6200299"/>
                <a:gd name="connsiteX11" fmla="*/ 2185084 w 4350942"/>
                <a:gd name="connsiteY11" fmla="*/ 6200299 h 6200299"/>
                <a:gd name="connsiteX0" fmla="*/ 1992873 w 4158731"/>
                <a:gd name="connsiteY0" fmla="*/ 6200299 h 6200299"/>
                <a:gd name="connsiteX1" fmla="*/ 132323 w 4158731"/>
                <a:gd name="connsiteY1" fmla="*/ 3838656 h 6200299"/>
                <a:gd name="connsiteX2" fmla="*/ 3262873 w 4158731"/>
                <a:gd name="connsiteY2" fmla="*/ 2859263 h 6200299"/>
                <a:gd name="connsiteX3" fmla="*/ 1491223 w 4158731"/>
                <a:gd name="connsiteY3" fmla="*/ 1640063 h 6200299"/>
                <a:gd name="connsiteX4" fmla="*/ 2843773 w 4158731"/>
                <a:gd name="connsiteY4" fmla="*/ 1163813 h 6200299"/>
                <a:gd name="connsiteX5" fmla="*/ 1624573 w 4158731"/>
                <a:gd name="connsiteY5" fmla="*/ 1763 h 6200299"/>
                <a:gd name="connsiteX6" fmla="*/ 3491473 w 4158731"/>
                <a:gd name="connsiteY6" fmla="*/ 1049513 h 6200299"/>
                <a:gd name="connsiteX7" fmla="*/ 2138923 w 4158731"/>
                <a:gd name="connsiteY7" fmla="*/ 1697213 h 6200299"/>
                <a:gd name="connsiteX8" fmla="*/ 4158223 w 4158731"/>
                <a:gd name="connsiteY8" fmla="*/ 2840213 h 6200299"/>
                <a:gd name="connsiteX9" fmla="*/ 938773 w 4158731"/>
                <a:gd name="connsiteY9" fmla="*/ 4154663 h 6200299"/>
                <a:gd name="connsiteX10" fmla="*/ 3320023 w 4158731"/>
                <a:gd name="connsiteY10" fmla="*/ 6173963 h 6200299"/>
                <a:gd name="connsiteX11" fmla="*/ 1992873 w 4158731"/>
                <a:gd name="connsiteY11" fmla="*/ 6200299 h 6200299"/>
                <a:gd name="connsiteX0" fmla="*/ 1992873 w 4158731"/>
                <a:gd name="connsiteY0" fmla="*/ 6200299 h 6200299"/>
                <a:gd name="connsiteX1" fmla="*/ 132323 w 4158731"/>
                <a:gd name="connsiteY1" fmla="*/ 3838656 h 6200299"/>
                <a:gd name="connsiteX2" fmla="*/ 3262873 w 4158731"/>
                <a:gd name="connsiteY2" fmla="*/ 2859263 h 6200299"/>
                <a:gd name="connsiteX3" fmla="*/ 1491223 w 4158731"/>
                <a:gd name="connsiteY3" fmla="*/ 1640063 h 6200299"/>
                <a:gd name="connsiteX4" fmla="*/ 2843773 w 4158731"/>
                <a:gd name="connsiteY4" fmla="*/ 1163813 h 6200299"/>
                <a:gd name="connsiteX5" fmla="*/ 1624573 w 4158731"/>
                <a:gd name="connsiteY5" fmla="*/ 1763 h 6200299"/>
                <a:gd name="connsiteX6" fmla="*/ 3491473 w 4158731"/>
                <a:gd name="connsiteY6" fmla="*/ 1049513 h 6200299"/>
                <a:gd name="connsiteX7" fmla="*/ 2138923 w 4158731"/>
                <a:gd name="connsiteY7" fmla="*/ 1697213 h 6200299"/>
                <a:gd name="connsiteX8" fmla="*/ 4158223 w 4158731"/>
                <a:gd name="connsiteY8" fmla="*/ 2840213 h 6200299"/>
                <a:gd name="connsiteX9" fmla="*/ 938773 w 4158731"/>
                <a:gd name="connsiteY9" fmla="*/ 4154663 h 6200299"/>
                <a:gd name="connsiteX10" fmla="*/ 3320023 w 4158731"/>
                <a:gd name="connsiteY10" fmla="*/ 6173963 h 6200299"/>
                <a:gd name="connsiteX11" fmla="*/ 1992873 w 4158731"/>
                <a:gd name="connsiteY11" fmla="*/ 6200299 h 6200299"/>
                <a:gd name="connsiteX0" fmla="*/ 1992873 w 4158731"/>
                <a:gd name="connsiteY0" fmla="*/ 6200299 h 6200299"/>
                <a:gd name="connsiteX1" fmla="*/ 132323 w 4158731"/>
                <a:gd name="connsiteY1" fmla="*/ 3838656 h 6200299"/>
                <a:gd name="connsiteX2" fmla="*/ 3262873 w 4158731"/>
                <a:gd name="connsiteY2" fmla="*/ 2859264 h 6200299"/>
                <a:gd name="connsiteX3" fmla="*/ 1491223 w 4158731"/>
                <a:gd name="connsiteY3" fmla="*/ 1640063 h 6200299"/>
                <a:gd name="connsiteX4" fmla="*/ 2843773 w 4158731"/>
                <a:gd name="connsiteY4" fmla="*/ 1163813 h 6200299"/>
                <a:gd name="connsiteX5" fmla="*/ 1624573 w 4158731"/>
                <a:gd name="connsiteY5" fmla="*/ 1763 h 6200299"/>
                <a:gd name="connsiteX6" fmla="*/ 3491473 w 4158731"/>
                <a:gd name="connsiteY6" fmla="*/ 1049513 h 6200299"/>
                <a:gd name="connsiteX7" fmla="*/ 2138923 w 4158731"/>
                <a:gd name="connsiteY7" fmla="*/ 1697213 h 6200299"/>
                <a:gd name="connsiteX8" fmla="*/ 4158223 w 4158731"/>
                <a:gd name="connsiteY8" fmla="*/ 2840213 h 6200299"/>
                <a:gd name="connsiteX9" fmla="*/ 938773 w 4158731"/>
                <a:gd name="connsiteY9" fmla="*/ 4154663 h 6200299"/>
                <a:gd name="connsiteX10" fmla="*/ 3320023 w 4158731"/>
                <a:gd name="connsiteY10" fmla="*/ 6173963 h 6200299"/>
                <a:gd name="connsiteX11" fmla="*/ 1992873 w 4158731"/>
                <a:gd name="connsiteY11" fmla="*/ 6200299 h 620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58731" h="6200299">
                  <a:moveTo>
                    <a:pt x="1992873" y="6200299"/>
                  </a:moveTo>
                  <a:cubicBezTo>
                    <a:pt x="1243573" y="5444649"/>
                    <a:pt x="-489977" y="5318206"/>
                    <a:pt x="132323" y="3838656"/>
                  </a:cubicBezTo>
                  <a:cubicBezTo>
                    <a:pt x="767323" y="2856509"/>
                    <a:pt x="2783448" y="3255253"/>
                    <a:pt x="3262873" y="2859264"/>
                  </a:cubicBezTo>
                  <a:cubicBezTo>
                    <a:pt x="3342248" y="2579130"/>
                    <a:pt x="1278498" y="2298388"/>
                    <a:pt x="1491223" y="1640063"/>
                  </a:cubicBezTo>
                  <a:cubicBezTo>
                    <a:pt x="1672198" y="1043682"/>
                    <a:pt x="2653273" y="1324436"/>
                    <a:pt x="2843773" y="1163813"/>
                  </a:cubicBezTo>
                  <a:cubicBezTo>
                    <a:pt x="3605773" y="574718"/>
                    <a:pt x="2024623" y="281163"/>
                    <a:pt x="1624573" y="1763"/>
                  </a:cubicBezTo>
                  <a:cubicBezTo>
                    <a:pt x="2691373" y="-23637"/>
                    <a:pt x="3453373" y="220470"/>
                    <a:pt x="3491473" y="1049513"/>
                  </a:cubicBezTo>
                  <a:cubicBezTo>
                    <a:pt x="3551798" y="1750618"/>
                    <a:pt x="2488173" y="1347963"/>
                    <a:pt x="2138923" y="1697213"/>
                  </a:cubicBezTo>
                  <a:cubicBezTo>
                    <a:pt x="2081773" y="2160763"/>
                    <a:pt x="4196323" y="2443907"/>
                    <a:pt x="4158223" y="2840213"/>
                  </a:cubicBezTo>
                  <a:cubicBezTo>
                    <a:pt x="4024873" y="3387565"/>
                    <a:pt x="1624573" y="3341863"/>
                    <a:pt x="938773" y="4154663"/>
                  </a:cubicBezTo>
                  <a:cubicBezTo>
                    <a:pt x="646673" y="4846813"/>
                    <a:pt x="2526273" y="5500863"/>
                    <a:pt x="3320023" y="6173963"/>
                  </a:cubicBezTo>
                  <a:lnTo>
                    <a:pt x="1992873" y="620029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44568CD2-F717-442B-895B-96FACF1C3925}"/>
                </a:ext>
              </a:extLst>
            </p:cNvPr>
            <p:cNvSpPr/>
            <p:nvPr/>
          </p:nvSpPr>
          <p:spPr>
            <a:xfrm>
              <a:off x="3347780" y="1108428"/>
              <a:ext cx="3246868" cy="4871720"/>
            </a:xfrm>
            <a:custGeom>
              <a:avLst/>
              <a:gdLst>
                <a:gd name="connsiteX0" fmla="*/ 2167353 w 3174437"/>
                <a:gd name="connsiteY0" fmla="*/ 4864100 h 4864100"/>
                <a:gd name="connsiteX1" fmla="*/ 198853 w 3174437"/>
                <a:gd name="connsiteY1" fmla="*/ 3606800 h 4864100"/>
                <a:gd name="connsiteX2" fmla="*/ 402053 w 3174437"/>
                <a:gd name="connsiteY2" fmla="*/ 2959100 h 4864100"/>
                <a:gd name="connsiteX3" fmla="*/ 3157953 w 3174437"/>
                <a:gd name="connsiteY3" fmla="*/ 2311400 h 4864100"/>
                <a:gd name="connsiteX4" fmla="*/ 1545053 w 3174437"/>
                <a:gd name="connsiteY4" fmla="*/ 1485900 h 4864100"/>
                <a:gd name="connsiteX5" fmla="*/ 1443453 w 3174437"/>
                <a:gd name="connsiteY5" fmla="*/ 1219200 h 4864100"/>
                <a:gd name="connsiteX6" fmla="*/ 2586453 w 3174437"/>
                <a:gd name="connsiteY6" fmla="*/ 990600 h 4864100"/>
                <a:gd name="connsiteX7" fmla="*/ 2815053 w 3174437"/>
                <a:gd name="connsiteY7" fmla="*/ 927100 h 4864100"/>
                <a:gd name="connsiteX8" fmla="*/ 2802353 w 3174437"/>
                <a:gd name="connsiteY8" fmla="*/ 558800 h 4864100"/>
                <a:gd name="connsiteX9" fmla="*/ 2167353 w 3174437"/>
                <a:gd name="connsiteY9" fmla="*/ 101600 h 4864100"/>
                <a:gd name="connsiteX10" fmla="*/ 1557753 w 3174437"/>
                <a:gd name="connsiteY10" fmla="*/ 0 h 4864100"/>
                <a:gd name="connsiteX11" fmla="*/ 1557753 w 3174437"/>
                <a:gd name="connsiteY11" fmla="*/ 0 h 4864100"/>
                <a:gd name="connsiteX0" fmla="*/ 2167353 w 3174437"/>
                <a:gd name="connsiteY0" fmla="*/ 4864100 h 4864100"/>
                <a:gd name="connsiteX1" fmla="*/ 198853 w 3174437"/>
                <a:gd name="connsiteY1" fmla="*/ 3606800 h 4864100"/>
                <a:gd name="connsiteX2" fmla="*/ 402053 w 3174437"/>
                <a:gd name="connsiteY2" fmla="*/ 2959100 h 4864100"/>
                <a:gd name="connsiteX3" fmla="*/ 3157953 w 3174437"/>
                <a:gd name="connsiteY3" fmla="*/ 2311400 h 4864100"/>
                <a:gd name="connsiteX4" fmla="*/ 1545053 w 3174437"/>
                <a:gd name="connsiteY4" fmla="*/ 1485900 h 4864100"/>
                <a:gd name="connsiteX5" fmla="*/ 1443453 w 3174437"/>
                <a:gd name="connsiteY5" fmla="*/ 1219200 h 4864100"/>
                <a:gd name="connsiteX6" fmla="*/ 2586453 w 3174437"/>
                <a:gd name="connsiteY6" fmla="*/ 990600 h 4864100"/>
                <a:gd name="connsiteX7" fmla="*/ 2837913 w 3174437"/>
                <a:gd name="connsiteY7" fmla="*/ 843280 h 4864100"/>
                <a:gd name="connsiteX8" fmla="*/ 2802353 w 3174437"/>
                <a:gd name="connsiteY8" fmla="*/ 558800 h 4864100"/>
                <a:gd name="connsiteX9" fmla="*/ 2167353 w 3174437"/>
                <a:gd name="connsiteY9" fmla="*/ 101600 h 4864100"/>
                <a:gd name="connsiteX10" fmla="*/ 1557753 w 3174437"/>
                <a:gd name="connsiteY10" fmla="*/ 0 h 4864100"/>
                <a:gd name="connsiteX11" fmla="*/ 1557753 w 3174437"/>
                <a:gd name="connsiteY11" fmla="*/ 0 h 4864100"/>
                <a:gd name="connsiteX0" fmla="*/ 2167353 w 3174437"/>
                <a:gd name="connsiteY0" fmla="*/ 4864100 h 4864100"/>
                <a:gd name="connsiteX1" fmla="*/ 198853 w 3174437"/>
                <a:gd name="connsiteY1" fmla="*/ 3606800 h 4864100"/>
                <a:gd name="connsiteX2" fmla="*/ 402053 w 3174437"/>
                <a:gd name="connsiteY2" fmla="*/ 2959100 h 4864100"/>
                <a:gd name="connsiteX3" fmla="*/ 3157953 w 3174437"/>
                <a:gd name="connsiteY3" fmla="*/ 2311400 h 4864100"/>
                <a:gd name="connsiteX4" fmla="*/ 1545053 w 3174437"/>
                <a:gd name="connsiteY4" fmla="*/ 1485900 h 4864100"/>
                <a:gd name="connsiteX5" fmla="*/ 1443453 w 3174437"/>
                <a:gd name="connsiteY5" fmla="*/ 1219200 h 4864100"/>
                <a:gd name="connsiteX6" fmla="*/ 2586453 w 3174437"/>
                <a:gd name="connsiteY6" fmla="*/ 990600 h 4864100"/>
                <a:gd name="connsiteX7" fmla="*/ 2837913 w 3174437"/>
                <a:gd name="connsiteY7" fmla="*/ 843280 h 4864100"/>
                <a:gd name="connsiteX8" fmla="*/ 2802353 w 3174437"/>
                <a:gd name="connsiteY8" fmla="*/ 558800 h 4864100"/>
                <a:gd name="connsiteX9" fmla="*/ 2182593 w 3174437"/>
                <a:gd name="connsiteY9" fmla="*/ 154940 h 4864100"/>
                <a:gd name="connsiteX10" fmla="*/ 1557753 w 3174437"/>
                <a:gd name="connsiteY10" fmla="*/ 0 h 4864100"/>
                <a:gd name="connsiteX11" fmla="*/ 1557753 w 3174437"/>
                <a:gd name="connsiteY11" fmla="*/ 0 h 4864100"/>
                <a:gd name="connsiteX0" fmla="*/ 2167353 w 3174437"/>
                <a:gd name="connsiteY0" fmla="*/ 4886960 h 4886960"/>
                <a:gd name="connsiteX1" fmla="*/ 198853 w 3174437"/>
                <a:gd name="connsiteY1" fmla="*/ 3629660 h 4886960"/>
                <a:gd name="connsiteX2" fmla="*/ 402053 w 3174437"/>
                <a:gd name="connsiteY2" fmla="*/ 2981960 h 4886960"/>
                <a:gd name="connsiteX3" fmla="*/ 3157953 w 3174437"/>
                <a:gd name="connsiteY3" fmla="*/ 2334260 h 4886960"/>
                <a:gd name="connsiteX4" fmla="*/ 1545053 w 3174437"/>
                <a:gd name="connsiteY4" fmla="*/ 1508760 h 4886960"/>
                <a:gd name="connsiteX5" fmla="*/ 1443453 w 3174437"/>
                <a:gd name="connsiteY5" fmla="*/ 1242060 h 4886960"/>
                <a:gd name="connsiteX6" fmla="*/ 2586453 w 3174437"/>
                <a:gd name="connsiteY6" fmla="*/ 1013460 h 4886960"/>
                <a:gd name="connsiteX7" fmla="*/ 2837913 w 3174437"/>
                <a:gd name="connsiteY7" fmla="*/ 866140 h 4886960"/>
                <a:gd name="connsiteX8" fmla="*/ 2802353 w 3174437"/>
                <a:gd name="connsiteY8" fmla="*/ 581660 h 4886960"/>
                <a:gd name="connsiteX9" fmla="*/ 2182593 w 3174437"/>
                <a:gd name="connsiteY9" fmla="*/ 177800 h 4886960"/>
                <a:gd name="connsiteX10" fmla="*/ 1557753 w 3174437"/>
                <a:gd name="connsiteY10" fmla="*/ 22860 h 4886960"/>
                <a:gd name="connsiteX11" fmla="*/ 1489173 w 3174437"/>
                <a:gd name="connsiteY11" fmla="*/ 0 h 4886960"/>
                <a:gd name="connsiteX0" fmla="*/ 2167353 w 3174290"/>
                <a:gd name="connsiteY0" fmla="*/ 4886960 h 4886960"/>
                <a:gd name="connsiteX1" fmla="*/ 198853 w 3174290"/>
                <a:gd name="connsiteY1" fmla="*/ 3629660 h 4886960"/>
                <a:gd name="connsiteX2" fmla="*/ 402053 w 3174290"/>
                <a:gd name="connsiteY2" fmla="*/ 2981960 h 4886960"/>
                <a:gd name="connsiteX3" fmla="*/ 3157953 w 3174290"/>
                <a:gd name="connsiteY3" fmla="*/ 2334260 h 4886960"/>
                <a:gd name="connsiteX4" fmla="*/ 1545053 w 3174290"/>
                <a:gd name="connsiteY4" fmla="*/ 1508760 h 4886960"/>
                <a:gd name="connsiteX5" fmla="*/ 1534893 w 3174290"/>
                <a:gd name="connsiteY5" fmla="*/ 1203960 h 4886960"/>
                <a:gd name="connsiteX6" fmla="*/ 2586453 w 3174290"/>
                <a:gd name="connsiteY6" fmla="*/ 1013460 h 4886960"/>
                <a:gd name="connsiteX7" fmla="*/ 2837913 w 3174290"/>
                <a:gd name="connsiteY7" fmla="*/ 866140 h 4886960"/>
                <a:gd name="connsiteX8" fmla="*/ 2802353 w 3174290"/>
                <a:gd name="connsiteY8" fmla="*/ 581660 h 4886960"/>
                <a:gd name="connsiteX9" fmla="*/ 2182593 w 3174290"/>
                <a:gd name="connsiteY9" fmla="*/ 177800 h 4886960"/>
                <a:gd name="connsiteX10" fmla="*/ 1557753 w 3174290"/>
                <a:gd name="connsiteY10" fmla="*/ 22860 h 4886960"/>
                <a:gd name="connsiteX11" fmla="*/ 1489173 w 3174290"/>
                <a:gd name="connsiteY11" fmla="*/ 0 h 4886960"/>
                <a:gd name="connsiteX0" fmla="*/ 2168978 w 3206149"/>
                <a:gd name="connsiteY0" fmla="*/ 4886960 h 4886960"/>
                <a:gd name="connsiteX1" fmla="*/ 200478 w 3206149"/>
                <a:gd name="connsiteY1" fmla="*/ 3629660 h 4886960"/>
                <a:gd name="connsiteX2" fmla="*/ 403678 w 3206149"/>
                <a:gd name="connsiteY2" fmla="*/ 2981960 h 4886960"/>
                <a:gd name="connsiteX3" fmla="*/ 3190058 w 3206149"/>
                <a:gd name="connsiteY3" fmla="*/ 2280920 h 4886960"/>
                <a:gd name="connsiteX4" fmla="*/ 1546678 w 3206149"/>
                <a:gd name="connsiteY4" fmla="*/ 1508760 h 4886960"/>
                <a:gd name="connsiteX5" fmla="*/ 1536518 w 3206149"/>
                <a:gd name="connsiteY5" fmla="*/ 1203960 h 4886960"/>
                <a:gd name="connsiteX6" fmla="*/ 2588078 w 3206149"/>
                <a:gd name="connsiteY6" fmla="*/ 1013460 h 4886960"/>
                <a:gd name="connsiteX7" fmla="*/ 2839538 w 3206149"/>
                <a:gd name="connsiteY7" fmla="*/ 866140 h 4886960"/>
                <a:gd name="connsiteX8" fmla="*/ 2803978 w 3206149"/>
                <a:gd name="connsiteY8" fmla="*/ 581660 h 4886960"/>
                <a:gd name="connsiteX9" fmla="*/ 2184218 w 3206149"/>
                <a:gd name="connsiteY9" fmla="*/ 177800 h 4886960"/>
                <a:gd name="connsiteX10" fmla="*/ 1559378 w 3206149"/>
                <a:gd name="connsiteY10" fmla="*/ 22860 h 4886960"/>
                <a:gd name="connsiteX11" fmla="*/ 1490798 w 3206149"/>
                <a:gd name="connsiteY11" fmla="*/ 0 h 4886960"/>
                <a:gd name="connsiteX0" fmla="*/ 2195372 w 3233925"/>
                <a:gd name="connsiteY0" fmla="*/ 4886960 h 4886960"/>
                <a:gd name="connsiteX1" fmla="*/ 226872 w 3233925"/>
                <a:gd name="connsiteY1" fmla="*/ 3629660 h 4886960"/>
                <a:gd name="connsiteX2" fmla="*/ 376732 w 3233925"/>
                <a:gd name="connsiteY2" fmla="*/ 2943860 h 4886960"/>
                <a:gd name="connsiteX3" fmla="*/ 3216452 w 3233925"/>
                <a:gd name="connsiteY3" fmla="*/ 2280920 h 4886960"/>
                <a:gd name="connsiteX4" fmla="*/ 1573072 w 3233925"/>
                <a:gd name="connsiteY4" fmla="*/ 1508760 h 4886960"/>
                <a:gd name="connsiteX5" fmla="*/ 1562912 w 3233925"/>
                <a:gd name="connsiteY5" fmla="*/ 1203960 h 4886960"/>
                <a:gd name="connsiteX6" fmla="*/ 2614472 w 3233925"/>
                <a:gd name="connsiteY6" fmla="*/ 1013460 h 4886960"/>
                <a:gd name="connsiteX7" fmla="*/ 2865932 w 3233925"/>
                <a:gd name="connsiteY7" fmla="*/ 866140 h 4886960"/>
                <a:gd name="connsiteX8" fmla="*/ 2830372 w 3233925"/>
                <a:gd name="connsiteY8" fmla="*/ 581660 h 4886960"/>
                <a:gd name="connsiteX9" fmla="*/ 2210612 w 3233925"/>
                <a:gd name="connsiteY9" fmla="*/ 177800 h 4886960"/>
                <a:gd name="connsiteX10" fmla="*/ 1585772 w 3233925"/>
                <a:gd name="connsiteY10" fmla="*/ 22860 h 4886960"/>
                <a:gd name="connsiteX11" fmla="*/ 1517192 w 3233925"/>
                <a:gd name="connsiteY11" fmla="*/ 0 h 4886960"/>
                <a:gd name="connsiteX0" fmla="*/ 2204722 w 3243275"/>
                <a:gd name="connsiteY0" fmla="*/ 4886960 h 4886960"/>
                <a:gd name="connsiteX1" fmla="*/ 220982 w 3243275"/>
                <a:gd name="connsiteY1" fmla="*/ 3644900 h 4886960"/>
                <a:gd name="connsiteX2" fmla="*/ 386082 w 3243275"/>
                <a:gd name="connsiteY2" fmla="*/ 2943860 h 4886960"/>
                <a:gd name="connsiteX3" fmla="*/ 3225802 w 3243275"/>
                <a:gd name="connsiteY3" fmla="*/ 2280920 h 4886960"/>
                <a:gd name="connsiteX4" fmla="*/ 1582422 w 3243275"/>
                <a:gd name="connsiteY4" fmla="*/ 1508760 h 4886960"/>
                <a:gd name="connsiteX5" fmla="*/ 1572262 w 3243275"/>
                <a:gd name="connsiteY5" fmla="*/ 1203960 h 4886960"/>
                <a:gd name="connsiteX6" fmla="*/ 2623822 w 3243275"/>
                <a:gd name="connsiteY6" fmla="*/ 1013460 h 4886960"/>
                <a:gd name="connsiteX7" fmla="*/ 2875282 w 3243275"/>
                <a:gd name="connsiteY7" fmla="*/ 866140 h 4886960"/>
                <a:gd name="connsiteX8" fmla="*/ 2839722 w 3243275"/>
                <a:gd name="connsiteY8" fmla="*/ 581660 h 4886960"/>
                <a:gd name="connsiteX9" fmla="*/ 2219962 w 3243275"/>
                <a:gd name="connsiteY9" fmla="*/ 177800 h 4886960"/>
                <a:gd name="connsiteX10" fmla="*/ 1595122 w 3243275"/>
                <a:gd name="connsiteY10" fmla="*/ 22860 h 4886960"/>
                <a:gd name="connsiteX11" fmla="*/ 1526542 w 3243275"/>
                <a:gd name="connsiteY11" fmla="*/ 0 h 4886960"/>
                <a:gd name="connsiteX0" fmla="*/ 2156952 w 3195505"/>
                <a:gd name="connsiteY0" fmla="*/ 4886960 h 4886960"/>
                <a:gd name="connsiteX1" fmla="*/ 173212 w 3195505"/>
                <a:gd name="connsiteY1" fmla="*/ 3644900 h 4886960"/>
                <a:gd name="connsiteX2" fmla="*/ 338312 w 3195505"/>
                <a:gd name="connsiteY2" fmla="*/ 2943860 h 4886960"/>
                <a:gd name="connsiteX3" fmla="*/ 3178032 w 3195505"/>
                <a:gd name="connsiteY3" fmla="*/ 2280920 h 4886960"/>
                <a:gd name="connsiteX4" fmla="*/ 1534652 w 3195505"/>
                <a:gd name="connsiteY4" fmla="*/ 1508760 h 4886960"/>
                <a:gd name="connsiteX5" fmla="*/ 1524492 w 3195505"/>
                <a:gd name="connsiteY5" fmla="*/ 1203960 h 4886960"/>
                <a:gd name="connsiteX6" fmla="*/ 2576052 w 3195505"/>
                <a:gd name="connsiteY6" fmla="*/ 1013460 h 4886960"/>
                <a:gd name="connsiteX7" fmla="*/ 2827512 w 3195505"/>
                <a:gd name="connsiteY7" fmla="*/ 866140 h 4886960"/>
                <a:gd name="connsiteX8" fmla="*/ 2791952 w 3195505"/>
                <a:gd name="connsiteY8" fmla="*/ 581660 h 4886960"/>
                <a:gd name="connsiteX9" fmla="*/ 2172192 w 3195505"/>
                <a:gd name="connsiteY9" fmla="*/ 177800 h 4886960"/>
                <a:gd name="connsiteX10" fmla="*/ 1547352 w 3195505"/>
                <a:gd name="connsiteY10" fmla="*/ 22860 h 4886960"/>
                <a:gd name="connsiteX11" fmla="*/ 1478772 w 3195505"/>
                <a:gd name="connsiteY11" fmla="*/ 0 h 4886960"/>
                <a:gd name="connsiteX0" fmla="*/ 2183444 w 3221997"/>
                <a:gd name="connsiteY0" fmla="*/ 4886960 h 4886960"/>
                <a:gd name="connsiteX1" fmla="*/ 199704 w 3221997"/>
                <a:gd name="connsiteY1" fmla="*/ 3644900 h 4886960"/>
                <a:gd name="connsiteX2" fmla="*/ 364804 w 3221997"/>
                <a:gd name="connsiteY2" fmla="*/ 2943860 h 4886960"/>
                <a:gd name="connsiteX3" fmla="*/ 3204524 w 3221997"/>
                <a:gd name="connsiteY3" fmla="*/ 2280920 h 4886960"/>
                <a:gd name="connsiteX4" fmla="*/ 1561144 w 3221997"/>
                <a:gd name="connsiteY4" fmla="*/ 1508760 h 4886960"/>
                <a:gd name="connsiteX5" fmla="*/ 1550984 w 3221997"/>
                <a:gd name="connsiteY5" fmla="*/ 1203960 h 4886960"/>
                <a:gd name="connsiteX6" fmla="*/ 2602544 w 3221997"/>
                <a:gd name="connsiteY6" fmla="*/ 1013460 h 4886960"/>
                <a:gd name="connsiteX7" fmla="*/ 2854004 w 3221997"/>
                <a:gd name="connsiteY7" fmla="*/ 866140 h 4886960"/>
                <a:gd name="connsiteX8" fmla="*/ 2818444 w 3221997"/>
                <a:gd name="connsiteY8" fmla="*/ 581660 h 4886960"/>
                <a:gd name="connsiteX9" fmla="*/ 2198684 w 3221997"/>
                <a:gd name="connsiteY9" fmla="*/ 177800 h 4886960"/>
                <a:gd name="connsiteX10" fmla="*/ 1573844 w 3221997"/>
                <a:gd name="connsiteY10" fmla="*/ 22860 h 4886960"/>
                <a:gd name="connsiteX11" fmla="*/ 1505264 w 3221997"/>
                <a:gd name="connsiteY11" fmla="*/ 0 h 4886960"/>
                <a:gd name="connsiteX0" fmla="*/ 2261655 w 3246868"/>
                <a:gd name="connsiteY0" fmla="*/ 4871720 h 4871720"/>
                <a:gd name="connsiteX1" fmla="*/ 224575 w 3246868"/>
                <a:gd name="connsiteY1" fmla="*/ 3644900 h 4871720"/>
                <a:gd name="connsiteX2" fmla="*/ 389675 w 3246868"/>
                <a:gd name="connsiteY2" fmla="*/ 2943860 h 4871720"/>
                <a:gd name="connsiteX3" fmla="*/ 3229395 w 3246868"/>
                <a:gd name="connsiteY3" fmla="*/ 2280920 h 4871720"/>
                <a:gd name="connsiteX4" fmla="*/ 1586015 w 3246868"/>
                <a:gd name="connsiteY4" fmla="*/ 1508760 h 4871720"/>
                <a:gd name="connsiteX5" fmla="*/ 1575855 w 3246868"/>
                <a:gd name="connsiteY5" fmla="*/ 1203960 h 4871720"/>
                <a:gd name="connsiteX6" fmla="*/ 2627415 w 3246868"/>
                <a:gd name="connsiteY6" fmla="*/ 1013460 h 4871720"/>
                <a:gd name="connsiteX7" fmla="*/ 2878875 w 3246868"/>
                <a:gd name="connsiteY7" fmla="*/ 866140 h 4871720"/>
                <a:gd name="connsiteX8" fmla="*/ 2843315 w 3246868"/>
                <a:gd name="connsiteY8" fmla="*/ 581660 h 4871720"/>
                <a:gd name="connsiteX9" fmla="*/ 2223555 w 3246868"/>
                <a:gd name="connsiteY9" fmla="*/ 177800 h 4871720"/>
                <a:gd name="connsiteX10" fmla="*/ 1598715 w 3246868"/>
                <a:gd name="connsiteY10" fmla="*/ 22860 h 4871720"/>
                <a:gd name="connsiteX11" fmla="*/ 1530135 w 3246868"/>
                <a:gd name="connsiteY11" fmla="*/ 0 h 487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6868" h="4871720">
                  <a:moveTo>
                    <a:pt x="2261655" y="4871720"/>
                  </a:moveTo>
                  <a:cubicBezTo>
                    <a:pt x="1424513" y="4401820"/>
                    <a:pt x="536572" y="3966210"/>
                    <a:pt x="224575" y="3644900"/>
                  </a:cubicBezTo>
                  <a:cubicBezTo>
                    <a:pt x="-87422" y="3323590"/>
                    <a:pt x="-111128" y="3171190"/>
                    <a:pt x="389675" y="2943860"/>
                  </a:cubicBezTo>
                  <a:cubicBezTo>
                    <a:pt x="890478" y="2716530"/>
                    <a:pt x="3030005" y="2520103"/>
                    <a:pt x="3229395" y="2280920"/>
                  </a:cubicBezTo>
                  <a:cubicBezTo>
                    <a:pt x="3428785" y="2041737"/>
                    <a:pt x="1861605" y="1688253"/>
                    <a:pt x="1586015" y="1508760"/>
                  </a:cubicBezTo>
                  <a:cubicBezTo>
                    <a:pt x="1310425" y="1329267"/>
                    <a:pt x="1402288" y="1286510"/>
                    <a:pt x="1575855" y="1203960"/>
                  </a:cubicBezTo>
                  <a:cubicBezTo>
                    <a:pt x="1749422" y="1121410"/>
                    <a:pt x="2410245" y="1069763"/>
                    <a:pt x="2627415" y="1013460"/>
                  </a:cubicBezTo>
                  <a:cubicBezTo>
                    <a:pt x="2844585" y="957157"/>
                    <a:pt x="2842892" y="938107"/>
                    <a:pt x="2878875" y="866140"/>
                  </a:cubicBezTo>
                  <a:cubicBezTo>
                    <a:pt x="2914858" y="794173"/>
                    <a:pt x="2952535" y="696383"/>
                    <a:pt x="2843315" y="581660"/>
                  </a:cubicBezTo>
                  <a:cubicBezTo>
                    <a:pt x="2734095" y="466937"/>
                    <a:pt x="2430988" y="270933"/>
                    <a:pt x="2223555" y="177800"/>
                  </a:cubicBezTo>
                  <a:cubicBezTo>
                    <a:pt x="2016122" y="84667"/>
                    <a:pt x="1598715" y="22860"/>
                    <a:pt x="1598715" y="22860"/>
                  </a:cubicBezTo>
                  <a:lnTo>
                    <a:pt x="1530135" y="0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2783748F-2D16-441F-807D-6536C070D796}"/>
                </a:ext>
              </a:extLst>
            </p:cNvPr>
            <p:cNvGrpSpPr/>
            <p:nvPr/>
          </p:nvGrpSpPr>
          <p:grpSpPr>
            <a:xfrm>
              <a:off x="3223241" y="3164662"/>
              <a:ext cx="1148765" cy="1084785"/>
              <a:chOff x="5089369" y="1293851"/>
              <a:chExt cx="753450" cy="704369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A4D30AD6-FBA3-4814-A5A3-28C7AA400621}"/>
                  </a:ext>
                </a:extLst>
              </p:cNvPr>
              <p:cNvSpPr/>
              <p:nvPr/>
            </p:nvSpPr>
            <p:spPr>
              <a:xfrm>
                <a:off x="5707819" y="1863220"/>
                <a:ext cx="135000" cy="135000"/>
              </a:xfrm>
              <a:prstGeom prst="ellipse">
                <a:avLst/>
              </a:pr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ый треугольник 47">
                <a:extLst>
                  <a:ext uri="{FF2B5EF4-FFF2-40B4-BE49-F238E27FC236}">
                    <a16:creationId xmlns:a16="http://schemas.microsoft.com/office/drawing/2014/main" id="{87314034-9850-4846-BB02-3CB360C360C7}"/>
                  </a:ext>
                </a:extLst>
              </p:cNvPr>
              <p:cNvSpPr/>
              <p:nvPr/>
            </p:nvSpPr>
            <p:spPr>
              <a:xfrm rot="10800000">
                <a:off x="5640319" y="1300720"/>
                <a:ext cx="135000" cy="585000"/>
              </a:xfrm>
              <a:prstGeom prst="rtTriangle">
                <a:avLst/>
              </a:pr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олилиния: фигура 48">
                <a:extLst>
                  <a:ext uri="{FF2B5EF4-FFF2-40B4-BE49-F238E27FC236}">
                    <a16:creationId xmlns:a16="http://schemas.microsoft.com/office/drawing/2014/main" id="{738BCAFF-CC2A-4B9D-B137-F75210F31B0F}"/>
                  </a:ext>
                </a:extLst>
              </p:cNvPr>
              <p:cNvSpPr/>
              <p:nvPr/>
            </p:nvSpPr>
            <p:spPr>
              <a:xfrm>
                <a:off x="5089369" y="1293851"/>
                <a:ext cx="675000" cy="360000"/>
              </a:xfrm>
              <a:custGeom>
                <a:avLst/>
                <a:gdLst>
                  <a:gd name="connsiteX0" fmla="*/ 0 w 675000"/>
                  <a:gd name="connsiteY0" fmla="*/ 0 h 360000"/>
                  <a:gd name="connsiteX1" fmla="*/ 675000 w 675000"/>
                  <a:gd name="connsiteY1" fmla="*/ 0 h 360000"/>
                  <a:gd name="connsiteX2" fmla="*/ 675000 w 675000"/>
                  <a:gd name="connsiteY2" fmla="*/ 360000 h 360000"/>
                  <a:gd name="connsiteX3" fmla="*/ 222857 w 675000"/>
                  <a:gd name="connsiteY3" fmla="*/ 360000 h 3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000" h="360000">
                    <a:moveTo>
                      <a:pt x="0" y="0"/>
                    </a:moveTo>
                    <a:lnTo>
                      <a:pt x="675000" y="0"/>
                    </a:lnTo>
                    <a:lnTo>
                      <a:pt x="675000" y="360000"/>
                    </a:lnTo>
                    <a:lnTo>
                      <a:pt x="222857" y="36000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526ECD3C-A9A1-4DA2-95FA-95832BE7104F}"/>
                </a:ext>
              </a:extLst>
            </p:cNvPr>
            <p:cNvGrpSpPr/>
            <p:nvPr/>
          </p:nvGrpSpPr>
          <p:grpSpPr>
            <a:xfrm flipH="1">
              <a:off x="5795806" y="5080094"/>
              <a:ext cx="1244677" cy="1089287"/>
              <a:chOff x="5089369" y="1293851"/>
              <a:chExt cx="753450" cy="704369"/>
            </a:xfrm>
            <a:solidFill>
              <a:srgbClr val="92D050"/>
            </a:solidFill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2044A810-0D7B-4669-8408-01D8F8480E75}"/>
                  </a:ext>
                </a:extLst>
              </p:cNvPr>
              <p:cNvSpPr/>
              <p:nvPr/>
            </p:nvSpPr>
            <p:spPr>
              <a:xfrm>
                <a:off x="5707819" y="1863220"/>
                <a:ext cx="135000" cy="135000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ый треугольник 51">
                <a:extLst>
                  <a:ext uri="{FF2B5EF4-FFF2-40B4-BE49-F238E27FC236}">
                    <a16:creationId xmlns:a16="http://schemas.microsoft.com/office/drawing/2014/main" id="{0DE9AA0A-B450-42D2-A9CD-2C90D23E988A}"/>
                  </a:ext>
                </a:extLst>
              </p:cNvPr>
              <p:cNvSpPr/>
              <p:nvPr/>
            </p:nvSpPr>
            <p:spPr>
              <a:xfrm rot="10800000">
                <a:off x="5640319" y="1300720"/>
                <a:ext cx="135000" cy="585000"/>
              </a:xfrm>
              <a:prstGeom prst="rt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3" name="Полилиния: фигура 52">
                <a:extLst>
                  <a:ext uri="{FF2B5EF4-FFF2-40B4-BE49-F238E27FC236}">
                    <a16:creationId xmlns:a16="http://schemas.microsoft.com/office/drawing/2014/main" id="{32FE5F23-A964-4596-8B9E-31D1FEB78C1B}"/>
                  </a:ext>
                </a:extLst>
              </p:cNvPr>
              <p:cNvSpPr/>
              <p:nvPr/>
            </p:nvSpPr>
            <p:spPr>
              <a:xfrm>
                <a:off x="5089369" y="1293851"/>
                <a:ext cx="675000" cy="360000"/>
              </a:xfrm>
              <a:custGeom>
                <a:avLst/>
                <a:gdLst>
                  <a:gd name="connsiteX0" fmla="*/ 0 w 675000"/>
                  <a:gd name="connsiteY0" fmla="*/ 0 h 360000"/>
                  <a:gd name="connsiteX1" fmla="*/ 675000 w 675000"/>
                  <a:gd name="connsiteY1" fmla="*/ 0 h 360000"/>
                  <a:gd name="connsiteX2" fmla="*/ 675000 w 675000"/>
                  <a:gd name="connsiteY2" fmla="*/ 360000 h 360000"/>
                  <a:gd name="connsiteX3" fmla="*/ 222857 w 675000"/>
                  <a:gd name="connsiteY3" fmla="*/ 360000 h 3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000" h="360000">
                    <a:moveTo>
                      <a:pt x="0" y="0"/>
                    </a:moveTo>
                    <a:lnTo>
                      <a:pt x="675000" y="0"/>
                    </a:lnTo>
                    <a:lnTo>
                      <a:pt x="675000" y="360000"/>
                    </a:lnTo>
                    <a:lnTo>
                      <a:pt x="222857" y="360000"/>
                    </a:ln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98E772C-6E88-6511-261C-74932944FDC0}"/>
                </a:ext>
              </a:extLst>
            </p:cNvPr>
            <p:cNvGrpSpPr/>
            <p:nvPr/>
          </p:nvGrpSpPr>
          <p:grpSpPr>
            <a:xfrm>
              <a:off x="233964" y="3293817"/>
              <a:ext cx="3177246" cy="2289694"/>
              <a:chOff x="233964" y="3293817"/>
              <a:chExt cx="3177246" cy="228969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CC3AA75-10DB-4054-819D-C0F0466572FA}"/>
                  </a:ext>
                </a:extLst>
              </p:cNvPr>
              <p:cNvSpPr txBox="1"/>
              <p:nvPr/>
            </p:nvSpPr>
            <p:spPr>
              <a:xfrm>
                <a:off x="564085" y="3293817"/>
                <a:ext cx="28007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>
                    <a:solidFill>
                      <a:srgbClr val="3F425A"/>
                    </a:solidFill>
                    <a:latin typeface="Muller Bold" pitchFamily="2" charset="-52"/>
                  </a:rPr>
                  <a:t>Реализация ИОМ</a:t>
                </a: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233964" y="3707544"/>
                <a:ext cx="3177246" cy="1875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Педагогический работник участвует в мероприятиях</a:t>
                </a:r>
              </a:p>
              <a:p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 в соответствии с ИОМ.</a:t>
                </a:r>
              </a:p>
              <a:p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Его сопровождает</a:t>
                </a:r>
              </a:p>
              <a:p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 команда </a:t>
                </a:r>
                <a:r>
                  <a:rPr lang="ru-RU" sz="1800" b="1" dirty="0" smtClean="0">
                    <a:solidFill>
                      <a:srgbClr val="3F425A"/>
                    </a:solidFill>
                    <a:latin typeface="Muller Bold" pitchFamily="2" charset="-52"/>
                  </a:rPr>
                  <a:t>ОО 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и региональный методист.</a:t>
                </a: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BB4E0CDA-EB4D-FB64-86FB-FAED9583F9FF}"/>
                </a:ext>
              </a:extLst>
            </p:cNvPr>
            <p:cNvGrpSpPr/>
            <p:nvPr/>
          </p:nvGrpSpPr>
          <p:grpSpPr>
            <a:xfrm>
              <a:off x="233964" y="290734"/>
              <a:ext cx="5189522" cy="1907790"/>
              <a:chOff x="233964" y="290733"/>
              <a:chExt cx="5189522" cy="1907791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BD1C71-08B5-484D-A561-93F30222CECF}"/>
                  </a:ext>
                </a:extLst>
              </p:cNvPr>
              <p:cNvSpPr txBox="1"/>
              <p:nvPr/>
            </p:nvSpPr>
            <p:spPr>
              <a:xfrm>
                <a:off x="1353034" y="315853"/>
                <a:ext cx="22299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3F425A"/>
                    </a:solidFill>
                    <a:latin typeface="Muller Bold" pitchFamily="2" charset="-52"/>
                  </a:rPr>
                  <a:t>Диагностика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DC795-06C0-435B-AFF1-F909B2D36DCE}"/>
                  </a:ext>
                </a:extLst>
              </p:cNvPr>
              <p:cNvSpPr txBox="1"/>
              <p:nvPr/>
            </p:nvSpPr>
            <p:spPr>
              <a:xfrm>
                <a:off x="233964" y="998195"/>
                <a:ext cx="51895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Courier New" panose="02070309020205020404" pitchFamily="49" charset="0"/>
                  <a:buChar char="-"/>
                </a:pP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Стандартизированная</a:t>
                </a:r>
              </a:p>
              <a:p>
                <a:pPr marL="342900" indent="-342900">
                  <a:buFont typeface="Courier New" panose="02070309020205020404" pitchFamily="49" charset="0"/>
                  <a:buChar char="-"/>
                </a:pP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Самодиагностика на основе рефлексии</a:t>
                </a:r>
              </a:p>
              <a:p>
                <a:r>
                  <a:rPr lang="ru-RU" sz="1800" b="1" dirty="0">
                    <a:solidFill>
                      <a:srgbClr val="EA5045"/>
                    </a:solidFill>
                    <a:latin typeface="Muller Bold" pitchFamily="2" charset="-52"/>
                  </a:rPr>
                  <a:t>Выход: 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выявляются профессиональные дефициты/потребности педагога</a:t>
                </a:r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E6C89257-53C1-6A5B-A833-1388A00B085E}"/>
                  </a:ext>
                </a:extLst>
              </p:cNvPr>
              <p:cNvGrpSpPr/>
              <p:nvPr/>
            </p:nvGrpSpPr>
            <p:grpSpPr>
              <a:xfrm>
                <a:off x="3867363" y="290733"/>
                <a:ext cx="1177618" cy="892201"/>
                <a:chOff x="3535314" y="411917"/>
                <a:chExt cx="1177618" cy="892201"/>
              </a:xfrm>
            </p:grpSpPr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293F4BF0-4337-41E5-9CC1-35D3F3C1ECED}"/>
                    </a:ext>
                  </a:extLst>
                </p:cNvPr>
                <p:cNvGrpSpPr/>
                <p:nvPr/>
              </p:nvGrpSpPr>
              <p:grpSpPr>
                <a:xfrm>
                  <a:off x="3535314" y="411917"/>
                  <a:ext cx="1119507" cy="892201"/>
                  <a:chOff x="5089369" y="1293851"/>
                  <a:chExt cx="753452" cy="704370"/>
                </a:xfrm>
                <a:solidFill>
                  <a:srgbClr val="FFFF00"/>
                </a:solidFill>
              </p:grpSpPr>
              <p:sp>
                <p:nvSpPr>
                  <p:cNvPr id="28" name="Овал 27">
                    <a:extLst>
                      <a:ext uri="{FF2B5EF4-FFF2-40B4-BE49-F238E27FC236}">
                        <a16:creationId xmlns:a16="http://schemas.microsoft.com/office/drawing/2014/main" id="{D8453D93-83BF-4D82-BC2A-BAC38F05E73F}"/>
                      </a:ext>
                    </a:extLst>
                  </p:cNvPr>
                  <p:cNvSpPr/>
                  <p:nvPr/>
                </p:nvSpPr>
                <p:spPr>
                  <a:xfrm>
                    <a:off x="5707821" y="1863221"/>
                    <a:ext cx="135000" cy="135000"/>
                  </a:xfrm>
                  <a:prstGeom prst="ellipse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Прямоугольный треугольник 28">
                    <a:extLst>
                      <a:ext uri="{FF2B5EF4-FFF2-40B4-BE49-F238E27FC236}">
                        <a16:creationId xmlns:a16="http://schemas.microsoft.com/office/drawing/2014/main" id="{3B104F09-A5A3-4DFB-904E-346E1B4C7BB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640319" y="1300720"/>
                    <a:ext cx="135000" cy="585000"/>
                  </a:xfrm>
                  <a:prstGeom prst="rtTriangle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Полилиния: фигура 31">
                    <a:extLst>
                      <a:ext uri="{FF2B5EF4-FFF2-40B4-BE49-F238E27FC236}">
                        <a16:creationId xmlns:a16="http://schemas.microsoft.com/office/drawing/2014/main" id="{2D5E73CE-AB47-4653-9AD9-DA200277F9C8}"/>
                      </a:ext>
                    </a:extLst>
                  </p:cNvPr>
                  <p:cNvSpPr/>
                  <p:nvPr/>
                </p:nvSpPr>
                <p:spPr>
                  <a:xfrm>
                    <a:off x="5089369" y="1293851"/>
                    <a:ext cx="675000" cy="360000"/>
                  </a:xfrm>
                  <a:custGeom>
                    <a:avLst/>
                    <a:gdLst>
                      <a:gd name="connsiteX0" fmla="*/ 0 w 675000"/>
                      <a:gd name="connsiteY0" fmla="*/ 0 h 360000"/>
                      <a:gd name="connsiteX1" fmla="*/ 675000 w 675000"/>
                      <a:gd name="connsiteY1" fmla="*/ 0 h 360000"/>
                      <a:gd name="connsiteX2" fmla="*/ 675000 w 675000"/>
                      <a:gd name="connsiteY2" fmla="*/ 360000 h 360000"/>
                      <a:gd name="connsiteX3" fmla="*/ 222857 w 675000"/>
                      <a:gd name="connsiteY3" fmla="*/ 360000 h 36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5000" h="360000">
                        <a:moveTo>
                          <a:pt x="0" y="0"/>
                        </a:moveTo>
                        <a:lnTo>
                          <a:pt x="675000" y="0"/>
                        </a:lnTo>
                        <a:lnTo>
                          <a:pt x="675000" y="360000"/>
                        </a:lnTo>
                        <a:lnTo>
                          <a:pt x="222857" y="36000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48B2F37-772E-5025-26DC-10A3CDDCA176}"/>
                    </a:ext>
                  </a:extLst>
                </p:cNvPr>
                <p:cNvSpPr txBox="1"/>
                <p:nvPr/>
              </p:nvSpPr>
              <p:spPr>
                <a:xfrm>
                  <a:off x="3709993" y="460318"/>
                  <a:ext cx="10029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800" b="1" dirty="0">
                      <a:solidFill>
                        <a:srgbClr val="3F425A"/>
                      </a:solidFill>
                      <a:latin typeface="Muller Bold" pitchFamily="2" charset="-52"/>
                    </a:rPr>
                    <a:t>1 этап</a:t>
                  </a:r>
                </a:p>
              </p:txBody>
            </p:sp>
          </p:grp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D481559C-5CDC-9ED6-539B-186AE287D6E8}"/>
                </a:ext>
              </a:extLst>
            </p:cNvPr>
            <p:cNvGrpSpPr/>
            <p:nvPr/>
          </p:nvGrpSpPr>
          <p:grpSpPr>
            <a:xfrm>
              <a:off x="6187587" y="361140"/>
              <a:ext cx="1149057" cy="941552"/>
              <a:chOff x="6170698" y="436633"/>
              <a:chExt cx="1149057" cy="941552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27C55F93-4E80-4FAE-BADD-6C55FBEFF649}"/>
                  </a:ext>
                </a:extLst>
              </p:cNvPr>
              <p:cNvGrpSpPr/>
              <p:nvPr/>
            </p:nvGrpSpPr>
            <p:grpSpPr>
              <a:xfrm flipH="1">
                <a:off x="6170698" y="436633"/>
                <a:ext cx="1115079" cy="941552"/>
                <a:chOff x="5089369" y="1293851"/>
                <a:chExt cx="753450" cy="704369"/>
              </a:xfrm>
              <a:solidFill>
                <a:schemeClr val="accent2"/>
              </a:solidFill>
            </p:grpSpPr>
            <p:sp>
              <p:nvSpPr>
                <p:cNvPr id="35" name="Овал 34">
                  <a:extLst>
                    <a:ext uri="{FF2B5EF4-FFF2-40B4-BE49-F238E27FC236}">
                      <a16:creationId xmlns:a16="http://schemas.microsoft.com/office/drawing/2014/main" id="{A8789575-8FAF-41A5-B508-F8E044478ADE}"/>
                    </a:ext>
                  </a:extLst>
                </p:cNvPr>
                <p:cNvSpPr/>
                <p:nvPr/>
              </p:nvSpPr>
              <p:spPr>
                <a:xfrm>
                  <a:off x="5707819" y="1863220"/>
                  <a:ext cx="135000" cy="135000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Прямоугольный треугольник 35">
                  <a:extLst>
                    <a:ext uri="{FF2B5EF4-FFF2-40B4-BE49-F238E27FC236}">
                      <a16:creationId xmlns:a16="http://schemas.microsoft.com/office/drawing/2014/main" id="{12EFD6F7-AC4A-447A-AAA0-21294E5553D1}"/>
                    </a:ext>
                  </a:extLst>
                </p:cNvPr>
                <p:cNvSpPr/>
                <p:nvPr/>
              </p:nvSpPr>
              <p:spPr>
                <a:xfrm rot="10800000">
                  <a:off x="5640319" y="1300720"/>
                  <a:ext cx="135000" cy="585000"/>
                </a:xfrm>
                <a:prstGeom prst="rtTriangle">
                  <a:avLst/>
                </a:pr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Полилиния: фигура 36">
                  <a:extLst>
                    <a:ext uri="{FF2B5EF4-FFF2-40B4-BE49-F238E27FC236}">
                      <a16:creationId xmlns:a16="http://schemas.microsoft.com/office/drawing/2014/main" id="{5A7A7B8C-70E7-4364-8B16-4320BCB8DAFE}"/>
                    </a:ext>
                  </a:extLst>
                </p:cNvPr>
                <p:cNvSpPr/>
                <p:nvPr/>
              </p:nvSpPr>
              <p:spPr>
                <a:xfrm>
                  <a:off x="5089369" y="1293851"/>
                  <a:ext cx="675000" cy="360000"/>
                </a:xfrm>
                <a:custGeom>
                  <a:avLst/>
                  <a:gdLst>
                    <a:gd name="connsiteX0" fmla="*/ 0 w 675000"/>
                    <a:gd name="connsiteY0" fmla="*/ 0 h 360000"/>
                    <a:gd name="connsiteX1" fmla="*/ 675000 w 675000"/>
                    <a:gd name="connsiteY1" fmla="*/ 0 h 360000"/>
                    <a:gd name="connsiteX2" fmla="*/ 675000 w 675000"/>
                    <a:gd name="connsiteY2" fmla="*/ 360000 h 360000"/>
                    <a:gd name="connsiteX3" fmla="*/ 222857 w 675000"/>
                    <a:gd name="connsiteY3" fmla="*/ 360000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5000" h="360000">
                      <a:moveTo>
                        <a:pt x="0" y="0"/>
                      </a:moveTo>
                      <a:lnTo>
                        <a:pt x="675000" y="0"/>
                      </a:lnTo>
                      <a:lnTo>
                        <a:pt x="675000" y="360000"/>
                      </a:lnTo>
                      <a:lnTo>
                        <a:pt x="222857" y="36000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060CB5-20C7-7462-EBAE-B3871F35B670}"/>
                  </a:ext>
                </a:extLst>
              </p:cNvPr>
              <p:cNvSpPr txBox="1"/>
              <p:nvPr/>
            </p:nvSpPr>
            <p:spPr>
              <a:xfrm>
                <a:off x="6284156" y="524626"/>
                <a:ext cx="103559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solidFill>
                      <a:srgbClr val="3F425A"/>
                    </a:solidFill>
                    <a:latin typeface="Muller Bold" pitchFamily="2" charset="-52"/>
                  </a:rPr>
                  <a:t>2 этап</a:t>
                </a:r>
              </a:p>
              <a:p>
                <a:endParaRPr lang="ru-RU" sz="2400" b="1" dirty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3625971-17E5-F974-7FDA-B411E17FF41A}"/>
                </a:ext>
              </a:extLst>
            </p:cNvPr>
            <p:cNvGrpSpPr/>
            <p:nvPr/>
          </p:nvGrpSpPr>
          <p:grpSpPr>
            <a:xfrm>
              <a:off x="6217193" y="315853"/>
              <a:ext cx="5676506" cy="4176271"/>
              <a:chOff x="6217193" y="315853"/>
              <a:chExt cx="5676506" cy="4176271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B89A390-4E25-416B-B76C-7C62F9FDE808}"/>
                  </a:ext>
                </a:extLst>
              </p:cNvPr>
              <p:cNvSpPr txBox="1"/>
              <p:nvPr/>
            </p:nvSpPr>
            <p:spPr>
              <a:xfrm>
                <a:off x="7818704" y="315853"/>
                <a:ext cx="36155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rgbClr val="3F425A"/>
                    </a:solidFill>
                    <a:latin typeface="Muller Bold" pitchFamily="2" charset="-52"/>
                  </a:rPr>
                  <a:t>Разработка ИОМ</a:t>
                </a: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6665624" y="935780"/>
                <a:ext cx="5228074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rgbClr val="EA5045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ЦНППМ</a:t>
                </a:r>
                <a:r>
                  <a:rPr lang="ru-RU" sz="2000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- </a:t>
                </a:r>
                <a:r>
                  <a:rPr lang="ru-RU" sz="1800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организация 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разработки (создание условий для реализации этапа).</a:t>
                </a: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6217193" y="2616158"/>
                <a:ext cx="5676505" cy="1875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02920"/>
                <a:r>
                  <a:rPr lang="ru-RU" sz="1800" b="1" dirty="0">
                    <a:solidFill>
                      <a:srgbClr val="EA5045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УЧАСТНИКИ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- </a:t>
                </a:r>
              </a:p>
              <a:p>
                <a:pPr marL="788670" indent="-285750">
                  <a:buFont typeface="Arial" panose="020B0604020202020204" pitchFamily="34" charset="0"/>
                  <a:buChar char="•"/>
                </a:pP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Региональный методист (возможно, представитель ММС);</a:t>
                </a:r>
              </a:p>
              <a:p>
                <a:pPr marL="788670" indent="-285750">
                  <a:buFont typeface="Arial" panose="020B0604020202020204" pitchFamily="34" charset="0"/>
                  <a:buChar char="•"/>
                </a:pP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Зам. директора по УВР ОО ;</a:t>
                </a:r>
              </a:p>
              <a:p>
                <a:pPr marL="788670" indent="-285750">
                  <a:buFont typeface="Arial" panose="020B0604020202020204" pitchFamily="34" charset="0"/>
                  <a:buChar char="•"/>
                </a:pPr>
                <a:r>
                  <a:rPr lang="ru-RU" sz="1800" b="1" dirty="0" smtClean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школьный 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методист /</a:t>
                </a:r>
                <a:r>
                  <a:rPr lang="ru-RU" sz="1800" b="1" dirty="0" smtClean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руководитель МО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788670" indent="-285750">
                  <a:buFont typeface="Arial" panose="020B0604020202020204" pitchFamily="34" charset="0"/>
                  <a:buChar char="•"/>
                </a:pP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Педагог.</a:t>
                </a: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D8DACA2B-85F6-1A8E-212D-0D2D7E570AD9}"/>
                  </a:ext>
                </a:extLst>
              </p:cNvPr>
              <p:cNvSpPr/>
              <p:nvPr/>
            </p:nvSpPr>
            <p:spPr>
              <a:xfrm>
                <a:off x="6665624" y="1624834"/>
                <a:ext cx="522807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800" b="1" dirty="0">
                    <a:solidFill>
                      <a:srgbClr val="EA5045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ИНСТРУМЕНТ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- электронная платформа (диагностика и выбор, конструирование маршрута);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C7D4C1BA-C52E-654C-2E0F-40A6828C2AFE}"/>
                </a:ext>
              </a:extLst>
            </p:cNvPr>
            <p:cNvGrpSpPr/>
            <p:nvPr/>
          </p:nvGrpSpPr>
          <p:grpSpPr>
            <a:xfrm>
              <a:off x="7005318" y="4992314"/>
              <a:ext cx="4034777" cy="1427269"/>
              <a:chOff x="7005318" y="4992314"/>
              <a:chExt cx="4034777" cy="1427269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7005318" y="4992314"/>
                <a:ext cx="322933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400" b="1" dirty="0">
                    <a:solidFill>
                      <a:srgbClr val="3F425A"/>
                    </a:solidFill>
                    <a:latin typeface="Muller Bold" pitchFamily="2" charset="-52"/>
                  </a:rPr>
                  <a:t>Заключительный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8EC8605-E603-DEED-8574-DF4F1054EA3A}"/>
                  </a:ext>
                </a:extLst>
              </p:cNvPr>
              <p:cNvSpPr/>
              <p:nvPr/>
            </p:nvSpPr>
            <p:spPr>
              <a:xfrm>
                <a:off x="7594182" y="5432232"/>
                <a:ext cx="3445913" cy="987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Итоговая </a:t>
                </a:r>
                <a:r>
                  <a:rPr lang="ru-RU" sz="1800" b="1" dirty="0" smtClean="0">
                    <a:solidFill>
                      <a:srgbClr val="3F425A"/>
                    </a:solidFill>
                    <a:latin typeface="Muller Bold" pitchFamily="2" charset="-52"/>
                  </a:rPr>
                  <a:t>диагностика</a:t>
                </a:r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/</a:t>
                </a:r>
              </a:p>
              <a:p>
                <a:pPr algn="just"/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самодиагностика/</a:t>
                </a:r>
              </a:p>
              <a:p>
                <a:pPr algn="just"/>
                <a:r>
                  <a:rPr lang="ru-RU" sz="1800" b="1" dirty="0">
                    <a:solidFill>
                      <a:srgbClr val="3F425A"/>
                    </a:solidFill>
                    <a:latin typeface="Muller Bold" pitchFamily="2" charset="-52"/>
                  </a:rPr>
                  <a:t>экспертные оценки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992211-4D99-1CD3-2FAB-786E0897ADD5}"/>
                </a:ext>
              </a:extLst>
            </p:cNvPr>
            <p:cNvSpPr txBox="1"/>
            <p:nvPr/>
          </p:nvSpPr>
          <p:spPr>
            <a:xfrm>
              <a:off x="3378756" y="3227980"/>
              <a:ext cx="10029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solidFill>
                    <a:srgbClr val="3F425A"/>
                  </a:solidFill>
                  <a:latin typeface="Muller Bold" pitchFamily="2" charset="-52"/>
                </a:rPr>
                <a:t>3 этап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540BEE-CB46-FF39-BFDC-34E99AC48006}"/>
                </a:ext>
              </a:extLst>
            </p:cNvPr>
            <p:cNvSpPr txBox="1"/>
            <p:nvPr/>
          </p:nvSpPr>
          <p:spPr>
            <a:xfrm>
              <a:off x="5916372" y="5177443"/>
              <a:ext cx="10029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solidFill>
                    <a:srgbClr val="3F425A"/>
                  </a:solidFill>
                  <a:latin typeface="Muller Bold" pitchFamily="2" charset="-52"/>
                </a:rPr>
                <a:t>4 этап</a:t>
              </a:r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8BDDE62-0E1D-0DED-DD46-AFF42BDE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4043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ИНСТРУКЦИЯ УЧАСТНИКА АНКЕТИРОВАНИЯ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4349" y="1148745"/>
            <a:ext cx="460728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Зайти на страницу ЦНППМ ЛОИРО , набрав эту фразу в поисковике анкетирования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Найти  розовый прямоугольник – раздел «Диагностика ПД», нажать  ссылку «Подробнее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…..»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На открывшейся странице нажать на 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ссылку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itchFamily="18" charset="0"/>
                <a:cs typeface="Times New Roman" pitchFamily="18" charset="0"/>
              </a:rPr>
              <a:t>Ответить на вопросы анкеты, опираясь на свою педагогическую практику и имеющийся опыт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2000" b="1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"/>
          <a:stretch/>
        </p:blipFill>
        <p:spPr>
          <a:xfrm>
            <a:off x="118547" y="1246664"/>
            <a:ext cx="7033052" cy="2234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8" r="1855" b="14155"/>
          <a:stretch/>
        </p:blipFill>
        <p:spPr>
          <a:xfrm>
            <a:off x="104288" y="4360039"/>
            <a:ext cx="7047312" cy="133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Стрелка вниз 17"/>
          <p:cNvSpPr/>
          <p:nvPr/>
        </p:nvSpPr>
        <p:spPr>
          <a:xfrm>
            <a:off x="3745897" y="3400216"/>
            <a:ext cx="457200" cy="959823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3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44413" y="3102037"/>
            <a:ext cx="9901367" cy="3200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    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Нужны новые подходы, в которых оценка качества образования станет производной от трех составляющих: ученик-учитель-региональный 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методист.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        Оценивая 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работу учителя по конечному результату – качеству образования учащихся, а работу регионального методиста по изменению уровня развития компетенций педагога, можно говорить об эффективности той системы, которая формируется сегодня в современном образовании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».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Руководитель федерального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методического центра 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Академии Минпросвещения России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А.А. </a:t>
            </a:r>
            <a:r>
              <a:rPr lang="ru-RU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Бучек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канд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 психол. наук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709" y="423502"/>
            <a:ext cx="1161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НОВАЯ СИСТЕМА НАУЧНО-МЕТОДИЧЕСКОГО СОПРОВОЖДЕНИЯ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3E6B8E2-37B0-B904-78F2-3D71A5D40A84}"/>
              </a:ext>
            </a:extLst>
          </p:cNvPr>
          <p:cNvGrpSpPr/>
          <p:nvPr/>
        </p:nvGrpSpPr>
        <p:grpSpPr>
          <a:xfrm>
            <a:off x="193134" y="1190292"/>
            <a:ext cx="11809821" cy="1668175"/>
            <a:chOff x="420342" y="1929907"/>
            <a:chExt cx="11809821" cy="1668175"/>
          </a:xfrm>
          <a:noFill/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C927E786-47DD-4256-FD2A-7FEACB95E852}"/>
                </a:ext>
              </a:extLst>
            </p:cNvPr>
            <p:cNvSpPr/>
            <p:nvPr/>
          </p:nvSpPr>
          <p:spPr>
            <a:xfrm>
              <a:off x="420342" y="2136615"/>
              <a:ext cx="3100270" cy="1288577"/>
            </a:xfrm>
            <a:prstGeom prst="roundRect">
              <a:avLst/>
            </a:prstGeom>
            <a:grpFill/>
            <a:ln w="3810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Качество образования </a:t>
              </a:r>
              <a:r>
                <a:rPr lang="ru-RU" sz="2000" b="1" dirty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учащихся</a:t>
              </a:r>
              <a:r>
                <a:rPr lang="en-US" sz="2000" b="1" dirty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 </a:t>
              </a:r>
              <a:r>
                <a:rPr lang="ru-RU" sz="2000" b="1" i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–</a:t>
              </a:r>
              <a:r>
                <a:rPr lang="ru-RU" sz="2000" b="1" dirty="0" smtClean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оценка работы учителя</a:t>
              </a:r>
            </a:p>
            <a:p>
              <a:pPr algn="ctr"/>
              <a:endParaRPr lang="ru-RU" dirty="0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D6578128-6A33-CC68-C06A-CC031B966FA3}"/>
                </a:ext>
              </a:extLst>
            </p:cNvPr>
            <p:cNvSpPr/>
            <p:nvPr/>
          </p:nvSpPr>
          <p:spPr>
            <a:xfrm>
              <a:off x="4175917" y="2152491"/>
              <a:ext cx="3177915" cy="1288577"/>
            </a:xfrm>
            <a:prstGeom prst="roundRect">
              <a:avLst/>
            </a:prstGeom>
            <a:grpFill/>
            <a:ln w="38100">
              <a:solidFill>
                <a:srgbClr val="99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000" b="1" dirty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Рост компетенций педагога</a:t>
              </a:r>
              <a:r>
                <a:rPr lang="en-US" sz="2000" b="1" dirty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 </a:t>
              </a:r>
              <a:r>
                <a:rPr lang="ru-RU" sz="2000" b="1" i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–</a:t>
              </a:r>
              <a:r>
                <a:rPr lang="ru-RU" sz="2000" b="1" dirty="0" smtClean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оценка работы методиста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1BD27B10-FB45-6AD3-9156-24CDD7CDE3B0}"/>
                </a:ext>
              </a:extLst>
            </p:cNvPr>
            <p:cNvSpPr/>
            <p:nvPr/>
          </p:nvSpPr>
          <p:spPr>
            <a:xfrm>
              <a:off x="8306768" y="1929907"/>
              <a:ext cx="3923395" cy="1668175"/>
            </a:xfrm>
            <a:prstGeom prst="roundRect">
              <a:avLst/>
            </a:prstGeom>
            <a:grpFill/>
            <a:ln w="38100">
              <a:solidFill>
                <a:srgbClr val="99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800" b="1" dirty="0">
                  <a:solidFill>
                    <a:srgbClr val="002060"/>
                  </a:solidFill>
                  <a:latin typeface="Muller Bold" pitchFamily="2" charset="-52"/>
                  <a:cs typeface="Calibri" panose="020F0502020204030204" pitchFamily="34" charset="0"/>
                </a:rPr>
                <a:t>Новые подходы к оценке качества образования  </a:t>
              </a:r>
            </a:p>
          </p:txBody>
        </p:sp>
        <p:sp>
          <p:nvSpPr>
            <p:cNvPr id="10" name="Знак ''плюс'' 9">
              <a:extLst>
                <a:ext uri="{FF2B5EF4-FFF2-40B4-BE49-F238E27FC236}">
                  <a16:creationId xmlns:a16="http://schemas.microsoft.com/office/drawing/2014/main" id="{E2446D94-ABE0-8151-CE0E-9CED90DFAFC9}"/>
                </a:ext>
              </a:extLst>
            </p:cNvPr>
            <p:cNvSpPr/>
            <p:nvPr/>
          </p:nvSpPr>
          <p:spPr>
            <a:xfrm>
              <a:off x="3606359" y="2586087"/>
              <a:ext cx="483811" cy="461665"/>
            </a:xfrm>
            <a:prstGeom prst="mathPlus">
              <a:avLst/>
            </a:prstGeom>
            <a:solidFill>
              <a:srgbClr val="00206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Равно 10">
              <a:extLst>
                <a:ext uri="{FF2B5EF4-FFF2-40B4-BE49-F238E27FC236}">
                  <a16:creationId xmlns:a16="http://schemas.microsoft.com/office/drawing/2014/main" id="{40E380F1-495D-9804-C1CB-5792C56013E5}"/>
                </a:ext>
              </a:extLst>
            </p:cNvPr>
            <p:cNvSpPr/>
            <p:nvPr/>
          </p:nvSpPr>
          <p:spPr>
            <a:xfrm>
              <a:off x="7439579" y="2586087"/>
              <a:ext cx="695695" cy="355814"/>
            </a:xfrm>
            <a:prstGeom prst="mathEqual">
              <a:avLst/>
            </a:prstGeom>
            <a:solidFill>
              <a:srgbClr val="002060"/>
            </a:solidFill>
            <a:ln>
              <a:solidFill>
                <a:srgbClr val="3F42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E4E886-7C65-E3D4-1234-A97188E0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6173" y="1690884"/>
            <a:ext cx="111144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b="1" i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«ЧУДО»: </a:t>
            </a:r>
            <a:r>
              <a:rPr lang="ru-RU" sz="3000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ЧИТАЙ – </a:t>
            </a:r>
            <a:r>
              <a:rPr lang="ru-RU" sz="3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УЧАСТВУЙ – ДЕЛАЙ </a:t>
            </a:r>
            <a:r>
              <a:rPr lang="ru-RU" sz="3000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– ОСМЫСЛИВАЙ!</a:t>
            </a:r>
            <a:endParaRPr lang="ru-RU" sz="3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ru-RU" sz="3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материалы для чтения (библиотека)</a:t>
            </a:r>
            <a:endParaRPr lang="ru-RU" sz="30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ru-RU" sz="3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ru-RU" sz="3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материалы для участия </a:t>
            </a:r>
            <a:endParaRPr lang="ru-RU" sz="30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ru-RU" sz="3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ru-RU" sz="3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материалы для самостоятельных проб </a:t>
            </a:r>
            <a:endParaRPr lang="ru-RU" sz="30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ru-RU" sz="3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ru-RU" sz="3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рефлексия опыта обучения </a:t>
            </a:r>
            <a:endParaRPr lang="ru-RU" sz="30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СТРУКТУРА ОРГАНИЗАЦИИ ОБРАЗОВАТЕЛЬНОГО КОНТЕНТА</a:t>
            </a:r>
          </a:p>
          <a:p>
            <a:pPr algn="ctr"/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34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5301" r="43285" b="27548"/>
          <a:stretch/>
        </p:blipFill>
        <p:spPr bwMode="auto">
          <a:xfrm>
            <a:off x="900791" y="1575254"/>
            <a:ext cx="2556783" cy="23425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0359" y="1345961"/>
            <a:ext cx="802943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Muller Bold" pitchFamily="2" charset="-52"/>
              </a:rPr>
              <a:t>Инструкция регионального методиста по сопровождению педагогов на платформе «навигатор ИОМ»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Muller Bold" pitchFamily="2" charset="-52"/>
              </a:rPr>
              <a:t>Инструкция рабочей группы ЦНППМ по организации этапов сопровождения педагогов на платформе «навигатор ИОМ</a:t>
            </a:r>
            <a:r>
              <a:rPr lang="ru-RU" sz="2400" b="1" dirty="0" smtClean="0">
                <a:solidFill>
                  <a:srgbClr val="002060"/>
                </a:solidFill>
                <a:latin typeface="Muller Bold" pitchFamily="2" charset="-52"/>
              </a:rPr>
              <a:t>»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Muller Bold" pitchFamily="2" charset="-52"/>
              </a:rPr>
              <a:t>Сформированный совместно с ММС на основе результатов диагностики список региональных методистов</a:t>
            </a:r>
            <a:endParaRPr lang="ru-RU" sz="2400" dirty="0"/>
          </a:p>
          <a:p>
            <a:pPr marL="342900" indent="-342900">
              <a:buFont typeface="Wingdings" pitchFamily="2" charset="2"/>
              <a:buChar char="Ø"/>
            </a:pPr>
            <a:endParaRPr lang="ru-RU" sz="2400" dirty="0"/>
          </a:p>
          <a:p>
            <a:pPr marL="342900" indent="-342900">
              <a:buFont typeface="Wingdings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72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79284-4834-9D8E-DE33-D532AD04D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9" y="2919158"/>
            <a:ext cx="5263912" cy="2693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A5843-0EC3-CDEA-FAE9-64C97674A22C}"/>
              </a:ext>
            </a:extLst>
          </p:cNvPr>
          <p:cNvSpPr txBox="1"/>
          <p:nvPr/>
        </p:nvSpPr>
        <p:spPr>
          <a:xfrm>
            <a:off x="0" y="325252"/>
            <a:ext cx="1212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СИСТЕМА ДИСТАНЦИОННОГО ОБУЧЕНИЯ </a:t>
            </a:r>
            <a:r>
              <a:rPr lang="ru-RU" sz="2800" b="1" i="1" dirty="0">
                <a:solidFill>
                  <a:srgbClr val="800000"/>
                </a:solidFill>
                <a:latin typeface="Century Gothic" panose="020B0502020202020204" pitchFamily="34" charset="0"/>
              </a:rPr>
              <a:t>–</a:t>
            </a:r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 </a:t>
            </a:r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75EEC-1213-302F-5673-FDD7AF7177B2}"/>
              </a:ext>
            </a:extLst>
          </p:cNvPr>
          <p:cNvSpPr txBox="1"/>
          <p:nvPr/>
        </p:nvSpPr>
        <p:spPr>
          <a:xfrm>
            <a:off x="4039260" y="911468"/>
            <a:ext cx="286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do.loiro.ru/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A4907-BF9E-DDF0-2552-09ED64E26211}"/>
              </a:ext>
            </a:extLst>
          </p:cNvPr>
          <p:cNvSpPr txBox="1"/>
          <p:nvPr/>
        </p:nvSpPr>
        <p:spPr>
          <a:xfrm>
            <a:off x="960567" y="1544463"/>
            <a:ext cx="11231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На платформе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открыты 6 кластеров для формирования и прохождения ИОМ: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DFA26-50EB-64D8-82D5-1086B810DFCA}"/>
              </a:ext>
            </a:extLst>
          </p:cNvPr>
          <p:cNvSpPr txBox="1"/>
          <p:nvPr/>
        </p:nvSpPr>
        <p:spPr>
          <a:xfrm>
            <a:off x="5980509" y="2107710"/>
            <a:ext cx="6035900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 err="1">
                <a:solidFill>
                  <a:srgbClr val="002060"/>
                </a:solidFill>
                <a:latin typeface="Century Gothic" pitchFamily="34" charset="0"/>
              </a:rPr>
              <a:t>Метапознание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 в обучении –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формируем и развиваем регулятивные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УУД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Постановка целей учебного занятия в соответствии с требованиями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ФГОС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Оценка и контроль. Биология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Оценка и контроль. Русский язык и литература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Оценка и контроль. История и обществознание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Организация образовательного процесса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A5843-0EC3-CDEA-FAE9-64C97674A22C}"/>
              </a:ext>
            </a:extLst>
          </p:cNvPr>
          <p:cNvSpPr txBox="1"/>
          <p:nvPr/>
        </p:nvSpPr>
        <p:spPr>
          <a:xfrm>
            <a:off x="1" y="14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СИСТЕМА ДИСТАНЦИОННОГО ОБУЧЕНИЯ- </a:t>
            </a:r>
            <a:r>
              <a:rPr lang="ru-RU" sz="32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75EEC-1213-302F-5673-FDD7AF7177B2}"/>
              </a:ext>
            </a:extLst>
          </p:cNvPr>
          <p:cNvSpPr txBox="1"/>
          <p:nvPr/>
        </p:nvSpPr>
        <p:spPr>
          <a:xfrm>
            <a:off x="4239483" y="772829"/>
            <a:ext cx="286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do.loiro.ru/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12FBFF-38FE-FC71-E969-C490BF0EB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6" y="2754906"/>
            <a:ext cx="5200650" cy="3485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0E8EC-C371-F51C-7FEF-4E9E836007EB}"/>
              </a:ext>
            </a:extLst>
          </p:cNvPr>
          <p:cNvSpPr txBox="1"/>
          <p:nvPr/>
        </p:nvSpPr>
        <p:spPr>
          <a:xfrm>
            <a:off x="618308" y="2051963"/>
            <a:ext cx="4445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03864"/>
                </a:solidFill>
                <a:latin typeface="Century Gothic" pitchFamily="34" charset="0"/>
              </a:rPr>
              <a:t>Структура всех кластеров</a:t>
            </a:r>
            <a:r>
              <a:rPr lang="ru-RU" sz="2000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51761B-B569-55B6-C2C2-67F450BAC6F6}"/>
              </a:ext>
            </a:extLst>
          </p:cNvPr>
          <p:cNvSpPr txBox="1"/>
          <p:nvPr/>
        </p:nvSpPr>
        <p:spPr>
          <a:xfrm>
            <a:off x="6388070" y="1777400"/>
            <a:ext cx="55257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03864"/>
                </a:solidFill>
                <a:latin typeface="Century Gothic" pitchFamily="34" charset="0"/>
              </a:rPr>
              <a:t>Роли</a:t>
            </a:r>
            <a:r>
              <a:rPr lang="ru-RU" sz="2000" b="1" dirty="0" smtClean="0"/>
              <a:t>:</a:t>
            </a:r>
          </a:p>
          <a:p>
            <a:endParaRPr 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Создатель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кластера – создает кластер, добавляет материалы и задания, зачисляет на кластер региональных методистов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Региональный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методист – зачисляет на кластер слушателей, оценивает задания от слушателей, дает обратную связь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Слушатель – формирует ИОМ из предложенных заданий, выполняет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задания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569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A79284-4834-9D8E-DE33-D532AD04D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45" y="356400"/>
            <a:ext cx="2827609" cy="14467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3406235" y="333896"/>
            <a:ext cx="7383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НА ПЛАТФОРМЕ «НАВИГАТОР ИОМ»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pPr algn="ctr"/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2023 </a:t>
            </a:r>
            <a:r>
              <a:rPr lang="ru-RU" sz="2800" b="1" dirty="0">
                <a:solidFill>
                  <a:srgbClr val="002060"/>
                </a:solidFill>
                <a:latin typeface="Century Gothic" pitchFamily="34" charset="0"/>
              </a:rPr>
              <a:t> </a:t>
            </a:r>
            <a:endParaRPr lang="ru-RU" sz="28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6" t="21991" r="13004" b="44508"/>
          <a:stretch/>
        </p:blipFill>
        <p:spPr bwMode="auto">
          <a:xfrm>
            <a:off x="279978" y="2412275"/>
            <a:ext cx="11725755" cy="339313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006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66871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КРИТЕРИИ И ЦЕЛЕВЫЕ ПОКАЗАТЕЛИ ДОСТИЖЕНИЯ ПЛАНИРУЕМЫХ 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РЕЗУЛЬТАТОВ И СИСТЕМНЫХ ЭФФЕКТОВ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4309" y="1401686"/>
            <a:ext cx="1108641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Мониторинг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деятельности центров непрерывного повышения профессионального мастерства педагогических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работников (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ЦНППМ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), проводится 1 раз в полгода:</a:t>
            </a:r>
          </a:p>
          <a:p>
            <a:pPr marL="342900" indent="-342900" algn="just">
              <a:lnSpc>
                <a:spcPct val="12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Общее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количество методистов, включенных в региональный методический актив, сформированный на базе </a:t>
            </a: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ЦНППМ</a:t>
            </a:r>
          </a:p>
          <a:p>
            <a:pPr marL="342900" indent="-342900" algn="just">
              <a:lnSpc>
                <a:spcPct val="12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Количество педагогических работников субъекта Российской Федерации, закрепленных за 1 региональным методистом</a:t>
            </a:r>
            <a:endParaRPr lang="ru-RU" sz="20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Количество прошедших диагностику методических компетенций на базе координатора ЕФС</a:t>
            </a:r>
          </a:p>
          <a:p>
            <a:pPr marL="342900" indent="-342900" algn="just">
              <a:lnSpc>
                <a:spcPct val="120000"/>
              </a:lnSpc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800000"/>
                </a:solidFill>
                <a:latin typeface="Century Gothic" pitchFamily="34" charset="0"/>
                <a:ea typeface="Times New Roman"/>
                <a:cs typeface="Calibri"/>
              </a:rPr>
              <a:t>Доля </a:t>
            </a:r>
            <a:r>
              <a:rPr lang="ru-RU" sz="2000" b="1" dirty="0">
                <a:solidFill>
                  <a:srgbClr val="800000"/>
                </a:solidFill>
                <a:latin typeface="Century Gothic" pitchFamily="34" charset="0"/>
                <a:ea typeface="Times New Roman"/>
                <a:cs typeface="Calibri"/>
              </a:rPr>
              <a:t>педагогических работников и управленческих кадров, для которых в ЦНППМ разработаны индивидуальные образовательные маршруты на основе результатов диагностики профессиональных компетенций </a:t>
            </a:r>
            <a:r>
              <a:rPr lang="ru-RU" sz="2000" b="1" dirty="0" smtClean="0">
                <a:solidFill>
                  <a:srgbClr val="800000"/>
                </a:solidFill>
                <a:latin typeface="Century Gothic" pitchFamily="34" charset="0"/>
                <a:ea typeface="Times New Roman"/>
                <a:cs typeface="Calibri"/>
              </a:rPr>
              <a:t>(%) </a:t>
            </a:r>
            <a:endParaRPr lang="ru-RU" sz="2000" dirty="0">
              <a:solidFill>
                <a:srgbClr val="800000"/>
              </a:solidFill>
              <a:latin typeface="Century Gothic" panose="020B0502020202020204" pitchFamily="34" charset="0"/>
              <a:ea typeface="Times New Roman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232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54776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ИНСТРУМЕНТЫ МАРКЕТИНГА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36909" y="1271642"/>
            <a:ext cx="1006753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Регулярные заседания руководителей муниципальной методической службы</a:t>
            </a:r>
          </a:p>
          <a:p>
            <a:pPr marL="342900" indent="-342900"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Мероприятия с участием методистов  регионального методического актива</a:t>
            </a:r>
          </a:p>
          <a:p>
            <a:pPr marL="342900" indent="-342900"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Педагоги- участники ИОМ на платформе «Навигатор ИОМ»</a:t>
            </a:r>
          </a:p>
          <a:p>
            <a:pPr marL="342900" indent="-342900"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err="1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Телеграм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-канал сообщества региональных методистов </a:t>
            </a:r>
          </a:p>
          <a:p>
            <a:pPr marL="342900" indent="-342900"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Семинары, конференции, вебинары, практикумы по теме непрерывного повышения педагогического мастерства на основе ИОМ  </a:t>
            </a:r>
          </a:p>
          <a:p>
            <a:pPr marL="342900" indent="-342900"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Выездной региональный проект «СТУДИИ </a:t>
            </a:r>
            <a:r>
              <a:rPr lang="ru-RU" sz="2000" b="1" dirty="0" err="1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РОСта</a:t>
            </a: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»</a:t>
            </a:r>
          </a:p>
          <a:p>
            <a:pPr marL="342900" indent="-342900"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/>
              </a:rPr>
              <a:t>Взаимодействие с организациями партнерами по вопросам научно-методического сопровождения  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3026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ВМЕСТЕ К ПРОФЕССИОНАЛЬНОМУ УСПЕХУ!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251" r="3342" b="-251"/>
          <a:stretch/>
        </p:blipFill>
        <p:spPr>
          <a:xfrm rot="397461">
            <a:off x="7076128" y="1258297"/>
            <a:ext cx="4253927" cy="3163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9" r="1512" b="6126"/>
          <a:stretch/>
        </p:blipFill>
        <p:spPr>
          <a:xfrm rot="21008599">
            <a:off x="456931" y="1481186"/>
            <a:ext cx="5609226" cy="3036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58619" r="27693" b="1785"/>
          <a:stretch/>
        </p:blipFill>
        <p:spPr>
          <a:xfrm>
            <a:off x="3603959" y="4317018"/>
            <a:ext cx="4526881" cy="209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5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642956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СПАСИБО ЗА ВНИМАНИЕ!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CBE2F-841E-D9E3-F7B0-ED4DE723B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54" b="23496"/>
          <a:stretch/>
        </p:blipFill>
        <p:spPr>
          <a:xfrm>
            <a:off x="1147324" y="2104293"/>
            <a:ext cx="3761627" cy="3666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8AA5D1-8DD5-506A-D9D4-4C585E723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863" y="3811413"/>
            <a:ext cx="3191770" cy="69155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EE0C77-FEC0-29A6-8549-8981E581D56A}"/>
              </a:ext>
            </a:extLst>
          </p:cNvPr>
          <p:cNvSpPr/>
          <p:nvPr/>
        </p:nvSpPr>
        <p:spPr>
          <a:xfrm>
            <a:off x="5248585" y="2195933"/>
            <a:ext cx="5222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uller Bold" pitchFamily="2" charset="-52"/>
              </a:rPr>
              <a:t>Все материалы в электронном виде размещены в группе ВК, подписывайтесь:</a:t>
            </a:r>
            <a:endParaRPr lang="ru-RU" sz="2400" dirty="0">
              <a:latin typeface="Muller 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325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49BAA5-C0F8-F64F-8D50-04E5EFE9B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8057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ИНДИВИДУАЛЬНЫЙ ОБРАЗОВАТЕЛЬНЫЙ МАРШРУТ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45127" y="963646"/>
            <a:ext cx="1750373" cy="175037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203864"/>
                </a:solidFill>
              </a:rPr>
              <a:t>ИОМ</a:t>
            </a:r>
            <a:endParaRPr lang="ru-RU" sz="3200" b="1" dirty="0">
              <a:solidFill>
                <a:srgbClr val="203864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45126" y="2813892"/>
            <a:ext cx="1750373" cy="175037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203864"/>
                </a:solidFill>
              </a:rPr>
              <a:t>ИОМ</a:t>
            </a:r>
          </a:p>
        </p:txBody>
      </p:sp>
      <p:sp>
        <p:nvSpPr>
          <p:cNvPr id="19" name="Овал 18"/>
          <p:cNvSpPr/>
          <p:nvPr/>
        </p:nvSpPr>
        <p:spPr>
          <a:xfrm>
            <a:off x="345126" y="4664113"/>
            <a:ext cx="1750373" cy="175037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203864"/>
                </a:solidFill>
              </a:rPr>
              <a:t>ИОМ</a:t>
            </a:r>
            <a:endParaRPr lang="ru-RU" sz="3200" b="1" dirty="0">
              <a:solidFill>
                <a:srgbClr val="20386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9533" y="1295450"/>
            <a:ext cx="8688336" cy="14016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3F425A"/>
                </a:solidFill>
                <a:latin typeface="Muller Bold" pitchFamily="2" charset="-52"/>
              </a:rPr>
              <a:t>Инструмент создания зоны ближайшего развития педагога</a:t>
            </a:r>
            <a:endParaRPr lang="ru-RU" sz="2000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2172454" y="1636138"/>
            <a:ext cx="1000125" cy="548200"/>
          </a:xfrm>
          <a:prstGeom prst="rightArrow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2155133" y="3434856"/>
            <a:ext cx="1000125" cy="548200"/>
          </a:xfrm>
          <a:prstGeom prst="rightArrow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2155133" y="5336397"/>
            <a:ext cx="1000125" cy="548200"/>
          </a:xfrm>
          <a:prstGeom prst="rightArrow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44710" y="3086169"/>
            <a:ext cx="8688336" cy="1472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3F425A"/>
                </a:solidFill>
                <a:latin typeface="Muller Bold" pitchFamily="2" charset="-52"/>
              </a:rPr>
              <a:t>Совместная работа регионального методиста, зам. директора ОО, руководителя МО ОО, самого педагога, реализуемая под руководством специалистов  ЦНППМ</a:t>
            </a:r>
            <a:endParaRPr lang="ru-RU" sz="2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244710" y="4947363"/>
            <a:ext cx="8688336" cy="14671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Э</a:t>
            </a:r>
            <a:r>
              <a:rPr lang="ru-RU" sz="2000" dirty="0" smtClean="0">
                <a:solidFill>
                  <a:srgbClr val="3F425A"/>
                </a:solidFill>
                <a:latin typeface="Muller Bold" pitchFamily="2" charset="-52"/>
              </a:rPr>
              <a:t>ффективность </a:t>
            </a:r>
            <a:r>
              <a:rPr lang="ru-RU" sz="2000" dirty="0">
                <a:solidFill>
                  <a:srgbClr val="3F425A"/>
                </a:solidFill>
                <a:latin typeface="Muller Bold" pitchFamily="2" charset="-52"/>
              </a:rPr>
              <a:t>проектирования ИОМ в практике ОО напрямую зависит от наличия продуманных управленческих решений, алгоритмов взаимодействия всех заинтересованных участников и активной позиции самого педагога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749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0333" y="760182"/>
            <a:ext cx="8219661" cy="5867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800" b="1" cap="small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ОПЕРАТИВНО РАБОТАТЬ С «ЗАПАДАЮЩИМИ»  КОМПЕТЕНЦИЯМИ НА ОСНОВЕ  ИОМ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ОРГАНИЗОВАТЬ МЕТОДИЧЕСКУЮ РАБОТУ В ОО НА ОСНОВЕ ПРОЕКТИРОВАНИЯ И РЕАЛИЗАЦИИ </a:t>
            </a: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ИОМ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НАЛАДИТЬ ВЗАИМОДЕЙСТВИЕ И ПРЕЕМСТВЕННОСТЬ НАУЧНО-МЕТОДИЧЕСКОЙ ПОДДЕРЖКИ ПЕДАГОГА И РУКОВОДИТЕЛЯ НА РЕГИОНАЛЬНОМ, МУНИЦИПАЛЬНОМ И ИНСТИТУЦИОНАЛЬНОМ </a:t>
            </a:r>
            <a:endParaRPr lang="ru-RU" sz="1800" b="1" dirty="0" smtClean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МОТИВИРОВАТЬ ПЕДАГОГОВ И РУКОВОДИТЕЛЕЙ К АКТИВНОМУ САМООБРАЗОВАНИЮ НА ОСНОВЕ РЕФЛЕКСИИ РЕЗУЛЬТАТОВ СВОЕЙ ДЕЯТЕЛЬНОСТИ</a:t>
            </a: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?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ФОРМИРОВАТЬ КУЛЬТУРУ НЕПРЕРЫВНОГО ПОВЫШЕНИЯ ПЕДАГОГИЧЕСКОГО </a:t>
            </a: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МАСТЕРСТВА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СФОРМИРОВАТЬ ЕДИНОЕ НАУЧНО-МЕТОДИЧЕСКОЕ ПРОСТРАНСТВО ОБРАЗОВАТЕЛЬНОГО ВЗАИМОДЕЙСТВИЯ МЕТОДИСТА И </a:t>
            </a:r>
            <a:r>
              <a:rPr lang="ru-RU" sz="1800" b="1" dirty="0" smtClean="0">
                <a:solidFill>
                  <a:srgbClr val="002060"/>
                </a:solidFill>
                <a:latin typeface="Century Gothic" pitchFamily="34" charset="0"/>
              </a:rPr>
              <a:t>ПЕДАГОГА</a:t>
            </a:r>
            <a:endParaRPr lang="ru-RU" sz="1600" b="1" cap="small" dirty="0" smtClean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806" y="2693524"/>
            <a:ext cx="2143783" cy="69218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Как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3134" y="3568265"/>
            <a:ext cx="2019271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УПРАВЛЕНЧЕСКИЕ</a:t>
            </a:r>
          </a:p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 РЕШЕНИЯ</a:t>
            </a:r>
          </a:p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КОММУНИКАЦИИ</a:t>
            </a:r>
          </a:p>
          <a:p>
            <a:pPr algn="ctr"/>
            <a:r>
              <a:rPr lang="ru-RU" sz="15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ТЕХНОЛОГИИ</a:t>
            </a:r>
          </a:p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РЕСУРСЫ</a:t>
            </a:r>
          </a:p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МЕТОДЫ</a:t>
            </a:r>
          </a:p>
          <a:p>
            <a:pPr algn="ctr"/>
            <a:endParaRPr lang="ru-RU" sz="1200" b="1" dirty="0" smtClean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13805" y="82560"/>
            <a:ext cx="1126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ПРОБЛЕМНОЕ ПОЛЕ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82738" y="2124178"/>
            <a:ext cx="1113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?</a:t>
            </a:r>
            <a:endParaRPr lang="ru-RU" sz="9600" b="1" dirty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 l="17609" t="27681" r="31848" b="27536"/>
          <a:stretch>
            <a:fillRect/>
          </a:stretch>
        </p:blipFill>
        <p:spPr bwMode="auto">
          <a:xfrm>
            <a:off x="433317" y="5201564"/>
            <a:ext cx="1538904" cy="76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88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1468" t="29918" r="50089" b="31557"/>
          <a:stretch/>
        </p:blipFill>
        <p:spPr>
          <a:xfrm>
            <a:off x="548175" y="1588351"/>
            <a:ext cx="1578357" cy="18545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91693" y="1379451"/>
            <a:ext cx="5065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Руководитель направления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реализации системы научно-методического сопровождения непрерывного повышения педагогического мастерства, эксперт образовательного контента 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1632" t="16197" r="50457" b="50678"/>
          <a:stretch/>
        </p:blipFill>
        <p:spPr>
          <a:xfrm>
            <a:off x="1677590" y="3102317"/>
            <a:ext cx="1500810" cy="15613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1683" y="3067372"/>
            <a:ext cx="4042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Координатор рабочей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группы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реализации проекта </a:t>
            </a:r>
            <a:endParaRPr lang="ru-RU" b="1" dirty="0" smtClean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Навигатор ИОМ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»,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информационно-методическое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сопровождение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деятельности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региональных методистов 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2563" t="58469" r="50475" b="6529"/>
          <a:stretch/>
        </p:blipFill>
        <p:spPr>
          <a:xfrm>
            <a:off x="303612" y="4499593"/>
            <a:ext cx="1445676" cy="16780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44413" y="4971010"/>
            <a:ext cx="4003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Координатор деятельности </a:t>
            </a:r>
            <a:endParaRPr lang="ru-RU" b="1" dirty="0" smtClean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региональных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методистов </a:t>
            </a:r>
            <a:endParaRPr lang="ru-RU" b="1" dirty="0" smtClean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регионального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методического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центра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ЦНППМ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ГАОУ ДПО «ЛОИРО»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70156" t="40198" r="12591" b="23687"/>
          <a:stretch/>
        </p:blipFill>
        <p:spPr>
          <a:xfrm>
            <a:off x="9604710" y="1608001"/>
            <a:ext cx="1232453" cy="14511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763993" y="3146715"/>
            <a:ext cx="36814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Информационно-техническое сопровождение деятельности региональных методистов регионального методического центра ЦНППМ ГАОУ ДПО «ЛОИРО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»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70280" t="28044" r="13253" b="38007"/>
          <a:stretch/>
        </p:blipFill>
        <p:spPr>
          <a:xfrm>
            <a:off x="10592392" y="4762469"/>
            <a:ext cx="1175862" cy="13711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87878" y="5854710"/>
            <a:ext cx="51492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Координатор по сборке материалов для проектирования ИОМ на платформе</a:t>
            </a:r>
            <a:endParaRPr lang="en-US" b="1" dirty="0" smtClean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«Навигатор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ИОМ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»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494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НАША КОМАНДА</a:t>
            </a:r>
            <a:r>
              <a:rPr lang="ru-RU" sz="28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Pictures\карта ло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4" y="670558"/>
            <a:ext cx="9213355" cy="6057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14877" y="4128024"/>
            <a:ext cx="1621125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55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РОЧЕВ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Денис</a:t>
            </a:r>
            <a:r>
              <a:rPr lang="ru-RU" b="1" spc="-2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Игоревич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9273" y="4396930"/>
            <a:ext cx="1935386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50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ЗАХАРОВА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Галина Владимировна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2134" y="2645053"/>
            <a:ext cx="1870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АНДРЮШИН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Алексей Викторович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15707" y="2399621"/>
            <a:ext cx="1896427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50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ГЕЛЬД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Любовь</a:t>
            </a:r>
            <a:r>
              <a:rPr lang="ru-RU" b="1" spc="-15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Сергеевна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79081" y="2503142"/>
            <a:ext cx="2168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45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ТЕРЕШИНА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Валентина Анатольевн</a:t>
            </a:r>
            <a:r>
              <a:rPr lang="ru-RU" b="1" spc="-10" dirty="0">
                <a:solidFill>
                  <a:srgbClr val="203864"/>
                </a:solidFill>
                <a:latin typeface="Times New Roman"/>
                <a:ea typeface="Times New Roman"/>
              </a:rPr>
              <a:t>а</a:t>
            </a:r>
            <a:endParaRPr lang="ru-RU" b="1" dirty="0">
              <a:solidFill>
                <a:srgbClr val="203864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22770" y="3505440"/>
            <a:ext cx="1489364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60"/>
              </a:lnSpc>
              <a:spcBef>
                <a:spcPts val="5"/>
              </a:spcBef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БУРЛАКА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Анна</a:t>
            </a:r>
            <a:r>
              <a:rPr lang="ru-RU" b="1" spc="-25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Сергеевна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71565" y="2079987"/>
            <a:ext cx="180908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45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ВОРОНКОВА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Наталья Владимировна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83663" y="1893946"/>
            <a:ext cx="2079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4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Times New Roman"/>
              </a:rPr>
              <a:t>РЕЗИНКИНА</a:t>
            </a:r>
            <a:r>
              <a:rPr lang="ru-RU" b="1" spc="-6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Times New Roman"/>
              </a:rPr>
              <a:t>Лилия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ea typeface="Times New Roman"/>
            </a:endParaRPr>
          </a:p>
          <a:p>
            <a:r>
              <a:rPr lang="ru-RU" b="1" spc="-1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Times New Roman"/>
              </a:rPr>
              <a:t>Владимировна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06622" y="3114306"/>
            <a:ext cx="1736500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60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ШУМИЛОВА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Наталья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Ивановна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8343" y="4871419"/>
            <a:ext cx="2329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/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КАРПУХИНА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Александра Владимировна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15056" y="1093452"/>
            <a:ext cx="1856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3864"/>
                </a:solidFill>
              </a:rPr>
              <a:t>КУЗОВКИНА</a:t>
            </a:r>
          </a:p>
          <a:p>
            <a:r>
              <a:rPr lang="ru-RU" b="1" dirty="0">
                <a:solidFill>
                  <a:srgbClr val="203864"/>
                </a:solidFill>
              </a:rPr>
              <a:t>Мария Иосифовна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95621" y="3341517"/>
            <a:ext cx="1570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35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БАРАНОВА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Елена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Сергеевна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71828" y="4645160"/>
            <a:ext cx="1999737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60"/>
              </a:lnSpc>
              <a:spcBef>
                <a:spcPts val="20"/>
              </a:spcBef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ГУРСКАЯ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Виктория</a:t>
            </a:r>
            <a:r>
              <a:rPr lang="ru-RU" b="1" spc="-4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Сергеевн</a:t>
            </a:r>
            <a:r>
              <a:rPr lang="ru-RU" b="1" spc="-10" dirty="0">
                <a:solidFill>
                  <a:srgbClr val="203864"/>
                </a:solidFill>
                <a:latin typeface="Times New Roman"/>
                <a:ea typeface="Times New Roman"/>
              </a:rPr>
              <a:t>а</a:t>
            </a:r>
            <a:endParaRPr lang="ru-RU" b="1" dirty="0">
              <a:solidFill>
                <a:srgbClr val="203864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94095" y="3780827"/>
            <a:ext cx="2124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</a:rPr>
              <a:t>ТРУФАНОВА</a:t>
            </a: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</a:rPr>
              <a:t>Анна Александровна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32738" y="1346469"/>
            <a:ext cx="2168819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50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ГОЛУБЕНКО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Галина</a:t>
            </a:r>
            <a:r>
              <a:rPr lang="ru-RU" b="1" spc="-25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Михайловна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91640" y="4549363"/>
            <a:ext cx="1963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40"/>
              </a:lnSpc>
            </a:pPr>
            <a:r>
              <a:rPr lang="ru-RU" b="1" spc="-2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ШИЛО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Татьяна</a:t>
            </a:r>
            <a:r>
              <a:rPr lang="ru-RU" b="1" spc="-15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Борисовна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68370" y="1901070"/>
            <a:ext cx="2008909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50"/>
              </a:lnSpc>
            </a:pPr>
            <a:r>
              <a:rPr lang="ru-RU" b="1" spc="-10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ТЕРЕШКОВА</a:t>
            </a:r>
            <a:endParaRPr lang="ru-RU" b="1" dirty="0">
              <a:solidFill>
                <a:srgbClr val="002060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Наталия</a:t>
            </a:r>
            <a:r>
              <a:rPr lang="ru-RU" b="1" spc="-15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Николаевна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98633" y="3979929"/>
            <a:ext cx="2168819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50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ИСТОМИНА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Евгения Анатольевна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39905" y="4073214"/>
            <a:ext cx="1967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40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НЕФЕДОВА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Мария</a:t>
            </a:r>
            <a:r>
              <a:rPr lang="ru-RU" b="1" spc="-15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Игоревна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22770" y="5383737"/>
            <a:ext cx="1967345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60"/>
              </a:lnSpc>
            </a:pPr>
            <a:r>
              <a:rPr lang="ru-RU" b="1" spc="-10" dirty="0">
                <a:solidFill>
                  <a:srgbClr val="203864"/>
                </a:solidFill>
                <a:latin typeface="Century Gothic" pitchFamily="34" charset="0"/>
                <a:ea typeface="Times New Roman"/>
              </a:rPr>
              <a:t>НАУМОВА</a:t>
            </a:r>
            <a:endParaRPr lang="ru-RU" b="1" dirty="0">
              <a:solidFill>
                <a:srgbClr val="203864"/>
              </a:solidFill>
              <a:latin typeface="Century Gothic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Century Gothic" pitchFamily="34" charset="0"/>
                <a:ea typeface="Times New Roman"/>
              </a:rPr>
              <a:t>Татьяна</a:t>
            </a:r>
            <a:r>
              <a:rPr lang="ru-RU" b="1" spc="-15" dirty="0">
                <a:solidFill>
                  <a:srgbClr val="203864"/>
                </a:solidFill>
                <a:latin typeface="Century Gothic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Century Gothic" pitchFamily="34" charset="0"/>
                <a:ea typeface="Times New Roman"/>
              </a:rPr>
              <a:t>Яковлевна</a:t>
            </a:r>
            <a:endParaRPr lang="ru-RU" b="1" dirty="0">
              <a:solidFill>
                <a:srgbClr val="203864"/>
              </a:solidFill>
              <a:latin typeface="Century Gothi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17998" y="5133029"/>
            <a:ext cx="1751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/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КИЗИМОВА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Татьяна</a:t>
            </a:r>
            <a:r>
              <a:rPr lang="ru-RU" b="1" spc="-15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Борисовна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27026" y="1583715"/>
            <a:ext cx="1724891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60"/>
              </a:lnSpc>
              <a:spcBef>
                <a:spcPts val="10"/>
              </a:spcBef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АВАНЕСЯН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Марина</a:t>
            </a:r>
            <a:r>
              <a:rPr lang="ru-RU" b="1" spc="-25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Борисовна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36620" y="2703197"/>
            <a:ext cx="1770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</a:rPr>
              <a:t>ПАНОВА</a:t>
            </a: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</a:rPr>
              <a:t>Жанна Викторовна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37352" y="4159685"/>
            <a:ext cx="1741296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>
              <a:lnSpc>
                <a:spcPts val="1255"/>
              </a:lnSpc>
            </a:pP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КИПРУШОВА</a:t>
            </a:r>
            <a:endParaRPr lang="ru-RU" b="1" dirty="0">
              <a:solidFill>
                <a:srgbClr val="203864"/>
              </a:solidFill>
              <a:latin typeface="Arial Narrow" pitchFamily="34" charset="0"/>
              <a:ea typeface="Times New Roman"/>
            </a:endParaRPr>
          </a:p>
          <a:p>
            <a:r>
              <a:rPr lang="ru-RU" b="1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Ирина</a:t>
            </a:r>
            <a:r>
              <a:rPr lang="ru-RU" b="1" spc="-2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spc="-10" dirty="0">
                <a:solidFill>
                  <a:srgbClr val="203864"/>
                </a:solidFill>
                <a:latin typeface="Arial Narrow" pitchFamily="34" charset="0"/>
                <a:ea typeface="Times New Roman"/>
              </a:rPr>
              <a:t>Викторовна</a:t>
            </a:r>
            <a:endParaRPr lang="ru-RU" b="1" dirty="0">
              <a:solidFill>
                <a:srgbClr val="203864"/>
              </a:solidFill>
              <a:latin typeface="Arial Narrow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48459" y="3351551"/>
            <a:ext cx="2181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ЛЕВЧЕНКО</a:t>
            </a:r>
            <a:r>
              <a:rPr lang="ru-RU" b="1" spc="-70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Ольга </a:t>
            </a:r>
            <a:r>
              <a:rPr lang="ru-RU" b="1" spc="-10" dirty="0">
                <a:solidFill>
                  <a:srgbClr val="002060"/>
                </a:solidFill>
                <a:latin typeface="Arial Narrow" pitchFamily="34" charset="0"/>
                <a:ea typeface="Times New Roman"/>
              </a:rPr>
              <a:t>Юрьевна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3696" y="238780"/>
            <a:ext cx="11772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НАША КОМАНДА </a:t>
            </a:r>
          </a:p>
        </p:txBody>
      </p:sp>
    </p:spTree>
    <p:extLst>
      <p:ext uri="{BB962C8B-B14F-4D97-AF65-F5344CB8AC3E}">
        <p14:creationId xmlns:p14="http://schemas.microsoft.com/office/powerpoint/2010/main" val="16987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>
            <a:off x="9778039" y="1290336"/>
            <a:ext cx="2261661" cy="2261661"/>
          </a:xfrm>
          <a:prstGeom prst="ellipse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/>
                <a:ea typeface="Calibri"/>
                <a:cs typeface="Times New Roman"/>
              </a:rPr>
              <a:t>ПЕДАГОГИ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entury Gothic"/>
                <a:ea typeface="Calibri"/>
                <a:cs typeface="Times New Roman"/>
              </a:rPr>
              <a:t>РУКОВОДИТЕЛИ ОО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6597875" y="1297778"/>
            <a:ext cx="2261661" cy="2261661"/>
          </a:xfrm>
          <a:prstGeom prst="ellipse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03864"/>
                </a:solidFill>
                <a:latin typeface="Century Gothic"/>
                <a:ea typeface="Calibri"/>
                <a:cs typeface="Times New Roman"/>
              </a:rPr>
              <a:t>РЕГИОНАЛЬНЫЕ  </a:t>
            </a:r>
          </a:p>
          <a:p>
            <a:pPr algn="ctr"/>
            <a:r>
              <a:rPr lang="ru-RU" b="1" dirty="0" smtClean="0">
                <a:solidFill>
                  <a:srgbClr val="203864"/>
                </a:solidFill>
                <a:latin typeface="Century Gothic"/>
                <a:ea typeface="Calibri"/>
                <a:cs typeface="Times New Roman"/>
              </a:rPr>
              <a:t>МЕТОДИСТЫ</a:t>
            </a:r>
            <a:endParaRPr lang="ru-RU" b="1" dirty="0">
              <a:solidFill>
                <a:srgbClr val="203864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9044" y="1290815"/>
            <a:ext cx="2261661" cy="2261661"/>
          </a:xfrm>
          <a:prstGeom prst="ellipse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203864"/>
                </a:solidFill>
              </a:rPr>
              <a:t>ЦНППМ</a:t>
            </a:r>
          </a:p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442855" y="1297775"/>
            <a:ext cx="2261661" cy="2261661"/>
          </a:xfrm>
          <a:prstGeom prst="ellipse">
            <a:avLst/>
          </a:prstGeom>
          <a:solidFill>
            <a:schemeClr val="bg1"/>
          </a:solidFill>
          <a:ln w="254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18000" rIns="3600" bIns="18000" rtlCol="0" anchor="ctr"/>
          <a:lstStyle/>
          <a:p>
            <a:pPr algn="ctr"/>
            <a:endParaRPr lang="ru-RU" b="1" dirty="0" smtClean="0">
              <a:solidFill>
                <a:srgbClr val="002060"/>
              </a:solidFill>
              <a:latin typeface="Century Gothic"/>
              <a:ea typeface="Calibri"/>
              <a:cs typeface="Times New Roman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Century Gothic"/>
              <a:ea typeface="Calibri"/>
              <a:cs typeface="Times New Roman"/>
            </a:endParaRP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latin typeface="Century Gothic"/>
                <a:ea typeface="Calibri"/>
                <a:cs typeface="Times New Roman"/>
              </a:rPr>
              <a:t>МУНИЦИПАЛЬНАЯ </a:t>
            </a:r>
            <a:r>
              <a:rPr lang="ru-RU" b="1" dirty="0" smtClean="0">
                <a:solidFill>
                  <a:srgbClr val="002060"/>
                </a:solidFill>
                <a:latin typeface="Century Gothic"/>
                <a:ea typeface="Calibri"/>
                <a:cs typeface="Times New Roman"/>
              </a:rPr>
              <a:t>МЕТОДИЧЕСКАЯ СЛУЖБА 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33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НАЗНАЧЕНИЕ «НАВИГАТОРА </a:t>
            </a:r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ИОМ»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И </a:t>
            </a:r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ЦЕЛЕВАЯ АУДИТОРИЯ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4125" y="3985591"/>
            <a:ext cx="2409865" cy="27034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/>
                <a:cs typeface="Calibri" pitchFamily="34" charset="0"/>
              </a:rPr>
              <a:t>Управление процессом реализации системы научно-методического сопровождения педагогов и руководителей  в части непрерывного повышения педагогического мастерства, координация  взаимодействия всех ключевых субъектов на основе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Calibri"/>
                <a:cs typeface="Calibri" pitchFamily="34" charset="0"/>
              </a:rPr>
              <a:t>ИОМ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42855" y="3979414"/>
            <a:ext cx="2409865" cy="27034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/>
                <a:cs typeface="Calibri" pitchFamily="34" charset="0"/>
              </a:rPr>
              <a:t>Расширение инфраструктуры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/>
                <a:cs typeface="Calibri" pitchFamily="34" charset="0"/>
              </a:rPr>
              <a:t> научно-методического сопровождения непрерывного повышения педагогического мастерства педагогов и руководителей </a:t>
            </a:r>
            <a:endParaRPr lang="ru-RU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97875" y="3979414"/>
            <a:ext cx="2409865" cy="27034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itchFamily="34" charset="0"/>
                <a:ea typeface="Calibri"/>
                <a:cs typeface="Times New Roman"/>
              </a:rPr>
              <a:t>Организация взаимодействия с руководителями ОО и методических объединений, поддержка консолидации усилий всех субъектов, заинтересованных в повышении педагогического мастерства для повышения качества образования </a:t>
            </a:r>
            <a:endParaRPr lang="ru-RU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703936" y="3979414"/>
            <a:ext cx="2409865" cy="27034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itchFamily="34" charset="0"/>
                <a:ea typeface="Calibri"/>
                <a:cs typeface="Times New Roman"/>
              </a:rPr>
              <a:t>Повышение педагогического мастерства в режиме непрерывного обучения педагогов и руководителей для повышения качества образования, рост педагогического мастерства и конкурентоспособности ОО</a:t>
            </a:r>
            <a:endParaRPr lang="ru-RU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180457" y="3672526"/>
            <a:ext cx="457200" cy="238539"/>
          </a:xfrm>
          <a:prstGeom prst="down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419187" y="3651866"/>
            <a:ext cx="457200" cy="238539"/>
          </a:xfrm>
          <a:prstGeom prst="down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7555684" y="3651866"/>
            <a:ext cx="457200" cy="238539"/>
          </a:xfrm>
          <a:prstGeom prst="down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0692181" y="3672526"/>
            <a:ext cx="457200" cy="238539"/>
          </a:xfrm>
          <a:prstGeom prst="down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49BAA5-C0F8-F64F-8D50-04E5EFE9B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8773" y="109331"/>
            <a:ext cx="975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Миссия и видение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5375" y="962986"/>
            <a:ext cx="9972675" cy="1924828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>
                <a:solidFill>
                  <a:srgbClr val="002060"/>
                </a:solidFill>
                <a:latin typeface="Century Gothic" pitchFamily="34" charset="0"/>
                <a:ea typeface="PMingLiU" panose="020B0604020202020204" charset="-120"/>
              </a:rPr>
              <a:t>Миссия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Формирование культуры позитивного отношения педагогов к самообразованию и принятию ценностей непрерывного профессионального развития на основе ИОМ.</a:t>
            </a:r>
            <a:endParaRPr lang="ru-RU" sz="2000" dirty="0">
              <a:solidFill>
                <a:schemeClr val="tx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5376" y="3563225"/>
            <a:ext cx="9972674" cy="2643616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  <a:ea typeface="PMingLiU" panose="020B0604020202020204" charset="-120"/>
              </a:rPr>
              <a:t>Видение</a:t>
            </a:r>
            <a:r>
              <a:rPr lang="ru-RU" sz="6000" b="1" dirty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«Навигатор ИОМ» – это современный, открытый, доступный и востребованный региональный ресурс повышения педагогического мастерства, отвечающий персональным запросам педагогов и помогающий им быть профессионалами своего дела. </a:t>
            </a:r>
          </a:p>
        </p:txBody>
      </p:sp>
    </p:spTree>
    <p:extLst>
      <p:ext uri="{BB962C8B-B14F-4D97-AF65-F5344CB8AC3E}">
        <p14:creationId xmlns:p14="http://schemas.microsoft.com/office/powerpoint/2010/main" val="11585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450C61-AD50-0C21-A793-6E8D8C24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4" y="6414486"/>
            <a:ext cx="1651279" cy="357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005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entury Gothic" panose="020B0502020202020204" pitchFamily="34" charset="0"/>
                <a:ea typeface="PMingLiU" panose="020B0604020202020204" charset="-120"/>
              </a:rPr>
              <a:t>ЦЕЛЬ ПРОЕКТА</a:t>
            </a:r>
            <a:endParaRPr lang="ru-RU" sz="2800" b="1" dirty="0">
              <a:solidFill>
                <a:srgbClr val="800000"/>
              </a:solidFill>
              <a:latin typeface="Century Gothic" panose="020B0502020202020204" pitchFamily="34" charset="0"/>
              <a:ea typeface="PMingLiU" panose="020B0604020202020204" charset="-120"/>
            </a:endParaRPr>
          </a:p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16524" y="1490865"/>
            <a:ext cx="1155309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Создание регионального цифрового инструмента непрерывного повышения педагогического мастерства для 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создания/формирования:</a:t>
            </a:r>
            <a:endParaRPr lang="ru-RU" sz="2400" b="1" dirty="0">
              <a:solidFill>
                <a:srgbClr val="00206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2400" b="1" dirty="0">
              <a:solidFill>
                <a:srgbClr val="002060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ts val="180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условий </a:t>
            </a: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повышения уровня профессиональных компетенций на основе индивидуального запроса педагога</a:t>
            </a:r>
          </a:p>
          <a:p>
            <a:pPr lvl="0" algn="just" eaLnBrk="0" fontAlgn="base" hangingPunct="0">
              <a:spcBef>
                <a:spcPts val="180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условий </a:t>
            </a: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конструктивного взаимодействия между субъектами РСНМС</a:t>
            </a:r>
          </a:p>
          <a:p>
            <a:pPr lvl="0" algn="just" eaLnBrk="0" fontAlgn="base" hangingPunct="0">
              <a:spcBef>
                <a:spcPts val="180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– ценностей </a:t>
            </a: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и культуры непрерывного повышения педагогического мастерства</a:t>
            </a:r>
          </a:p>
          <a:p>
            <a:pPr lvl="0" algn="just" eaLnBrk="0" fontAlgn="base" hangingPunct="0">
              <a:spcBef>
                <a:spcPts val="180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нового </a:t>
            </a: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типа методической службы и научно-методического сопровождения педагога и руководителя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5270</TotalTime>
  <Words>1664</Words>
  <Application>Microsoft Office PowerPoint</Application>
  <PresentationFormat>Широкоэкранный</PresentationFormat>
  <Paragraphs>263</Paragraphs>
  <Slides>28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Arial Narrow</vt:lpstr>
      <vt:lpstr>Century Gothic</vt:lpstr>
      <vt:lpstr>Calibri</vt:lpstr>
      <vt:lpstr>Courier New</vt:lpstr>
      <vt:lpstr>Wingdings</vt:lpstr>
      <vt:lpstr>PMingLiU</vt:lpstr>
      <vt:lpstr>Arial</vt:lpstr>
      <vt:lpstr>Microsoft YaHei Light</vt:lpstr>
      <vt:lpstr>Muller Bold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«»  Кафедра</dc:title>
  <dc:creator>ShatalovMA</dc:creator>
  <cp:lastModifiedBy>Elena</cp:lastModifiedBy>
  <cp:revision>299</cp:revision>
  <dcterms:created xsi:type="dcterms:W3CDTF">2021-06-04T09:36:18Z</dcterms:created>
  <dcterms:modified xsi:type="dcterms:W3CDTF">2023-11-17T20:07:34Z</dcterms:modified>
</cp:coreProperties>
</file>