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4"/>
  </p:sldMasterIdLst>
  <p:notesMasterIdLst>
    <p:notesMasterId r:id="rId18"/>
  </p:notesMasterIdLst>
  <p:sldIdLst>
    <p:sldId id="343" r:id="rId5"/>
    <p:sldId id="342" r:id="rId6"/>
    <p:sldId id="328" r:id="rId7"/>
    <p:sldId id="338" r:id="rId8"/>
    <p:sldId id="337" r:id="rId9"/>
    <p:sldId id="330" r:id="rId10"/>
    <p:sldId id="331" r:id="rId11"/>
    <p:sldId id="332" r:id="rId12"/>
    <p:sldId id="333" r:id="rId13"/>
    <p:sldId id="334" r:id="rId14"/>
    <p:sldId id="335" r:id="rId15"/>
    <p:sldId id="344" r:id="rId16"/>
    <p:sldId id="345" r:id="rId17"/>
  </p:sldIdLst>
  <p:sldSz cx="12192000" cy="6858000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Phenomena" panose="020B0604020202020204" charset="-52"/>
      <p:regular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Open Sans" panose="020B060402020202020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103"/>
    <a:srgbClr val="2680BE"/>
    <a:srgbClr val="242D79"/>
    <a:srgbClr val="CFD5EA"/>
    <a:srgbClr val="552579"/>
    <a:srgbClr val="FFFF00"/>
    <a:srgbClr val="62131F"/>
    <a:srgbClr val="2F3F5C"/>
    <a:srgbClr val="0070C0"/>
    <a:srgbClr val="BE8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051E0-8322-4BBF-83FF-A08D0C6B85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D32577-9ACF-497F-838A-BA8D16B370AA}">
      <dgm:prSet phldrT="[Текст]" custT="1"/>
      <dgm:spPr>
        <a:solidFill>
          <a:srgbClr val="2680BE"/>
        </a:solidFill>
      </dgm:spPr>
      <dgm:t>
        <a:bodyPr/>
        <a:lstStyle/>
        <a:p>
          <a: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Тиражирование мероприятий на информационных ресурсах РОИВ </a:t>
          </a:r>
          <a:b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</a:br>
          <a: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в сфере образования </a:t>
          </a:r>
          <a:b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</a:br>
          <a: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и региональных СМИ </a:t>
          </a:r>
          <a:endParaRPr lang="ru-RU" sz="2000" b="1" kern="1200" dirty="0">
            <a:solidFill>
              <a:schemeClr val="bg1"/>
            </a:solidFill>
            <a:latin typeface="Phenomena" panose="00000500000000000000" pitchFamily="50" charset="-52"/>
            <a:ea typeface="+mn-ea"/>
            <a:cs typeface="+mn-cs"/>
          </a:endParaRPr>
        </a:p>
      </dgm:t>
    </dgm:pt>
    <dgm:pt modelId="{57044A44-A243-475C-B45B-D99A7524F25F}" type="parTrans" cxnId="{F071721A-FEC8-440A-8DD4-E99BFBDD398B}">
      <dgm:prSet/>
      <dgm:spPr/>
      <dgm:t>
        <a:bodyPr/>
        <a:lstStyle/>
        <a:p>
          <a:endParaRPr lang="ru-RU"/>
        </a:p>
      </dgm:t>
    </dgm:pt>
    <dgm:pt modelId="{AB0C4899-FC73-4BDC-9051-9440DDD4EB7F}" type="sibTrans" cxnId="{F071721A-FEC8-440A-8DD4-E99BFBDD398B}">
      <dgm:prSet/>
      <dgm:spPr/>
      <dgm:t>
        <a:bodyPr/>
        <a:lstStyle/>
        <a:p>
          <a:endParaRPr lang="ru-RU"/>
        </a:p>
      </dgm:t>
    </dgm:pt>
    <dgm:pt modelId="{E9F2F5EF-45DB-4954-AAC7-2B40947E8867}">
      <dgm:prSet phldrT="[Текст]" custT="1"/>
      <dgm:spPr>
        <a:solidFill>
          <a:srgbClr val="2680BE"/>
        </a:solidFill>
      </dgm:spPr>
      <dgm:t>
        <a:bodyPr/>
        <a:lstStyle/>
        <a:p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Вовлечение </a:t>
          </a:r>
          <a:b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</a:br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в формирование </a:t>
          </a:r>
          <a:r>
            <a:rPr lang="ru-RU" sz="2000" b="1" kern="1200" dirty="0" err="1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медиаконтента</a:t>
          </a:r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 участников проекта из числа обучающихся </a:t>
          </a:r>
        </a:p>
      </dgm:t>
    </dgm:pt>
    <dgm:pt modelId="{93F2C91D-CCC7-4F2B-848B-3D0269055E50}" type="parTrans" cxnId="{07169CAE-6680-447E-87BD-C3FCD6CE202D}">
      <dgm:prSet/>
      <dgm:spPr/>
      <dgm:t>
        <a:bodyPr/>
        <a:lstStyle/>
        <a:p>
          <a:endParaRPr lang="ru-RU"/>
        </a:p>
      </dgm:t>
    </dgm:pt>
    <dgm:pt modelId="{6224E6DA-95DC-429A-A435-F26EEC2FB3F0}" type="sibTrans" cxnId="{07169CAE-6680-447E-87BD-C3FCD6CE202D}">
      <dgm:prSet/>
      <dgm:spPr/>
      <dgm:t>
        <a:bodyPr/>
        <a:lstStyle/>
        <a:p>
          <a:endParaRPr lang="ru-RU"/>
        </a:p>
      </dgm:t>
    </dgm:pt>
    <dgm:pt modelId="{BC218D93-250A-42C5-9905-E5C3483DC54C}">
      <dgm:prSet phldrT="[Текст]" custT="1"/>
      <dgm:spPr>
        <a:solidFill>
          <a:srgbClr val="2680BE"/>
        </a:solidFill>
      </dgm:spPr>
      <dgm:t>
        <a:bodyPr/>
        <a:lstStyle/>
        <a:p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Активное продвижение социальных сетей проекта</a:t>
          </a:r>
          <a:endParaRPr lang="ru-RU" sz="2000" b="1" kern="1200" dirty="0">
            <a:solidFill>
              <a:prstClr val="white"/>
            </a:solidFill>
            <a:latin typeface="Phenomena" panose="00000500000000000000" pitchFamily="50" charset="-52"/>
            <a:ea typeface="+mn-ea"/>
            <a:cs typeface="+mn-cs"/>
          </a:endParaRPr>
        </a:p>
      </dgm:t>
    </dgm:pt>
    <dgm:pt modelId="{F39BAECF-C8B3-4553-A154-7D99C7B9AC22}" type="parTrans" cxnId="{ED569519-996A-44EC-9043-2D81328780C7}">
      <dgm:prSet/>
      <dgm:spPr/>
      <dgm:t>
        <a:bodyPr/>
        <a:lstStyle/>
        <a:p>
          <a:endParaRPr lang="ru-RU"/>
        </a:p>
      </dgm:t>
    </dgm:pt>
    <dgm:pt modelId="{5AEED669-BA44-49C0-B3EB-9F2D8808B81E}" type="sibTrans" cxnId="{ED569519-996A-44EC-9043-2D81328780C7}">
      <dgm:prSet/>
      <dgm:spPr/>
      <dgm:t>
        <a:bodyPr/>
        <a:lstStyle/>
        <a:p>
          <a:endParaRPr lang="ru-RU"/>
        </a:p>
      </dgm:t>
    </dgm:pt>
    <dgm:pt modelId="{234C9570-B0F2-445B-ABBC-10DC4FEEC646}">
      <dgm:prSet phldrT="[Текст]" custT="1"/>
      <dgm:spPr>
        <a:solidFill>
          <a:srgbClr val="2680BE"/>
        </a:solidFill>
      </dgm:spPr>
      <dgm:t>
        <a:bodyPr/>
        <a:lstStyle/>
        <a:p>
          <a:r>
            <a:rPr lang="ru-RU" sz="1800" b="1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Проведение открытых мероприятий с целью популяризации вовлечение в проект новых участников</a:t>
          </a:r>
        </a:p>
      </dgm:t>
    </dgm:pt>
    <dgm:pt modelId="{6B10F78A-0DA6-44B9-8EDF-64720171F7B0}" type="parTrans" cxnId="{C36A9A6A-EE92-4236-9EE5-0DA800C1F01B}">
      <dgm:prSet/>
      <dgm:spPr/>
      <dgm:t>
        <a:bodyPr/>
        <a:lstStyle/>
        <a:p>
          <a:endParaRPr lang="ru-RU"/>
        </a:p>
      </dgm:t>
    </dgm:pt>
    <dgm:pt modelId="{70CC5291-1E0B-4931-886D-D8CF653D7F8C}" type="sibTrans" cxnId="{C36A9A6A-EE92-4236-9EE5-0DA800C1F01B}">
      <dgm:prSet/>
      <dgm:spPr/>
      <dgm:t>
        <a:bodyPr/>
        <a:lstStyle/>
        <a:p>
          <a:endParaRPr lang="ru-RU"/>
        </a:p>
      </dgm:t>
    </dgm:pt>
    <dgm:pt modelId="{7336D989-B095-4A6C-97AF-E0C85C7855BF}" type="pres">
      <dgm:prSet presAssocID="{0D3051E0-8322-4BBF-83FF-A08D0C6B8595}" presName="CompostProcess" presStyleCnt="0">
        <dgm:presLayoutVars>
          <dgm:dir/>
          <dgm:resizeHandles val="exact"/>
        </dgm:presLayoutVars>
      </dgm:prSet>
      <dgm:spPr/>
    </dgm:pt>
    <dgm:pt modelId="{2C61B000-4B6D-471B-B0F5-287C02A6812F}" type="pres">
      <dgm:prSet presAssocID="{0D3051E0-8322-4BBF-83FF-A08D0C6B8595}" presName="arrow" presStyleLbl="bgShp" presStyleIdx="0" presStyleCnt="1"/>
      <dgm:spPr/>
    </dgm:pt>
    <dgm:pt modelId="{C843276E-BA85-4BE0-AE7A-42EC947C497C}" type="pres">
      <dgm:prSet presAssocID="{0D3051E0-8322-4BBF-83FF-A08D0C6B8595}" presName="linearProcess" presStyleCnt="0"/>
      <dgm:spPr/>
    </dgm:pt>
    <dgm:pt modelId="{3306E4A5-5C68-420B-936A-CDDC561330D7}" type="pres">
      <dgm:prSet presAssocID="{F2D32577-9ACF-497F-838A-BA8D16B370A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8B3C6-C6A6-44DF-92A6-D421E549D338}" type="pres">
      <dgm:prSet presAssocID="{AB0C4899-FC73-4BDC-9051-9440DDD4EB7F}" presName="sibTrans" presStyleCnt="0"/>
      <dgm:spPr/>
    </dgm:pt>
    <dgm:pt modelId="{80473B3A-4C13-43DA-AA4D-C2C77EACD6E6}" type="pres">
      <dgm:prSet presAssocID="{E9F2F5EF-45DB-4954-AAC7-2B40947E886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73AFC-5F92-4C87-926F-D27E9F6DF5E7}" type="pres">
      <dgm:prSet presAssocID="{6224E6DA-95DC-429A-A435-F26EEC2FB3F0}" presName="sibTrans" presStyleCnt="0"/>
      <dgm:spPr/>
    </dgm:pt>
    <dgm:pt modelId="{A520C9CF-A458-42B4-AABC-56F619D7092F}" type="pres">
      <dgm:prSet presAssocID="{BC218D93-250A-42C5-9905-E5C3483DC54C}" presName="textNode" presStyleLbl="node1" presStyleIdx="2" presStyleCnt="4" custScaleX="111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EA9E-3B07-4208-85FB-1C051C339C8A}" type="pres">
      <dgm:prSet presAssocID="{5AEED669-BA44-49C0-B3EB-9F2D8808B81E}" presName="sibTrans" presStyleCnt="0"/>
      <dgm:spPr/>
    </dgm:pt>
    <dgm:pt modelId="{01E8C58D-AB3F-40E6-A519-64D979AD9AE6}" type="pres">
      <dgm:prSet presAssocID="{234C9570-B0F2-445B-ABBC-10DC4FEEC64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78647F-D61B-486A-9273-BA53869BDF70}" type="presOf" srcId="{0D3051E0-8322-4BBF-83FF-A08D0C6B8595}" destId="{7336D989-B095-4A6C-97AF-E0C85C7855BF}" srcOrd="0" destOrd="0" presId="urn:microsoft.com/office/officeart/2005/8/layout/hProcess9"/>
    <dgm:cxn modelId="{F071721A-FEC8-440A-8DD4-E99BFBDD398B}" srcId="{0D3051E0-8322-4BBF-83FF-A08D0C6B8595}" destId="{F2D32577-9ACF-497F-838A-BA8D16B370AA}" srcOrd="0" destOrd="0" parTransId="{57044A44-A243-475C-B45B-D99A7524F25F}" sibTransId="{AB0C4899-FC73-4BDC-9051-9440DDD4EB7F}"/>
    <dgm:cxn modelId="{4174E5B3-C349-48D9-ACBD-EE4E6C7FC239}" type="presOf" srcId="{234C9570-B0F2-445B-ABBC-10DC4FEEC646}" destId="{01E8C58D-AB3F-40E6-A519-64D979AD9AE6}" srcOrd="0" destOrd="0" presId="urn:microsoft.com/office/officeart/2005/8/layout/hProcess9"/>
    <dgm:cxn modelId="{07169CAE-6680-447E-87BD-C3FCD6CE202D}" srcId="{0D3051E0-8322-4BBF-83FF-A08D0C6B8595}" destId="{E9F2F5EF-45DB-4954-AAC7-2B40947E8867}" srcOrd="1" destOrd="0" parTransId="{93F2C91D-CCC7-4F2B-848B-3D0269055E50}" sibTransId="{6224E6DA-95DC-429A-A435-F26EEC2FB3F0}"/>
    <dgm:cxn modelId="{ED569519-996A-44EC-9043-2D81328780C7}" srcId="{0D3051E0-8322-4BBF-83FF-A08D0C6B8595}" destId="{BC218D93-250A-42C5-9905-E5C3483DC54C}" srcOrd="2" destOrd="0" parTransId="{F39BAECF-C8B3-4553-A154-7D99C7B9AC22}" sibTransId="{5AEED669-BA44-49C0-B3EB-9F2D8808B81E}"/>
    <dgm:cxn modelId="{EF213799-112C-4157-ACCE-2F9029CA53E9}" type="presOf" srcId="{F2D32577-9ACF-497F-838A-BA8D16B370AA}" destId="{3306E4A5-5C68-420B-936A-CDDC561330D7}" srcOrd="0" destOrd="0" presId="urn:microsoft.com/office/officeart/2005/8/layout/hProcess9"/>
    <dgm:cxn modelId="{952F5859-68DD-4A96-835B-4888651E06E5}" type="presOf" srcId="{BC218D93-250A-42C5-9905-E5C3483DC54C}" destId="{A520C9CF-A458-42B4-AABC-56F619D7092F}" srcOrd="0" destOrd="0" presId="urn:microsoft.com/office/officeart/2005/8/layout/hProcess9"/>
    <dgm:cxn modelId="{F591718B-6DF5-4612-87E3-E3E4B689AA1C}" type="presOf" srcId="{E9F2F5EF-45DB-4954-AAC7-2B40947E8867}" destId="{80473B3A-4C13-43DA-AA4D-C2C77EACD6E6}" srcOrd="0" destOrd="0" presId="urn:microsoft.com/office/officeart/2005/8/layout/hProcess9"/>
    <dgm:cxn modelId="{C36A9A6A-EE92-4236-9EE5-0DA800C1F01B}" srcId="{0D3051E0-8322-4BBF-83FF-A08D0C6B8595}" destId="{234C9570-B0F2-445B-ABBC-10DC4FEEC646}" srcOrd="3" destOrd="0" parTransId="{6B10F78A-0DA6-44B9-8EDF-64720171F7B0}" sibTransId="{70CC5291-1E0B-4931-886D-D8CF653D7F8C}"/>
    <dgm:cxn modelId="{39CEABB0-3D6D-4B67-8BC2-7B11769ED333}" type="presParOf" srcId="{7336D989-B095-4A6C-97AF-E0C85C7855BF}" destId="{2C61B000-4B6D-471B-B0F5-287C02A6812F}" srcOrd="0" destOrd="0" presId="urn:microsoft.com/office/officeart/2005/8/layout/hProcess9"/>
    <dgm:cxn modelId="{0D84BC94-6B2B-4135-A4ED-1FAE85879C3B}" type="presParOf" srcId="{7336D989-B095-4A6C-97AF-E0C85C7855BF}" destId="{C843276E-BA85-4BE0-AE7A-42EC947C497C}" srcOrd="1" destOrd="0" presId="urn:microsoft.com/office/officeart/2005/8/layout/hProcess9"/>
    <dgm:cxn modelId="{85437793-894D-4ACA-B327-E35252E23862}" type="presParOf" srcId="{C843276E-BA85-4BE0-AE7A-42EC947C497C}" destId="{3306E4A5-5C68-420B-936A-CDDC561330D7}" srcOrd="0" destOrd="0" presId="urn:microsoft.com/office/officeart/2005/8/layout/hProcess9"/>
    <dgm:cxn modelId="{0B5E3A51-D194-4C11-ACEB-9876553E7DC3}" type="presParOf" srcId="{C843276E-BA85-4BE0-AE7A-42EC947C497C}" destId="{9AC8B3C6-C6A6-44DF-92A6-D421E549D338}" srcOrd="1" destOrd="0" presId="urn:microsoft.com/office/officeart/2005/8/layout/hProcess9"/>
    <dgm:cxn modelId="{F62C18C1-F07F-49E5-858F-0A4476C6BBDE}" type="presParOf" srcId="{C843276E-BA85-4BE0-AE7A-42EC947C497C}" destId="{80473B3A-4C13-43DA-AA4D-C2C77EACD6E6}" srcOrd="2" destOrd="0" presId="urn:microsoft.com/office/officeart/2005/8/layout/hProcess9"/>
    <dgm:cxn modelId="{2F2D95DB-CD93-40D6-848F-0F16AAD7A993}" type="presParOf" srcId="{C843276E-BA85-4BE0-AE7A-42EC947C497C}" destId="{3C773AFC-5F92-4C87-926F-D27E9F6DF5E7}" srcOrd="3" destOrd="0" presId="urn:microsoft.com/office/officeart/2005/8/layout/hProcess9"/>
    <dgm:cxn modelId="{0ABD980A-5610-4D23-B876-30FD565AB020}" type="presParOf" srcId="{C843276E-BA85-4BE0-AE7A-42EC947C497C}" destId="{A520C9CF-A458-42B4-AABC-56F619D7092F}" srcOrd="4" destOrd="0" presId="urn:microsoft.com/office/officeart/2005/8/layout/hProcess9"/>
    <dgm:cxn modelId="{AE677ED4-B10A-48F0-A7BA-BEE161CB0C96}" type="presParOf" srcId="{C843276E-BA85-4BE0-AE7A-42EC947C497C}" destId="{6001EA9E-3B07-4208-85FB-1C051C339C8A}" srcOrd="5" destOrd="0" presId="urn:microsoft.com/office/officeart/2005/8/layout/hProcess9"/>
    <dgm:cxn modelId="{4A8A5A07-972F-4E2D-B906-595BED782FF8}" type="presParOf" srcId="{C843276E-BA85-4BE0-AE7A-42EC947C497C}" destId="{01E8C58D-AB3F-40E6-A519-64D979AD9AE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1B000-4B6D-471B-B0F5-287C02A6812F}">
      <dsp:nvSpPr>
        <dsp:cNvPr id="0" name=""/>
        <dsp:cNvSpPr/>
      </dsp:nvSpPr>
      <dsp:spPr>
        <a:xfrm>
          <a:off x="827871" y="0"/>
          <a:ext cx="9382543" cy="480143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6E4A5-5C68-420B-936A-CDDC561330D7}">
      <dsp:nvSpPr>
        <dsp:cNvPr id="0" name=""/>
        <dsp:cNvSpPr/>
      </dsp:nvSpPr>
      <dsp:spPr>
        <a:xfrm>
          <a:off x="6936" y="1440430"/>
          <a:ext cx="2386598" cy="1920573"/>
        </a:xfrm>
        <a:prstGeom prst="roundRect">
          <a:avLst/>
        </a:prstGeom>
        <a:solidFill>
          <a:srgbClr val="2680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Тиражирование мероприятий на информационных ресурсах РОИВ </a:t>
          </a:r>
          <a:b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</a:br>
          <a: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в сфере образования </a:t>
          </a:r>
          <a:b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</a:br>
          <a:r>
            <a:rPr lang="ru-RU" sz="2000" b="1" kern="1200" dirty="0" smtClean="0">
              <a:solidFill>
                <a:schemeClr val="bg1"/>
              </a:solidFill>
              <a:latin typeface="Phenomena" panose="00000500000000000000" pitchFamily="50" charset="-52"/>
              <a:ea typeface="+mn-ea"/>
              <a:cs typeface="+mn-cs"/>
            </a:rPr>
            <a:t>и региональных СМИ </a:t>
          </a:r>
          <a:endParaRPr lang="ru-RU" sz="2000" b="1" kern="1200" dirty="0">
            <a:solidFill>
              <a:schemeClr val="bg1"/>
            </a:solidFill>
            <a:latin typeface="Phenomena" panose="00000500000000000000" pitchFamily="50" charset="-52"/>
            <a:ea typeface="+mn-ea"/>
            <a:cs typeface="+mn-cs"/>
          </a:endParaRPr>
        </a:p>
      </dsp:txBody>
      <dsp:txXfrm>
        <a:off x="100691" y="1534185"/>
        <a:ext cx="2199088" cy="1733063"/>
      </dsp:txXfrm>
    </dsp:sp>
    <dsp:sp modelId="{80473B3A-4C13-43DA-AA4D-C2C77EACD6E6}">
      <dsp:nvSpPr>
        <dsp:cNvPr id="0" name=""/>
        <dsp:cNvSpPr/>
      </dsp:nvSpPr>
      <dsp:spPr>
        <a:xfrm>
          <a:off x="2791301" y="1440430"/>
          <a:ext cx="2386598" cy="1920573"/>
        </a:xfrm>
        <a:prstGeom prst="roundRect">
          <a:avLst/>
        </a:prstGeom>
        <a:solidFill>
          <a:srgbClr val="2680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Вовлечение </a:t>
          </a:r>
          <a:b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</a:br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в формирование </a:t>
          </a:r>
          <a:r>
            <a:rPr lang="ru-RU" sz="2000" b="1" kern="1200" dirty="0" err="1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медиаконтента</a:t>
          </a:r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 участников проекта из числа обучающихся </a:t>
          </a:r>
        </a:p>
      </dsp:txBody>
      <dsp:txXfrm>
        <a:off x="2885056" y="1534185"/>
        <a:ext cx="2199088" cy="1733063"/>
      </dsp:txXfrm>
    </dsp:sp>
    <dsp:sp modelId="{A520C9CF-A458-42B4-AABC-56F619D7092F}">
      <dsp:nvSpPr>
        <dsp:cNvPr id="0" name=""/>
        <dsp:cNvSpPr/>
      </dsp:nvSpPr>
      <dsp:spPr>
        <a:xfrm>
          <a:off x="5575665" y="1440430"/>
          <a:ext cx="2671319" cy="1920573"/>
        </a:xfrm>
        <a:prstGeom prst="roundRect">
          <a:avLst/>
        </a:prstGeom>
        <a:solidFill>
          <a:srgbClr val="2680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Активное продвижение социальных сетей проекта</a:t>
          </a:r>
          <a:endParaRPr lang="ru-RU" sz="2000" b="1" kern="1200" dirty="0">
            <a:solidFill>
              <a:prstClr val="white"/>
            </a:solidFill>
            <a:latin typeface="Phenomena" panose="00000500000000000000" pitchFamily="50" charset="-52"/>
            <a:ea typeface="+mn-ea"/>
            <a:cs typeface="+mn-cs"/>
          </a:endParaRPr>
        </a:p>
      </dsp:txBody>
      <dsp:txXfrm>
        <a:off x="5669420" y="1534185"/>
        <a:ext cx="2483809" cy="1733063"/>
      </dsp:txXfrm>
    </dsp:sp>
    <dsp:sp modelId="{01E8C58D-AB3F-40E6-A519-64D979AD9AE6}">
      <dsp:nvSpPr>
        <dsp:cNvPr id="0" name=""/>
        <dsp:cNvSpPr/>
      </dsp:nvSpPr>
      <dsp:spPr>
        <a:xfrm>
          <a:off x="8644751" y="1440430"/>
          <a:ext cx="2386598" cy="1920573"/>
        </a:xfrm>
        <a:prstGeom prst="roundRect">
          <a:avLst/>
        </a:prstGeom>
        <a:solidFill>
          <a:srgbClr val="2680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prstClr val="white"/>
              </a:solidFill>
              <a:latin typeface="Phenomena" panose="00000500000000000000" pitchFamily="50" charset="-52"/>
              <a:ea typeface="+mn-ea"/>
              <a:cs typeface="+mn-cs"/>
            </a:rPr>
            <a:t>Проведение открытых мероприятий с целью популяризации вовлечение в проект новых участников</a:t>
          </a:r>
        </a:p>
      </dsp:txBody>
      <dsp:txXfrm>
        <a:off x="8738506" y="1534185"/>
        <a:ext cx="2199088" cy="1733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D9E5-9D22-4B1D-B2A9-B568A9F3D8F9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23644-D555-478D-9C19-94994EAF36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1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6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Тщательно определите сферу </a:t>
            </a:r>
            <a:r>
              <a:rPr lang="en-US" sz="1200" i="1">
                <a:latin typeface="Comic Sans MS" pitchFamily="66" charset="0"/>
              </a:rPr>
              <a:t>SWOT</a:t>
            </a:r>
            <a:r>
              <a:rPr lang="ru-RU" sz="1200" i="1">
                <a:latin typeface="Comic Sans MS" pitchFamily="66" charset="0"/>
              </a:rPr>
              <a:t>-анализа (объект анализа).</a:t>
            </a:r>
          </a:p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Учитывайте различия между элементами </a:t>
            </a:r>
            <a:r>
              <a:rPr lang="en-US" sz="1200" i="1">
                <a:latin typeface="Comic Sans MS" pitchFamily="66" charset="0"/>
              </a:rPr>
              <a:t>SWOT</a:t>
            </a:r>
            <a:r>
              <a:rPr lang="ru-RU" sz="1200" i="1">
                <a:latin typeface="Comic Sans MS" pitchFamily="66" charset="0"/>
              </a:rPr>
              <a:t>: сильные и слабые стороны – это </a:t>
            </a:r>
            <a:r>
              <a:rPr lang="ru-RU" sz="1200" b="1" i="1">
                <a:latin typeface="Comic Sans MS" pitchFamily="66" charset="0"/>
              </a:rPr>
              <a:t>внутренние</a:t>
            </a:r>
            <a:r>
              <a:rPr lang="ru-RU" sz="1200" i="1">
                <a:latin typeface="Comic Sans MS" pitchFamily="66" charset="0"/>
              </a:rPr>
              <a:t> характеристики объекта, следовательно, ей подконтрольные; возможности и угрозы связаны с характеристиками </a:t>
            </a:r>
            <a:r>
              <a:rPr lang="ru-RU" sz="1200" b="1" i="1">
                <a:latin typeface="Comic Sans MS" pitchFamily="66" charset="0"/>
              </a:rPr>
              <a:t>внешней среды</a:t>
            </a:r>
            <a:r>
              <a:rPr lang="ru-RU" sz="1200" i="1">
                <a:latin typeface="Comic Sans MS" pitchFamily="66" charset="0"/>
              </a:rPr>
              <a:t>.</a:t>
            </a:r>
          </a:p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Используйте объективные факты.</a:t>
            </a:r>
          </a:p>
          <a:p>
            <a:pPr marL="457189" indent="-457189">
              <a:spcBef>
                <a:spcPct val="50000"/>
              </a:spcBef>
              <a:buFontTx/>
              <a:buAutoNum type="arabicPeriod"/>
            </a:pPr>
            <a:r>
              <a:rPr lang="ru-RU" sz="1200" i="1">
                <a:latin typeface="Comic Sans MS" pitchFamily="66" charset="0"/>
              </a:rPr>
              <a:t>Проведите ранжирование характеристик и соотнесите внутренние и внешние факторы.</a:t>
            </a:r>
            <a:endParaRPr lang="ru-RU" sz="1100" i="1">
              <a:latin typeface="Arial" pitchFamily="34" charset="0"/>
            </a:endParaRP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4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0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Можно разнести на разные слайды…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7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ru-RU" b="0" i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Можно разнести на разные слайды…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8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62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23644-D555-478D-9C19-94994EAF368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6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2469C-4890-FAAB-80FF-E8ED04C56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A67FAC-FA4F-B400-7084-B3E71C8B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18EE7-641C-1800-91E6-225FABBCB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5D49E-9C33-6B02-D14A-CFC9AA12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6E477-CD2F-33FC-3A33-5C6F7806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D82CE-D7AC-D64F-99F5-6F92DAD95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56DC57-4B49-CDE1-5BAC-3C396A780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41AB36-7B62-A378-3C9A-C9C89D43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D9DDB-B2C5-0F8E-C0DD-30CA64D3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4530E5-35D7-8FDF-AA61-9BB18B5F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4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4DB571-6BAA-8CE8-8587-436C5152B0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61A00B-280C-7F1E-FDA4-26A4134C5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3B5BA7-D4FB-D244-24AC-9C6EB66F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AFD003-2DDA-784F-BFC6-FCF71D26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6A98C-3189-7B71-0DAE-86F1775E0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891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Название и объект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53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1026">
          <p15:clr>
            <a:srgbClr val="FBAE40"/>
          </p15:clr>
        </p15:guide>
        <p15:guide id="5" orient="horz" pos="123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7FA8F-34CA-A673-767A-3F3399822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60D7C1-5EBD-C79F-567C-44A95DBAE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8C2F6-44A4-CEC9-F13F-052791E2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42D257-FB3F-E949-FDD3-9DCC08D1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D02A7-8D6E-C5AB-4D0D-4A37EBAF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7186C-30C4-A9C4-90C3-A5C93627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04476-3D29-8AD0-73E0-B40C5E51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B47BD-04EB-69CA-72A1-494BCAAD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EC35C-0902-526D-47B1-5C15BC58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C5C95-16E9-FF8C-6ADF-7F825EAD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81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848FA-619C-C139-64AC-5782DFF8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7EA66-BC5A-8922-FD01-101736DE3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438617-11B0-13C0-2694-2FED5778D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99325-E9C3-94E7-F32E-05FE1EB9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9FB5D-0D47-F0C2-B565-3463D28E2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A0922E-238A-2B64-CBBD-3CFD4A04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8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831063-8D5F-9A30-A4BB-BD7F9F3B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E729A0-1B85-9D84-2643-A4E416D4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1C53E2-1C80-29B5-EE3E-C03CE846B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D4500D-4508-A3C5-3B6D-50CEE22F9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4C06E5-388F-C541-DB2E-3ACAA7C3A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04274F-BF65-5168-BDC8-2F91096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93DBCF-0708-1FFC-E8EC-9CC19E48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833B38-45B5-2B3C-DCD7-BAB74AD4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6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DF344-0928-C856-FA86-6355B7932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AA8DF3-6EC1-053D-1F9A-48DA64E7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1043A7-94EB-DB8F-43AC-74047474C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071D39-6D05-3FC4-1359-E039D1C8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13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E50BD0-2FB4-5B3A-59C6-AAC51D75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28407A3-017A-16BD-452C-704FD16E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9EC85-FBFB-CB9B-088B-E3D529BA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8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7190B-EC7C-7565-2F2E-24B16920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CFBEA9-BECC-2F77-8F32-D4FA4590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3339EC-668F-CD4F-2415-A5ADA3C92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27DC04-E8DF-CEA2-6CB5-E8AB1E4BC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F98F6C-C1B1-DE73-7406-7DC61D40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40436D-85E8-2760-6CE5-DFEAA7A6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7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82B8A-9F2A-FD42-D294-20903BC8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966F77-7EBB-872B-F0BF-D20816A02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8D32F9-CA4F-B4B9-1C00-80EF3F501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41F271-A296-F7C6-9B4B-DCAC642F2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D5DD59-DFB1-CED1-3FFC-2FD2E89C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0A4E6A-1975-7715-F2AF-A5759E7F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FFD08-D8E1-91D3-725E-517D28D2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6175CB-153E-AF23-B8C8-D732523A4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F44123-A7A6-8AD3-F52A-C2EF21FC3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629F-25A9-40F6-9F41-399627904ED8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6C9841-494A-A345-3FBE-4261EB7D7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F51049-6FA6-9630-2A9E-68CF1F9C1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29034-9263-4DAB-905D-A89CA15656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4EB3042-BD56-CFC3-8B9D-011A6C1B9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18608"/>
              </p:ext>
            </p:extLst>
          </p:nvPr>
        </p:nvGraphicFramePr>
        <p:xfrm>
          <a:off x="1582629" y="1197278"/>
          <a:ext cx="8394337" cy="474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orelDRAW" r:id="rId3" imgW="9118395" imgH="5150204" progId="CorelDraw.Graphic.21">
                  <p:embed/>
                </p:oleObj>
              </mc:Choice>
              <mc:Fallback>
                <p:oleObj name="CorelDRAW" r:id="rId3" imgW="9118395" imgH="5150204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2629" y="1197278"/>
                        <a:ext cx="8394337" cy="4740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5C1CD69-7C16-07D9-E06F-D8DA224DB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905476"/>
              </p:ext>
            </p:extLst>
          </p:nvPr>
        </p:nvGraphicFramePr>
        <p:xfrm>
          <a:off x="8910315" y="278828"/>
          <a:ext cx="28130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orelDRAW" r:id="rId5" imgW="2813661" imgH="843333" progId="CorelDraw.Graphic.21">
                  <p:embed/>
                </p:oleObj>
              </mc:Choice>
              <mc:Fallback>
                <p:oleObj name="CorelDRAW" r:id="rId5" imgW="2813661" imgH="84333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10315" y="278828"/>
                        <a:ext cx="2813050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 descr="Изображение выглядит как текст, Графика, графический дизайн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E135817-C4B5-371F-9A03-AD5819A9C2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0" b="19932"/>
          <a:stretch/>
        </p:blipFill>
        <p:spPr>
          <a:xfrm>
            <a:off x="-391370" y="-93433"/>
            <a:ext cx="3824980" cy="1765967"/>
          </a:xfrm>
          <a:prstGeom prst="rect">
            <a:avLst/>
          </a:prstGeom>
        </p:spPr>
      </p:pic>
      <p:pic>
        <p:nvPicPr>
          <p:cNvPr id="12" name="object 2">
            <a:extLst>
              <a:ext uri="{FF2B5EF4-FFF2-40B4-BE49-F238E27FC236}">
                <a16:creationId xmlns:a16="http://schemas.microsoft.com/office/drawing/2014/main" id="{CED47A9D-6F5A-0086-19E8-90FD2A695C12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-391370" y="6080729"/>
            <a:ext cx="6456374" cy="842963"/>
          </a:xfrm>
          <a:prstGeom prst="rect">
            <a:avLst/>
          </a:prstGeom>
        </p:spPr>
      </p:pic>
      <p:pic>
        <p:nvPicPr>
          <p:cNvPr id="13" name="object 3">
            <a:extLst>
              <a:ext uri="{FF2B5EF4-FFF2-40B4-BE49-F238E27FC236}">
                <a16:creationId xmlns:a16="http://schemas.microsoft.com/office/drawing/2014/main" id="{F6C17AF7-370D-B0FD-5EB7-F39C24C74D4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96000" y="6080730"/>
            <a:ext cx="6456374" cy="842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521" y="153226"/>
            <a:ext cx="1075044" cy="1050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73295" y="405809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Arial" pitchFamily="34" charset="0"/>
              </a:rPr>
              <a:t>ПСКОВСКИЙ ОБЛАСТНОЙ </a:t>
            </a:r>
          </a:p>
          <a:p>
            <a:r>
              <a:rPr lang="ru-RU" sz="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Arial" pitchFamily="34" charset="0"/>
              </a:rPr>
              <a:t>ИНСТИТУТ ПОВЫШЕНИЯ КВАЛИФИКАЦИИ РАБОТНИКОВ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1907" y="2879932"/>
            <a:ext cx="3324313" cy="2486827"/>
          </a:xfrm>
          <a:custGeom>
            <a:avLst/>
            <a:gdLst>
              <a:gd name="connsiteX0" fmla="*/ 0 w 2333001"/>
              <a:gd name="connsiteY0" fmla="*/ 0 h 2384277"/>
              <a:gd name="connsiteX1" fmla="*/ 2333001 w 2333001"/>
              <a:gd name="connsiteY1" fmla="*/ 0 h 2384277"/>
              <a:gd name="connsiteX2" fmla="*/ 2333001 w 2333001"/>
              <a:gd name="connsiteY2" fmla="*/ 2384277 h 2384277"/>
              <a:gd name="connsiteX3" fmla="*/ 0 w 2333001"/>
              <a:gd name="connsiteY3" fmla="*/ 2384277 h 2384277"/>
              <a:gd name="connsiteX4" fmla="*/ 0 w 2333001"/>
              <a:gd name="connsiteY4" fmla="*/ 0 h 2384277"/>
              <a:gd name="connsiteX0" fmla="*/ 0 w 2333001"/>
              <a:gd name="connsiteY0" fmla="*/ 0 h 2384277"/>
              <a:gd name="connsiteX1" fmla="*/ 2333001 w 2333001"/>
              <a:gd name="connsiteY1" fmla="*/ 0 h 2384277"/>
              <a:gd name="connsiteX2" fmla="*/ 2333001 w 2333001"/>
              <a:gd name="connsiteY2" fmla="*/ 2384277 h 2384277"/>
              <a:gd name="connsiteX3" fmla="*/ 299102 w 2333001"/>
              <a:gd name="connsiteY3" fmla="*/ 1965533 h 2384277"/>
              <a:gd name="connsiteX4" fmla="*/ 0 w 2333001"/>
              <a:gd name="connsiteY4" fmla="*/ 0 h 2384277"/>
              <a:gd name="connsiteX0" fmla="*/ 0 w 2333001"/>
              <a:gd name="connsiteY0" fmla="*/ 0 h 2384277"/>
              <a:gd name="connsiteX1" fmla="*/ 2333001 w 2333001"/>
              <a:gd name="connsiteY1" fmla="*/ 0 h 2384277"/>
              <a:gd name="connsiteX2" fmla="*/ 2333001 w 2333001"/>
              <a:gd name="connsiteY2" fmla="*/ 2384277 h 2384277"/>
              <a:gd name="connsiteX3" fmla="*/ 299102 w 2333001"/>
              <a:gd name="connsiteY3" fmla="*/ 1965533 h 2384277"/>
              <a:gd name="connsiteX4" fmla="*/ 0 w 2333001"/>
              <a:gd name="connsiteY4" fmla="*/ 0 h 2384277"/>
              <a:gd name="connsiteX0" fmla="*/ 324741 w 2657742"/>
              <a:gd name="connsiteY0" fmla="*/ 0 h 2384277"/>
              <a:gd name="connsiteX1" fmla="*/ 2657742 w 2657742"/>
              <a:gd name="connsiteY1" fmla="*/ 0 h 2384277"/>
              <a:gd name="connsiteX2" fmla="*/ 2657742 w 2657742"/>
              <a:gd name="connsiteY2" fmla="*/ 2384277 h 2384277"/>
              <a:gd name="connsiteX3" fmla="*/ 0 w 2657742"/>
              <a:gd name="connsiteY3" fmla="*/ 1110953 h 2384277"/>
              <a:gd name="connsiteX4" fmla="*/ 324741 w 2657742"/>
              <a:gd name="connsiteY4" fmla="*/ 0 h 2384277"/>
              <a:gd name="connsiteX0" fmla="*/ 324741 w 2657742"/>
              <a:gd name="connsiteY0" fmla="*/ 0 h 2384277"/>
              <a:gd name="connsiteX1" fmla="*/ 2657742 w 2657742"/>
              <a:gd name="connsiteY1" fmla="*/ 0 h 2384277"/>
              <a:gd name="connsiteX2" fmla="*/ 2657742 w 2657742"/>
              <a:gd name="connsiteY2" fmla="*/ 2384277 h 2384277"/>
              <a:gd name="connsiteX3" fmla="*/ 0 w 2657742"/>
              <a:gd name="connsiteY3" fmla="*/ 1110953 h 2384277"/>
              <a:gd name="connsiteX4" fmla="*/ 324741 w 2657742"/>
              <a:gd name="connsiteY4" fmla="*/ 0 h 2384277"/>
              <a:gd name="connsiteX0" fmla="*/ 324741 w 2657742"/>
              <a:gd name="connsiteY0" fmla="*/ 0 h 2384277"/>
              <a:gd name="connsiteX1" fmla="*/ 2657742 w 2657742"/>
              <a:gd name="connsiteY1" fmla="*/ 0 h 2384277"/>
              <a:gd name="connsiteX2" fmla="*/ 2657742 w 2657742"/>
              <a:gd name="connsiteY2" fmla="*/ 2384277 h 2384277"/>
              <a:gd name="connsiteX3" fmla="*/ 0 w 2657742"/>
              <a:gd name="connsiteY3" fmla="*/ 1110953 h 2384277"/>
              <a:gd name="connsiteX4" fmla="*/ 324741 w 2657742"/>
              <a:gd name="connsiteY4" fmla="*/ 0 h 238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7742" h="2384277">
                <a:moveTo>
                  <a:pt x="324741" y="0"/>
                </a:moveTo>
                <a:lnTo>
                  <a:pt x="2657742" y="0"/>
                </a:lnTo>
                <a:lnTo>
                  <a:pt x="2657742" y="2384277"/>
                </a:lnTo>
                <a:cubicBezTo>
                  <a:pt x="1979776" y="2244696"/>
                  <a:pt x="900156" y="2464037"/>
                  <a:pt x="0" y="1110953"/>
                </a:cubicBezTo>
                <a:lnTo>
                  <a:pt x="3247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50564" y="1991170"/>
            <a:ext cx="5725683" cy="177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9732" y="2091600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Реализация мероприятий по формированию </a:t>
            </a:r>
            <a: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</a:br>
            <a: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и </a:t>
            </a:r>
            <a:r>
              <a:rPr lang="ru-RU" sz="2800" b="1" dirty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обеспечению функционирования единой </a:t>
            </a:r>
            <a: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федеральной </a:t>
            </a:r>
            <a:r>
              <a:rPr lang="ru-RU" sz="2800" b="1" dirty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системы научно-методического </a:t>
            </a:r>
            <a: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сопровождения педагогических </a:t>
            </a:r>
            <a:r>
              <a:rPr lang="ru-RU" sz="2800" b="1" dirty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работников </a:t>
            </a:r>
            <a: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</a:br>
            <a: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и </a:t>
            </a:r>
            <a:r>
              <a:rPr lang="ru-RU" sz="2800" b="1" dirty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управленческих </a:t>
            </a:r>
            <a:r>
              <a:rPr lang="ru-RU" sz="2800" b="1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кадров</a:t>
            </a:r>
          </a:p>
          <a:p>
            <a:endParaRPr lang="ru-RU" sz="900" b="1" dirty="0">
              <a:solidFill>
                <a:srgbClr val="242D79"/>
              </a:solidFill>
              <a:latin typeface="Phenomena" charset="-52"/>
            </a:endParaRPr>
          </a:p>
          <a:p>
            <a:r>
              <a:rPr lang="ru-RU" sz="2000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Проект: «Формирование </a:t>
            </a:r>
            <a:r>
              <a:rPr lang="ru-RU" sz="2000" dirty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профессионального сообщества региона через ресурс психолого-педагогических </a:t>
            </a:r>
            <a:r>
              <a:rPr lang="ru-RU" sz="2000" dirty="0" smtClean="0">
                <a:solidFill>
                  <a:srgbClr val="242D79"/>
                </a:solidFill>
                <a:latin typeface="Phenomena" charset="-52"/>
                <a:cs typeface="Arial" pitchFamily="34" charset="0"/>
              </a:rPr>
              <a:t>классов» (Псковская область)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652" y="2290573"/>
            <a:ext cx="3202080" cy="320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4" y="122399"/>
            <a:ext cx="729516" cy="90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43959" y="402453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Arial" pitchFamily="34" charset="0"/>
              </a:rPr>
              <a:t>КОМИТЕТ ПО ОБРАЗОВАНИЮ ПСКОВСКОЙ ОБЛАСТИ</a:t>
            </a:r>
            <a:endParaRPr lang="ru-RU" sz="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A3B120F-F181-6A41-C6CE-DDDB773B6745}"/>
              </a:ext>
            </a:extLst>
          </p:cNvPr>
          <p:cNvSpPr/>
          <p:nvPr/>
        </p:nvSpPr>
        <p:spPr>
          <a:xfrm>
            <a:off x="-50616" y="5955084"/>
            <a:ext cx="6066842" cy="902916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-50615" y="40679"/>
            <a:ext cx="1101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Критерии и целевые показатели достижения планируемых </a:t>
            </a:r>
          </a:p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результатов и системных эффектов  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91227"/>
              </p:ext>
            </p:extLst>
          </p:nvPr>
        </p:nvGraphicFramePr>
        <p:xfrm>
          <a:off x="405114" y="1160323"/>
          <a:ext cx="11366340" cy="4664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879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8494461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858367"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7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Целевые показатели достижения планируемых результатов и системных эффектов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823011"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Развитие эффективной системы непрерывного повышения педагогических и управленческих кадров региона</a:t>
                      </a:r>
                      <a:endParaRPr lang="ru-RU" sz="1700" b="0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="0" kern="1200" noProof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Рост числа закончивших обучение по программам из федерального реестра образовательных программ дополнительного профессионального образования (на 20%);</a:t>
                      </a:r>
                      <a:endParaRPr lang="ru-RU" sz="1700" b="1" kern="1200" noProof="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="0" kern="1200" noProof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Рост числа педагогических и управленческих кадров, прошедших ИОМ (3%);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b="0" kern="1200" noProof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Рост числа региональных учебно-методических объединений педагогов (на 3%);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650069"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Создание и развитие сети профильных психолого-педагогических классов</a:t>
                      </a:r>
                      <a:endParaRPr lang="ru-RU" sz="1700" b="0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Рост числа психолого-педагогических классов в регионе (на 60%);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500409"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Преодоление дефицита педагогических кадров в регионе</a:t>
                      </a:r>
                      <a:endParaRPr lang="ru-RU" sz="1700" b="0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Увеличение доли педагогических работников до 35 лет в общей численности педагогических работников в субъекте РФ;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Возвращение в профессию для получивших ранее профессиональное педагогическое образование;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Увеличение доли выпускников с педагогическим образованием, трудоустроившихся по профессии;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  <a:tr h="682045">
                <a:tc>
                  <a:txBody>
                    <a:bodyPr/>
                    <a:lstStyle/>
                    <a:p>
                      <a:pPr algn="ctr"/>
                      <a:r>
                        <a:rPr lang="ru-RU" sz="1700" b="0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Повышение престижа педагогических профессий </a:t>
                      </a:r>
                      <a:endParaRPr lang="ru-RU" sz="1700" b="0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Количество выпускников образовательных организаций поступивших на педагогические специальности (50% выпускников психолого-педагогических классов).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812FCC-9D2F-189F-8135-1B1A27AF5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419" y="188634"/>
            <a:ext cx="799055" cy="79905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01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A3B120F-F181-6A41-C6CE-DDDB773B6745}"/>
              </a:ext>
            </a:extLst>
          </p:cNvPr>
          <p:cNvSpPr/>
          <p:nvPr/>
        </p:nvSpPr>
        <p:spPr>
          <a:xfrm>
            <a:off x="-50616" y="5955084"/>
            <a:ext cx="6066842" cy="902916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1510302" y="278199"/>
            <a:ext cx="94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Маркетинговые инструменты продвижения проекта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391469-DB6E-465A-A907-CE0DF9EA8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42" y="229126"/>
            <a:ext cx="829480" cy="763778"/>
          </a:xfrm>
          <a:prstGeom prst="rect">
            <a:avLst/>
          </a:prstGeom>
        </p:spPr>
      </p:pic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993D24A-16C2-01A9-D118-A9DFD5B01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827650"/>
              </p:ext>
            </p:extLst>
          </p:nvPr>
        </p:nvGraphicFramePr>
        <p:xfrm>
          <a:off x="497083" y="1032645"/>
          <a:ext cx="11038286" cy="480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90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789895" y="157374"/>
            <a:ext cx="1853611" cy="1466738"/>
            <a:chOff x="7475100" y="299337"/>
            <a:chExt cx="1853611" cy="146673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316" y="299337"/>
              <a:ext cx="1065177" cy="1040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75100" y="1242855"/>
              <a:ext cx="1853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mbria" pitchFamily="18" charset="0"/>
                  <a:cs typeface="Arial" pitchFamily="34" charset="0"/>
                </a:rPr>
                <a:t>ПСКОВСКИЙ ОБЛАСТНОЙ </a:t>
              </a:r>
            </a:p>
            <a:p>
              <a:pPr algn="ctr"/>
              <a:r>
                <a:rPr lang="ru-RU" sz="7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mbria" pitchFamily="18" charset="0"/>
                  <a:cs typeface="Arial" pitchFamily="34" charset="0"/>
                </a:rPr>
                <a:t>ИНСТИТУТ ПОВЫШЕНИЯ КВАЛИФИКАЦИИ РАБОТНИКОВ ОБРАЗОВАНИЯ</a:t>
              </a:r>
            </a:p>
          </p:txBody>
        </p:sp>
      </p:grp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246503-035D-DB6F-78EC-520D98F06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FB8424-6459-AC9D-98E6-87183C72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5513" y="5931017"/>
            <a:ext cx="6183438" cy="926973"/>
          </a:xfrm>
          <a:prstGeom prst="rect">
            <a:avLst/>
          </a:pr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1C9A0EB-CA3D-9DAE-DFDD-D336671B4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87" y="-215666"/>
            <a:ext cx="2299308" cy="177114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E43C447-5A56-E7A2-9CC3-5500E53D84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745" y="185776"/>
            <a:ext cx="2038279" cy="107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E3DE2-56D3-CC60-EDCF-93190C8EA80B}"/>
              </a:ext>
            </a:extLst>
          </p:cNvPr>
          <p:cNvSpPr txBox="1"/>
          <p:nvPr/>
        </p:nvSpPr>
        <p:spPr>
          <a:xfrm>
            <a:off x="6947555" y="6040560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6145914" y="2397952"/>
            <a:ext cx="5674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Формирование профессионального сообщества региона через ресурс психолого-педагогических </a:t>
            </a:r>
            <a:r>
              <a:rPr lang="ru-RU" sz="3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классов (Псковская область)</a:t>
            </a:r>
            <a:endParaRPr lang="ru-RU" dirty="0"/>
          </a:p>
        </p:txBody>
      </p:sp>
      <p:pic>
        <p:nvPicPr>
          <p:cNvPr id="3" name="Рисунок 5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55A2F49C-6C5A-2A10-6C1C-E03BDAC3DA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914" y="5986092"/>
            <a:ext cx="733425" cy="81915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24" y="204029"/>
            <a:ext cx="735769" cy="9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66482" y="116359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Arial" pitchFamily="34" charset="0"/>
              </a:rPr>
              <a:t>КОМИТЕТ ПО ОБРАЗОВАНИЮ ПСКОВСКОЙ ОБЛАСТИ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30" y="3580989"/>
            <a:ext cx="1787548" cy="1787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28" y="3580989"/>
            <a:ext cx="1787548" cy="178754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789895" y="157374"/>
            <a:ext cx="1853611" cy="1466738"/>
            <a:chOff x="7475100" y="299337"/>
            <a:chExt cx="1853611" cy="146673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316" y="299337"/>
              <a:ext cx="1065177" cy="1040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75100" y="1242855"/>
              <a:ext cx="1853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mbria" pitchFamily="18" charset="0"/>
                  <a:cs typeface="Arial" pitchFamily="34" charset="0"/>
                </a:rPr>
                <a:t>ПСКОВСКИЙ ОБЛАСТНОЙ </a:t>
              </a:r>
            </a:p>
            <a:p>
              <a:pPr algn="ctr"/>
              <a:r>
                <a:rPr lang="ru-RU" sz="7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mbria" pitchFamily="18" charset="0"/>
                  <a:cs typeface="Arial" pitchFamily="34" charset="0"/>
                </a:rPr>
                <a:t>ИНСТИТУТ ПОВЫШЕНИЯ КВАЛИФИКАЦИИ РАБОТНИКОВ ОБРАЗОВАНИЯ</a:t>
              </a:r>
            </a:p>
          </p:txBody>
        </p:sp>
      </p:grp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246503-035D-DB6F-78EC-520D98F065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FB8424-6459-AC9D-98E6-87183C72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5513" y="5931017"/>
            <a:ext cx="6183438" cy="926973"/>
          </a:xfrm>
          <a:prstGeom prst="rect">
            <a:avLst/>
          </a:pr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1C9A0EB-CA3D-9DAE-DFDD-D336671B4A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87" y="-215666"/>
            <a:ext cx="2299308" cy="177114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E43C447-5A56-E7A2-9CC3-5500E53D84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745" y="185776"/>
            <a:ext cx="2038279" cy="107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E3DE2-56D3-CC60-EDCF-93190C8EA80B}"/>
              </a:ext>
            </a:extLst>
          </p:cNvPr>
          <p:cNvSpPr txBox="1"/>
          <p:nvPr/>
        </p:nvSpPr>
        <p:spPr>
          <a:xfrm>
            <a:off x="7087520" y="6040560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6145914" y="5181516"/>
            <a:ext cx="199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Официальная группа </a:t>
            </a:r>
          </a:p>
          <a:p>
            <a:pPr algn="ctr"/>
            <a:r>
              <a:rPr lang="ru-RU" sz="16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ПОИПКРО</a:t>
            </a:r>
            <a:endParaRPr lang="ru-RU" sz="105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24" y="204029"/>
            <a:ext cx="735769" cy="9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66482" y="116359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Arial" pitchFamily="34" charset="0"/>
              </a:rPr>
              <a:t>КОМИТЕТ ПО ОБРАЗОВАНИЮ ПСКОВСКОЙ ОБЛАСТИ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4" y="6000232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7823045" y="5209522"/>
            <a:ext cx="234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Психолого-педагогические классы Псковской области</a:t>
            </a:r>
            <a:endParaRPr lang="ru-RU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6308525" y="1758801"/>
            <a:ext cx="3916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О проекте «Психолого-педагогические классы» </a:t>
            </a:r>
          </a:p>
          <a:p>
            <a:r>
              <a:rPr lang="ru-RU" sz="16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в Псковской области в СМИ:</a:t>
            </a:r>
          </a:p>
          <a:p>
            <a:r>
              <a:rPr lang="ru-RU" sz="1100" dirty="0" smtClean="0"/>
              <a:t>О </a:t>
            </a:r>
            <a:r>
              <a:rPr lang="ru-RU" sz="1100" dirty="0"/>
              <a:t>работе психолого-педагогических классов </a:t>
            </a:r>
            <a:r>
              <a:rPr lang="ru-RU" sz="1100" dirty="0" smtClean="0"/>
              <a:t>в </a:t>
            </a:r>
            <a:r>
              <a:rPr lang="ru-RU" sz="1100" dirty="0"/>
              <a:t>эфире радиопрограммы «Беседка» на ПЛН </a:t>
            </a:r>
            <a:r>
              <a:rPr lang="ru-RU" sz="1100" dirty="0" smtClean="0"/>
              <a:t>FM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86" y="1796437"/>
            <a:ext cx="1818361" cy="18183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10159131" y="4717079"/>
            <a:ext cx="1820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Контактные данные:</a:t>
            </a:r>
          </a:p>
          <a:p>
            <a:pPr algn="ctr"/>
            <a:r>
              <a:rPr lang="en-US" sz="1050" dirty="0" smtClean="0"/>
              <a:t>org1069@pskovedu.ru</a:t>
            </a:r>
            <a:endParaRPr lang="ru-RU" sz="1050" dirty="0" smtClean="0"/>
          </a:p>
          <a:p>
            <a:pPr algn="ctr"/>
            <a:r>
              <a:rPr lang="ru-RU" sz="1050" dirty="0" smtClean="0"/>
              <a:t>Тел</a:t>
            </a:r>
            <a:r>
              <a:rPr lang="ru-RU" sz="1050" dirty="0"/>
              <a:t>. </a:t>
            </a:r>
            <a:r>
              <a:rPr lang="ru-RU" sz="1050" dirty="0" smtClean="0"/>
              <a:t> (</a:t>
            </a:r>
            <a:r>
              <a:rPr lang="ru-RU" sz="1050" dirty="0"/>
              <a:t>8112) 66-27-93 </a:t>
            </a:r>
            <a:endParaRPr lang="ru-RU" sz="1050" dirty="0" smtClean="0"/>
          </a:p>
          <a:p>
            <a:pPr algn="ctr"/>
            <a:r>
              <a:rPr lang="ru-RU" sz="1050" dirty="0" smtClean="0"/>
              <a:t>г. Псков, ул</a:t>
            </a:r>
            <a:r>
              <a:rPr lang="ru-RU" sz="1050" dirty="0"/>
              <a:t>. Гоголя, </a:t>
            </a:r>
            <a:r>
              <a:rPr lang="ru-RU" sz="1050" dirty="0" smtClean="0"/>
              <a:t>14, Россия, 180000</a:t>
            </a:r>
          </a:p>
        </p:txBody>
      </p:sp>
    </p:spTree>
    <p:extLst>
      <p:ext uri="{BB962C8B-B14F-4D97-AF65-F5344CB8AC3E}">
        <p14:creationId xmlns:p14="http://schemas.microsoft.com/office/powerpoint/2010/main" val="34098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789895" y="157374"/>
            <a:ext cx="1853611" cy="1466738"/>
            <a:chOff x="7475100" y="299337"/>
            <a:chExt cx="1853611" cy="146673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316" y="299337"/>
              <a:ext cx="1065177" cy="1040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75100" y="1242855"/>
              <a:ext cx="18536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mbria" pitchFamily="18" charset="0"/>
                  <a:cs typeface="Arial" pitchFamily="34" charset="0"/>
                </a:rPr>
                <a:t>ПСКОВСКИЙ ОБЛАСТНОЙ </a:t>
              </a:r>
            </a:p>
            <a:p>
              <a:pPr algn="ctr"/>
              <a:r>
                <a:rPr lang="ru-RU" sz="7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mbria" pitchFamily="18" charset="0"/>
                  <a:cs typeface="Arial" pitchFamily="34" charset="0"/>
                </a:rPr>
                <a:t>ИНСТИТУТ ПОВЫШЕНИЯ КВАЛИФИКАЦИИ РАБОТНИКОВ ОБРАЗОВАНИЯ</a:t>
              </a:r>
            </a:p>
          </p:txBody>
        </p:sp>
      </p:grp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246503-035D-DB6F-78EC-520D98F06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FB8424-6459-AC9D-98E6-87183C72F8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05513" y="5931017"/>
            <a:ext cx="6183438" cy="926973"/>
          </a:xfrm>
          <a:prstGeom prst="rect">
            <a:avLst/>
          </a:pr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1C9A0EB-CA3D-9DAE-DFDD-D336671B4A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987" y="-215666"/>
            <a:ext cx="2299308" cy="177114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E43C447-5A56-E7A2-9CC3-5500E53D84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745" y="185776"/>
            <a:ext cx="2038279" cy="10700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E3DE2-56D3-CC60-EDCF-93190C8EA80B}"/>
              </a:ext>
            </a:extLst>
          </p:cNvPr>
          <p:cNvSpPr txBox="1"/>
          <p:nvPr/>
        </p:nvSpPr>
        <p:spPr>
          <a:xfrm>
            <a:off x="7096851" y="6040560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39B63-3F4A-2CCA-0372-D000007F3D99}"/>
              </a:ext>
            </a:extLst>
          </p:cNvPr>
          <p:cNvSpPr txBox="1"/>
          <p:nvPr/>
        </p:nvSpPr>
        <p:spPr>
          <a:xfrm>
            <a:off x="6145914" y="2397952"/>
            <a:ext cx="56746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Формирование профессионального сообщества региона через ресурс психолого-педагогических </a:t>
            </a:r>
            <a:r>
              <a:rPr lang="ru-RU" sz="3200" dirty="0" smtClean="0">
                <a:solidFill>
                  <a:srgbClr val="2680BE"/>
                </a:solidFill>
                <a:latin typeface="Phenomena" panose="00000500000000000000" pitchFamily="50" charset="-52"/>
              </a:rPr>
              <a:t>классов (Псковская область)</a:t>
            </a:r>
            <a:endParaRPr lang="ru-RU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24" y="204029"/>
            <a:ext cx="735769" cy="9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366482" y="116359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Arial" pitchFamily="34" charset="0"/>
              </a:rPr>
              <a:t>КОМИТЕТ ПО ОБРАЗОВАНИЮ ПСКОВСКОЙ ОБЛАСТИ</a:t>
            </a:r>
            <a:endParaRPr lang="ru-RU" sz="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mbria" pitchFamily="18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14" y="6000232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81EA8CA-0458-30C3-2B11-A76E2CCFC967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3E93DCB-851B-0FFA-E2E3-C463DCFE7740}"/>
              </a:ext>
            </a:extLst>
          </p:cNvPr>
          <p:cNvSpPr/>
          <p:nvPr/>
        </p:nvSpPr>
        <p:spPr>
          <a:xfrm>
            <a:off x="2762" y="5931027"/>
            <a:ext cx="6013464" cy="926973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616D8-1E5B-73FC-68FC-DB4EBBCE46CD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BD43F7BF-8342-A518-F390-8DF2DA446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83526"/>
              </p:ext>
            </p:extLst>
          </p:nvPr>
        </p:nvGraphicFramePr>
        <p:xfrm>
          <a:off x="291588" y="1017989"/>
          <a:ext cx="7673852" cy="479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6092">
                  <a:extLst>
                    <a:ext uri="{9D8B030D-6E8A-4147-A177-3AD203B41FA5}">
                      <a16:colId xmlns:a16="http://schemas.microsoft.com/office/drawing/2014/main" val="2858363572"/>
                    </a:ext>
                  </a:extLst>
                </a:gridCol>
                <a:gridCol w="3667760">
                  <a:extLst>
                    <a:ext uri="{9D8B030D-6E8A-4147-A177-3AD203B41FA5}">
                      <a16:colId xmlns:a16="http://schemas.microsoft.com/office/drawing/2014/main" val="3714794847"/>
                    </a:ext>
                  </a:extLst>
                </a:gridCol>
              </a:tblGrid>
              <a:tr h="340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Сильные стороны (</a:t>
                      </a: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Strengths</a:t>
                      </a:r>
                      <a:r>
                        <a:rPr lang="ru-RU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Возможности </a:t>
                      </a: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(Opportunities)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894854"/>
                  </a:ext>
                </a:extLst>
              </a:tr>
              <a:tr h="210017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Инфраструктура региона: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ПОИПКРО,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ЦНППМ, РЦИТ, ЦОКО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154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ОО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109 ДО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СПО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2 ВУЗа, реализующие программы по УГСН 44.00.00 «Образование и педагогические науки» .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2 федеральные пилотные площадки;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Более 10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инновационных площадок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100 членов регионального методического актива наставников;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Более 180 школьников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– участников проекта «Психолого-педагогические классы».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51990"/>
                  </a:ext>
                </a:extLst>
              </a:tr>
              <a:tr h="3401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7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Слабые стороны </a:t>
                      </a:r>
                      <a:r>
                        <a:rPr lang="en-US" sz="17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(Weakness)</a:t>
                      </a:r>
                    </a:p>
                  </a:txBody>
                  <a:tcPr horzOverflow="overflow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Угрозы </a:t>
                      </a:r>
                      <a:r>
                        <a:rPr lang="en-US" sz="17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(Treats)</a:t>
                      </a:r>
                    </a:p>
                  </a:txBody>
                  <a:tcPr horzOverflow="overflow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12470"/>
                  </a:ext>
                </a:extLst>
              </a:tr>
              <a:tr h="193174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Профессиональное выгорание </a:t>
                      </a:r>
                      <a:r>
                        <a:rPr lang="ru-RU" sz="1700" kern="1200" dirty="0" err="1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педкадров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Трудовая миграция выпускников в столичные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регионы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Низкий процент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трудоустройства по </a:t>
                      </a:r>
                      <a:r>
                        <a:rPr lang="ru-RU" sz="1700" kern="1200" baseline="0" dirty="0" err="1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пед.спеуиальности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Устаревший образ педагога.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Разница в заработной плате между регионом и столичными городами;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старение действующих педагогических кадров;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Низкий уровень мотивации в сфере профессионального роста по запросу</a:t>
                      </a:r>
                      <a:r>
                        <a:rPr lang="ru-RU" sz="17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системы.</a:t>
                      </a:r>
                      <a:endParaRPr lang="ru-RU" sz="17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382587"/>
                  </a:ext>
                </a:extLst>
              </a:tr>
            </a:tbl>
          </a:graphicData>
        </a:graphic>
      </p:graphicFrame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id="{B01FA57A-CFEA-6B97-B419-5661135AE53E}"/>
              </a:ext>
            </a:extLst>
          </p:cNvPr>
          <p:cNvSpPr/>
          <p:nvPr/>
        </p:nvSpPr>
        <p:spPr>
          <a:xfrm>
            <a:off x="8051857" y="2887038"/>
            <a:ext cx="452063" cy="780836"/>
          </a:xfrm>
          <a:prstGeom prst="notchedRightArrow">
            <a:avLst/>
          </a:prstGeom>
          <a:solidFill>
            <a:srgbClr val="2680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5DB6711F-04D8-FDD1-A065-938467AA3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30635"/>
              </p:ext>
            </p:extLst>
          </p:nvPr>
        </p:nvGraphicFramePr>
        <p:xfrm>
          <a:off x="8564880" y="1026160"/>
          <a:ext cx="3337793" cy="4772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7793">
                  <a:extLst>
                    <a:ext uri="{9D8B030D-6E8A-4147-A177-3AD203B41FA5}">
                      <a16:colId xmlns:a16="http://schemas.microsoft.com/office/drawing/2014/main" val="3597177793"/>
                    </a:ext>
                  </a:extLst>
                </a:gridCol>
              </a:tblGrid>
              <a:tr h="135631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Формулировка «проблемного поля» проектирования (имеющиеся ограничения, противоречия)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090510"/>
                  </a:ext>
                </a:extLst>
              </a:tr>
              <a:tr h="341599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развитие взаимодействия между субъектами проекта с целью формирования профессионального сообщества региона.</a:t>
                      </a:r>
                    </a:p>
                    <a:p>
                      <a:pPr algn="ctr"/>
                      <a:endParaRPr lang="ru-RU" sz="800" kern="1200" dirty="0" smtClean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формирование единого профессионального сообщества региона, обладающего высоким уровнем профессионального мастерства готового решать приоритетные задачи в области образования.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373749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2972C31-6478-BC75-6205-001FB4812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880" y="156925"/>
            <a:ext cx="770305" cy="77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3DD9-0493-251D-4745-2603B427AEA2}"/>
              </a:ext>
            </a:extLst>
          </p:cNvPr>
          <p:cNvSpPr txBox="1"/>
          <p:nvPr/>
        </p:nvSpPr>
        <p:spPr>
          <a:xfrm>
            <a:off x="3322347" y="175458"/>
            <a:ext cx="740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Анализ региональных отраслевых дефицитов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8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281EA8CA-0458-30C3-2B11-A76E2CCFC967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33E93DCB-851B-0FFA-E2E3-C463DCFE7740}"/>
              </a:ext>
            </a:extLst>
          </p:cNvPr>
          <p:cNvSpPr/>
          <p:nvPr/>
        </p:nvSpPr>
        <p:spPr>
          <a:xfrm>
            <a:off x="2762" y="5931027"/>
            <a:ext cx="6013464" cy="926973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616D8-1E5B-73FC-68FC-DB4EBBCE46CD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556014EE-46B6-A8F8-C10D-3EDD0D8F0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0394"/>
              </p:ext>
            </p:extLst>
          </p:nvPr>
        </p:nvGraphicFramePr>
        <p:xfrm>
          <a:off x="890795" y="1594201"/>
          <a:ext cx="10271350" cy="393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675">
                  <a:extLst>
                    <a:ext uri="{9D8B030D-6E8A-4147-A177-3AD203B41FA5}">
                      <a16:colId xmlns:a16="http://schemas.microsoft.com/office/drawing/2014/main" val="2730927529"/>
                    </a:ext>
                  </a:extLst>
                </a:gridCol>
                <a:gridCol w="5135675">
                  <a:extLst>
                    <a:ext uri="{9D8B030D-6E8A-4147-A177-3AD203B41FA5}">
                      <a16:colId xmlns:a16="http://schemas.microsoft.com/office/drawing/2014/main" val="1387648524"/>
                    </a:ext>
                  </a:extLst>
                </a:gridCol>
              </a:tblGrid>
              <a:tr h="655622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P (Political)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Политические факторы</a:t>
                      </a:r>
                    </a:p>
                  </a:txBody>
                  <a:tcPr>
                    <a:solidFill>
                      <a:srgbClr val="5525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E (Economic)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Экономические факторы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90211"/>
                  </a:ext>
                </a:extLst>
              </a:tr>
              <a:tr h="122569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 выявлено;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небольшая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заработная плата педагога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трудовая миграция выпускников в столичные регионы;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209157"/>
                  </a:ext>
                </a:extLst>
              </a:tr>
              <a:tr h="78580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S (Social)</a:t>
                      </a:r>
                      <a:endParaRPr lang="ru-RU" sz="2000" b="1" kern="120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Социальные факторы</a:t>
                      </a:r>
                      <a:endParaRPr lang="ru-RU" sz="2000" kern="1200">
                        <a:solidFill>
                          <a:srgbClr val="2680BE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T (Technological)</a:t>
                      </a:r>
                      <a:endParaRPr lang="ru-RU" sz="2000" b="1" kern="120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Технологические факторы</a:t>
                      </a:r>
                      <a:endParaRPr lang="ru-RU" sz="2000" kern="1200">
                        <a:solidFill>
                          <a:srgbClr val="2680BE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97885"/>
                  </a:ext>
                </a:extLst>
              </a:tr>
              <a:tr h="122569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профессиональное выгорание педагогических кадров;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старение педагогических кадров;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не выявлено;</a:t>
                      </a: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110938"/>
                  </a:ext>
                </a:extLst>
              </a:tr>
            </a:tbl>
          </a:graphicData>
        </a:graphic>
      </p:graphicFrame>
      <p:pic>
        <p:nvPicPr>
          <p:cNvPr id="1028" name="Picture 4" descr="PEST-анализ и PESTEL: что это, для чего нужны, как провести, примеры  предприятий, политические и другие факторы, методика">
            <a:extLst>
              <a:ext uri="{FF2B5EF4-FFF2-40B4-BE49-F238E27FC236}">
                <a16:creationId xmlns:a16="http://schemas.microsoft.com/office/drawing/2014/main" id="{1D86C1E2-D096-04FD-4AB2-05D2F4BC2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9" r="22648"/>
          <a:stretch/>
        </p:blipFill>
        <p:spPr bwMode="auto">
          <a:xfrm>
            <a:off x="10900881" y="96948"/>
            <a:ext cx="1167330" cy="10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1E7918-ED01-0401-BFA9-59D3FB511B2C}"/>
              </a:ext>
            </a:extLst>
          </p:cNvPr>
          <p:cNvSpPr txBox="1"/>
          <p:nvPr/>
        </p:nvSpPr>
        <p:spPr>
          <a:xfrm>
            <a:off x="3322347" y="175458"/>
            <a:ext cx="7408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Анализ региональных отраслевых дефицитов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93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7C03FAE7-32DC-8302-28A3-5B2E3193C8F1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A5028C09-2404-BC35-64AB-ACFC9908F7F3}"/>
              </a:ext>
            </a:extLst>
          </p:cNvPr>
          <p:cNvSpPr/>
          <p:nvPr/>
        </p:nvSpPr>
        <p:spPr>
          <a:xfrm>
            <a:off x="-50616" y="5955084"/>
            <a:ext cx="6066842" cy="902916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B6C2A-E50E-3D7B-917D-0541CD8BDEF4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F76B5-16DF-AE8E-5DAE-5E6124DA4F9A}"/>
              </a:ext>
            </a:extLst>
          </p:cNvPr>
          <p:cNvSpPr txBox="1"/>
          <p:nvPr/>
        </p:nvSpPr>
        <p:spPr>
          <a:xfrm>
            <a:off x="4982063" y="175458"/>
            <a:ext cx="606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Цель проекта и задачи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28CA7C-D0F5-DDE0-ACD9-52E3298BC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28" y="126377"/>
            <a:ext cx="632566" cy="633856"/>
          </a:xfrm>
          <a:prstGeom prst="rect">
            <a:avLst/>
          </a:prstGeom>
        </p:spPr>
      </p:pic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F32F864F-BC87-CE43-0A2C-3828B85B4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0877"/>
              </p:ext>
            </p:extLst>
          </p:nvPr>
        </p:nvGraphicFramePr>
        <p:xfrm>
          <a:off x="160419" y="871870"/>
          <a:ext cx="6066842" cy="3840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972">
                  <a:extLst>
                    <a:ext uri="{9D8B030D-6E8A-4147-A177-3AD203B41FA5}">
                      <a16:colId xmlns:a16="http://schemas.microsoft.com/office/drawing/2014/main" val="2787984966"/>
                    </a:ext>
                  </a:extLst>
                </a:gridCol>
                <a:gridCol w="4270870">
                  <a:extLst>
                    <a:ext uri="{9D8B030D-6E8A-4147-A177-3AD203B41FA5}">
                      <a16:colId xmlns:a16="http://schemas.microsoft.com/office/drawing/2014/main" val="2952578673"/>
                    </a:ext>
                  </a:extLst>
                </a:gridCol>
              </a:tblGrid>
              <a:tr h="73115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S 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Specific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конкретная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Формирование единого профессионального сообщества региона, обладающего высоким уровнем профессионального мастерства готового решать приоритетные задачи в области образования. 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32001"/>
                  </a:ext>
                </a:extLst>
              </a:tr>
              <a:tr h="561517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M 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Measurable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измеримая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342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A </a:t>
                      </a: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Achievable</a:t>
                      </a: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достижимая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4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R </a:t>
                      </a: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Relevant</a:t>
                      </a: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значимая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433883"/>
                  </a:ext>
                </a:extLst>
              </a:tr>
              <a:tr h="66679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T 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Time bound</a:t>
                      </a: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) ограниченная во времени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 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257021"/>
                  </a:ext>
                </a:extLst>
              </a:tr>
            </a:tbl>
          </a:graphicData>
        </a:graphic>
      </p:graphicFrame>
      <p:sp>
        <p:nvSpPr>
          <p:cNvPr id="14" name="Стрелка: вправо с вырезом 13">
            <a:extLst>
              <a:ext uri="{FF2B5EF4-FFF2-40B4-BE49-F238E27FC236}">
                <a16:creationId xmlns:a16="http://schemas.microsoft.com/office/drawing/2014/main" id="{F46CB45D-0753-5EF5-FF27-DB285E52A822}"/>
              </a:ext>
            </a:extLst>
          </p:cNvPr>
          <p:cNvSpPr/>
          <p:nvPr/>
        </p:nvSpPr>
        <p:spPr>
          <a:xfrm>
            <a:off x="6568202" y="3006668"/>
            <a:ext cx="452063" cy="780836"/>
          </a:xfrm>
          <a:prstGeom prst="notchedRightArrow">
            <a:avLst/>
          </a:prstGeom>
          <a:solidFill>
            <a:srgbClr val="2680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95024CA-725F-AE60-8223-046DFA86E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69884"/>
              </p:ext>
            </p:extLst>
          </p:nvPr>
        </p:nvGraphicFramePr>
        <p:xfrm>
          <a:off x="7389628" y="914400"/>
          <a:ext cx="4351969" cy="390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969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79744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Задачи проекта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2945940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Формирование актуального портфеля образовательных программ для будущих и действующих педагогов и управленческих команд, в том числе с использованием ДОТ.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Развитие сетевого взаимодействия;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Выстраивание единой системы функционирования профильных психолого-педагогических классов в регионе, ее дальнейшее масштабирование;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Курирование методической работы, деятельности профессиональных сообществ.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8D1257-D621-8748-8888-DA13DB66B1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9" y="4920090"/>
            <a:ext cx="850874" cy="850874"/>
          </a:xfrm>
          <a:prstGeom prst="rect">
            <a:avLst/>
          </a:prstGeom>
        </p:spPr>
      </p:pic>
      <p:graphicFrame>
        <p:nvGraphicFramePr>
          <p:cNvPr id="18" name="Таблица 18">
            <a:extLst>
              <a:ext uri="{FF2B5EF4-FFF2-40B4-BE49-F238E27FC236}">
                <a16:creationId xmlns:a16="http://schemas.microsoft.com/office/drawing/2014/main" id="{BAB08B9E-5F3C-82B8-6E3B-6E2C46ED4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31627"/>
              </p:ext>
            </p:extLst>
          </p:nvPr>
        </p:nvGraphicFramePr>
        <p:xfrm>
          <a:off x="1437612" y="4914439"/>
          <a:ext cx="103039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277">
                  <a:extLst>
                    <a:ext uri="{9D8B030D-6E8A-4147-A177-3AD203B41FA5}">
                      <a16:colId xmlns:a16="http://schemas.microsoft.com/office/drawing/2014/main" val="161363054"/>
                    </a:ext>
                  </a:extLst>
                </a:gridCol>
                <a:gridCol w="8381708">
                  <a:extLst>
                    <a:ext uri="{9D8B030D-6E8A-4147-A177-3AD203B41FA5}">
                      <a16:colId xmlns:a16="http://schemas.microsoft.com/office/drawing/2014/main" val="2152809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Направления/</a:t>
                      </a:r>
                    </a:p>
                    <a:p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проектные линии</a:t>
                      </a:r>
                    </a:p>
                  </a:txBody>
                  <a:tcPr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ликвидация кадрового дефицита в педагогической отрасли;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воспитание культуры осознанности участников проекта как части профессионального сообщества;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582582"/>
                  </a:ext>
                </a:extLst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46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A3B120F-F181-6A41-C6CE-DDDB773B6745}"/>
              </a:ext>
            </a:extLst>
          </p:cNvPr>
          <p:cNvSpPr/>
          <p:nvPr/>
        </p:nvSpPr>
        <p:spPr>
          <a:xfrm>
            <a:off x="-50616" y="5955084"/>
            <a:ext cx="6066842" cy="902916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5283D-3D71-9D8C-9D25-E7DFE6D32C09}"/>
              </a:ext>
            </a:extLst>
          </p:cNvPr>
          <p:cNvSpPr txBox="1"/>
          <p:nvPr/>
        </p:nvSpPr>
        <p:spPr>
          <a:xfrm>
            <a:off x="7017487" y="175458"/>
            <a:ext cx="403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Ресурсы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DFF03D-00F1-2D27-11D9-287A47B0D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795" y="201288"/>
            <a:ext cx="681213" cy="681213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2EC5959-7CFA-F4B1-F4D2-C4751867D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087934"/>
              </p:ext>
            </p:extLst>
          </p:nvPr>
        </p:nvGraphicFramePr>
        <p:xfrm>
          <a:off x="405781" y="1123826"/>
          <a:ext cx="11220890" cy="4605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729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7899161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99951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Организационно-управленческие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Прямой выход на образовательные организации, в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СПО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Инфраструктура</a:t>
                      </a:r>
                      <a:r>
                        <a:rPr lang="ru-RU" sz="1800" b="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(площадки для проведения мероприятий): ЦНППМ ПОИПКРО, организации-партнеры.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71252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Информационные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Региональные СМИ;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Информационные ресурсы РОИВ в сфере образования.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965506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Кадровые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ведущие педагоги-практики, психологи;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100 педагогов-наставников;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Финалисты конкурсов профессионального мастерства.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67483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Финансово-экономические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Грантовая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деятельность;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Финансирование от РОИВ в сфере образования.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  <a:tr h="1253263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Содержательно-методические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Методические рекомендации по открытию профильных психолого-педагогических классов в образовательных организациях от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Минпросвещения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РФ;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Методические рекомендации по открытию профильных психолого-педагогических классов в образовательных организациях от ПОИПКРО (с учетом регионального компонента). 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8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A3B120F-F181-6A41-C6CE-DDDB773B6745}"/>
              </a:ext>
            </a:extLst>
          </p:cNvPr>
          <p:cNvSpPr/>
          <p:nvPr/>
        </p:nvSpPr>
        <p:spPr>
          <a:xfrm>
            <a:off x="-68141" y="5938216"/>
            <a:ext cx="6066842" cy="902916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1510302" y="278199"/>
            <a:ext cx="94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Организационно-управленческая модель реализации проекта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7E239AF-AFCF-FD53-C86A-6855FB99B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04" y="175458"/>
            <a:ext cx="9620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BF1892-FAB1-CF77-6228-33EA168947CD}"/>
              </a:ext>
            </a:extLst>
          </p:cNvPr>
          <p:cNvSpPr txBox="1"/>
          <p:nvPr/>
        </p:nvSpPr>
        <p:spPr>
          <a:xfrm>
            <a:off x="1683179" y="1414262"/>
            <a:ext cx="836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Руководитель проекта</a:t>
            </a:r>
            <a:endParaRPr lang="ru-RU" sz="3200" dirty="0">
              <a:solidFill>
                <a:schemeClr val="bg1"/>
              </a:solidFill>
              <a:latin typeface="Phenomena" panose="00000500000000000000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880" y="1594812"/>
            <a:ext cx="3013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680BE"/>
                </a:solidFill>
                <a:latin typeface="Phenomena" charset="-52"/>
              </a:rPr>
              <a:t>Формирование актуального портфеля образовательных программ для будущих </a:t>
            </a:r>
            <a:r>
              <a:rPr lang="ru-RU" b="1" dirty="0" smtClean="0">
                <a:solidFill>
                  <a:srgbClr val="2680BE"/>
                </a:solidFill>
                <a:latin typeface="Phenomena" charset="-52"/>
              </a:rPr>
              <a:t/>
            </a:r>
            <a:br>
              <a:rPr lang="ru-RU" b="1" dirty="0" smtClean="0">
                <a:solidFill>
                  <a:srgbClr val="2680BE"/>
                </a:solidFill>
                <a:latin typeface="Phenomena" charset="-52"/>
              </a:rPr>
            </a:br>
            <a:r>
              <a:rPr lang="ru-RU" b="1" dirty="0" smtClean="0">
                <a:solidFill>
                  <a:srgbClr val="2680BE"/>
                </a:solidFill>
                <a:latin typeface="Phenomena" charset="-52"/>
              </a:rPr>
              <a:t>и </a:t>
            </a:r>
            <a:r>
              <a:rPr lang="ru-RU" b="1" dirty="0">
                <a:solidFill>
                  <a:srgbClr val="2680BE"/>
                </a:solidFill>
                <a:latin typeface="Phenomena" charset="-52"/>
              </a:rPr>
              <a:t>действующих педагогов </a:t>
            </a:r>
            <a:r>
              <a:rPr lang="ru-RU" b="1" dirty="0" smtClean="0">
                <a:solidFill>
                  <a:srgbClr val="2680BE"/>
                </a:solidFill>
                <a:latin typeface="Phenomena" charset="-52"/>
              </a:rPr>
              <a:t/>
            </a:r>
            <a:br>
              <a:rPr lang="ru-RU" b="1" dirty="0" smtClean="0">
                <a:solidFill>
                  <a:srgbClr val="2680BE"/>
                </a:solidFill>
                <a:latin typeface="Phenomena" charset="-52"/>
              </a:rPr>
            </a:br>
            <a:r>
              <a:rPr lang="ru-RU" b="1" dirty="0" smtClean="0">
                <a:solidFill>
                  <a:srgbClr val="2680BE"/>
                </a:solidFill>
                <a:latin typeface="Phenomena" charset="-52"/>
              </a:rPr>
              <a:t>и </a:t>
            </a:r>
            <a:r>
              <a:rPr lang="ru-RU" b="1" dirty="0">
                <a:solidFill>
                  <a:srgbClr val="2680BE"/>
                </a:solidFill>
                <a:latin typeface="Phenomena" charset="-52"/>
              </a:rPr>
              <a:t>управленческих команд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132178" y="1618632"/>
            <a:ext cx="288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80BE"/>
                </a:solidFill>
                <a:latin typeface="Phenomena" charset="-52"/>
              </a:rPr>
              <a:t>Развитие сетевого взаимодействия между субъектами научно-методической деятельности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53260" y="1635453"/>
            <a:ext cx="2968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80BE"/>
                </a:solidFill>
                <a:latin typeface="Phenomena" charset="-52"/>
              </a:rPr>
              <a:t>Выстраивание единой системы функционирования профильных психолого-педагогических классов в </a:t>
            </a:r>
            <a:r>
              <a:rPr lang="ru-RU" b="1" dirty="0" smtClean="0">
                <a:solidFill>
                  <a:srgbClr val="2680BE"/>
                </a:solidFill>
                <a:latin typeface="Phenomena" charset="-52"/>
              </a:rPr>
              <a:t>регионе </a:t>
            </a:r>
            <a:endParaRPr lang="ru-RU" b="1" dirty="0">
              <a:solidFill>
                <a:srgbClr val="2680BE"/>
              </a:solidFill>
              <a:latin typeface="Phenomena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21486" y="1632001"/>
            <a:ext cx="3371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680BE"/>
                </a:solidFill>
                <a:latin typeface="Phenomena" charset="-52"/>
              </a:rPr>
              <a:t>Курирование методической работы, деятельности профессиональных сообществ, ассоциаций и методических объединений в региональной сфере образования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68260" y="1241882"/>
            <a:ext cx="298580" cy="315471"/>
            <a:chOff x="270590" y="1074582"/>
            <a:chExt cx="298580" cy="315471"/>
          </a:xfrm>
        </p:grpSpPr>
        <p:sp>
          <p:nvSpPr>
            <p:cNvPr id="24" name="Овал 23"/>
            <p:cNvSpPr/>
            <p:nvPr/>
          </p:nvSpPr>
          <p:spPr>
            <a:xfrm>
              <a:off x="270590" y="1089972"/>
              <a:ext cx="298580" cy="292387"/>
            </a:xfrm>
            <a:prstGeom prst="ellipse">
              <a:avLst/>
            </a:prstGeom>
            <a:noFill/>
            <a:ln>
              <a:solidFill>
                <a:srgbClr val="26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270590" y="1074582"/>
              <a:ext cx="298580" cy="315471"/>
              <a:chOff x="270590" y="1074582"/>
              <a:chExt cx="298580" cy="315471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70590" y="1082276"/>
                <a:ext cx="298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2680BE"/>
                    </a:solidFill>
                    <a:latin typeface="Phenomena" charset="-52"/>
                  </a:rPr>
                  <a:t>1</a:t>
                </a:r>
                <a:endParaRPr lang="ru-RU" sz="1400" b="1" dirty="0">
                  <a:solidFill>
                    <a:srgbClr val="2680BE"/>
                  </a:solidFill>
                  <a:latin typeface="Phenomena" charset="-5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70590" y="1074582"/>
                <a:ext cx="2985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2680BE"/>
                    </a:solidFill>
                    <a:latin typeface="Phenomena" charset="-52"/>
                  </a:rPr>
                  <a:t>1</a:t>
                </a:r>
                <a:endParaRPr lang="ru-RU" sz="1400" b="1" dirty="0">
                  <a:solidFill>
                    <a:srgbClr val="2680BE"/>
                  </a:solidFill>
                  <a:latin typeface="Phenomena" charset="-52"/>
                </a:endParaRPr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2965280" y="1259483"/>
            <a:ext cx="298580" cy="307777"/>
            <a:chOff x="270590" y="1082276"/>
            <a:chExt cx="298580" cy="307777"/>
          </a:xfrm>
        </p:grpSpPr>
        <p:sp>
          <p:nvSpPr>
            <p:cNvPr id="32" name="Овал 31"/>
            <p:cNvSpPr/>
            <p:nvPr/>
          </p:nvSpPr>
          <p:spPr>
            <a:xfrm>
              <a:off x="270590" y="1089972"/>
              <a:ext cx="298580" cy="292387"/>
            </a:xfrm>
            <a:prstGeom prst="ellipse">
              <a:avLst/>
            </a:prstGeom>
            <a:noFill/>
            <a:ln>
              <a:solidFill>
                <a:srgbClr val="26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0590" y="1082276"/>
              <a:ext cx="29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2680BE"/>
                  </a:solidFill>
                  <a:latin typeface="Phenomena" charset="-52"/>
                </a:rPr>
                <a:t>2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1957" y="1253422"/>
            <a:ext cx="298580" cy="307777"/>
            <a:chOff x="270590" y="1082276"/>
            <a:chExt cx="298580" cy="307777"/>
          </a:xfrm>
        </p:grpSpPr>
        <p:sp>
          <p:nvSpPr>
            <p:cNvPr id="37" name="Овал 36"/>
            <p:cNvSpPr/>
            <p:nvPr/>
          </p:nvSpPr>
          <p:spPr>
            <a:xfrm>
              <a:off x="270590" y="1089972"/>
              <a:ext cx="298580" cy="292387"/>
            </a:xfrm>
            <a:prstGeom prst="ellipse">
              <a:avLst/>
            </a:prstGeom>
            <a:noFill/>
            <a:ln>
              <a:solidFill>
                <a:srgbClr val="26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0590" y="1082276"/>
              <a:ext cx="29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680BE"/>
                  </a:solidFill>
                  <a:latin typeface="Phenomena" charset="-52"/>
                </a:rPr>
                <a:t>3</a:t>
              </a:r>
              <a:endParaRPr lang="ru-RU" sz="1400" b="1" dirty="0">
                <a:solidFill>
                  <a:srgbClr val="2680BE"/>
                </a:solidFill>
                <a:latin typeface="Phenomena" charset="-52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525078" y="1261118"/>
            <a:ext cx="298580" cy="307777"/>
            <a:chOff x="270590" y="1082276"/>
            <a:chExt cx="298580" cy="307777"/>
          </a:xfrm>
        </p:grpSpPr>
        <p:sp>
          <p:nvSpPr>
            <p:cNvPr id="42" name="Овал 41"/>
            <p:cNvSpPr/>
            <p:nvPr/>
          </p:nvSpPr>
          <p:spPr>
            <a:xfrm>
              <a:off x="270590" y="1089972"/>
              <a:ext cx="298580" cy="292387"/>
            </a:xfrm>
            <a:prstGeom prst="ellipse">
              <a:avLst/>
            </a:prstGeom>
            <a:noFill/>
            <a:ln>
              <a:solidFill>
                <a:srgbClr val="2680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0590" y="1082276"/>
              <a:ext cx="298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2680BE"/>
                  </a:solidFill>
                  <a:latin typeface="Phenomena" charset="-52"/>
                </a:rPr>
                <a:t>4</a:t>
              </a:r>
              <a:endParaRPr lang="ru-RU" sz="1400" b="1" dirty="0">
                <a:solidFill>
                  <a:srgbClr val="2680BE"/>
                </a:solidFill>
                <a:latin typeface="Phenomena" charset="-5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9942" y="3145024"/>
            <a:ext cx="2714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Phenomena" charset="-52"/>
              </a:rPr>
              <a:t>Разработка ДОП «Психолого-педагогический класс» и ДПП ПК для педагогов;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Phenomena" charset="-52"/>
              </a:rPr>
              <a:t>Разработка ИОМ;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henomena" charset="-52"/>
              </a:rPr>
              <a:t>Разработка проектных </a:t>
            </a:r>
            <a:r>
              <a:rPr lang="ru-RU" sz="1400" dirty="0" smtClean="0">
                <a:latin typeface="Phenomena" charset="-52"/>
              </a:rPr>
              <a:t>модулей образовательных </a:t>
            </a:r>
            <a:r>
              <a:rPr lang="ru-RU" sz="1400" dirty="0" err="1" smtClean="0">
                <a:latin typeface="Phenomena" charset="-52"/>
              </a:rPr>
              <a:t>интенсивов</a:t>
            </a:r>
            <a:r>
              <a:rPr lang="ru-RU" sz="1400" dirty="0">
                <a:latin typeface="Phenomena" charset="-52"/>
              </a:rPr>
              <a:t> </a:t>
            </a:r>
            <a:r>
              <a:rPr lang="ru-RU" sz="1400" dirty="0" smtClean="0">
                <a:latin typeface="Phenomena" charset="-52"/>
              </a:rPr>
              <a:t> для </a:t>
            </a:r>
            <a:r>
              <a:rPr lang="ru-RU" sz="1400" dirty="0">
                <a:latin typeface="Phenomena" charset="-52"/>
              </a:rPr>
              <a:t>педагогов и </a:t>
            </a:r>
            <a:r>
              <a:rPr lang="ru-RU" sz="1400" dirty="0" smtClean="0">
                <a:latin typeface="Phenomena" charset="-52"/>
              </a:rPr>
              <a:t>обучающихся;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Phenomena" charset="-52"/>
              </a:rPr>
              <a:t>Создание условий для эффективного функционирования системы РУМО.</a:t>
            </a:r>
            <a:endParaRPr lang="ru-RU" sz="1400" dirty="0">
              <a:latin typeface="Phenomena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14570" y="3157536"/>
            <a:ext cx="2714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henomena" charset="-52"/>
              </a:rPr>
              <a:t>Обновление официального сайта </a:t>
            </a:r>
            <a:r>
              <a:rPr lang="ru-RU" sz="1400" dirty="0" smtClean="0">
                <a:latin typeface="Phenomena" charset="-52"/>
              </a:rPr>
              <a:t>ПОИПКРО;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Phenomena" charset="-52"/>
              </a:rPr>
              <a:t>Работа с информационными ресурсами региона;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henomena" charset="-52"/>
              </a:rPr>
              <a:t>Создание онлайн-курсов ПК, ПП в </a:t>
            </a:r>
            <a:r>
              <a:rPr lang="ru-RU" sz="1400" dirty="0" smtClean="0">
                <a:latin typeface="Phenomena" charset="-52"/>
              </a:rPr>
              <a:t>системе дистанционного </a:t>
            </a:r>
            <a:r>
              <a:rPr lang="ru-RU" sz="1400" dirty="0">
                <a:latin typeface="Phenomena" charset="-52"/>
              </a:rPr>
              <a:t>обучения </a:t>
            </a:r>
            <a:r>
              <a:rPr lang="ru-RU" sz="1400" dirty="0" smtClean="0">
                <a:latin typeface="Phenomena" charset="-52"/>
              </a:rPr>
              <a:t>ПОИПКРО;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henomena" charset="-52"/>
              </a:rPr>
              <a:t>Создание сетевых </a:t>
            </a:r>
            <a:r>
              <a:rPr lang="ru-RU" sz="1400" dirty="0" smtClean="0">
                <a:latin typeface="Phenomena" charset="-52"/>
              </a:rPr>
              <a:t>информационных сообществ </a:t>
            </a:r>
            <a:r>
              <a:rPr lang="ru-RU" sz="1400" dirty="0">
                <a:latin typeface="Phenomena" charset="-52"/>
              </a:rPr>
              <a:t>РУМО.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65370" y="3143245"/>
            <a:ext cx="27146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henomena" charset="-52"/>
              </a:rPr>
              <a:t>Создание сети профильных психолого-педагогических классов в </a:t>
            </a:r>
            <a:r>
              <a:rPr lang="ru-RU" sz="1400" dirty="0" smtClean="0">
                <a:latin typeface="Phenomena" charset="-52"/>
              </a:rPr>
              <a:t>регионе.;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Phenomena" charset="-52"/>
              </a:rPr>
              <a:t>Расширение </a:t>
            </a:r>
            <a:r>
              <a:rPr lang="ru-RU" sz="1400" dirty="0">
                <a:latin typeface="Phenomena" charset="-52"/>
              </a:rPr>
              <a:t>состава </a:t>
            </a:r>
            <a:r>
              <a:rPr lang="ru-RU" sz="1400" dirty="0" smtClean="0">
                <a:latin typeface="Phenomena" charset="-52"/>
              </a:rPr>
              <a:t>педагогических работников </a:t>
            </a:r>
            <a:r>
              <a:rPr lang="ru-RU" sz="1400" dirty="0">
                <a:latin typeface="Phenomena" charset="-52"/>
              </a:rPr>
              <a:t>и </a:t>
            </a:r>
            <a:r>
              <a:rPr lang="ru-RU" sz="1400" dirty="0" smtClean="0">
                <a:latin typeface="Phenomena" charset="-52"/>
              </a:rPr>
              <a:t>управленческих кадров</a:t>
            </a:r>
            <a:r>
              <a:rPr lang="ru-RU" sz="1400" dirty="0">
                <a:latin typeface="Phenomena" charset="-52"/>
              </a:rPr>
              <a:t>, занятых в обеспечении </a:t>
            </a:r>
            <a:r>
              <a:rPr lang="ru-RU" sz="1400" dirty="0" smtClean="0">
                <a:latin typeface="Phenomena" charset="-52"/>
              </a:rPr>
              <a:t>функционирования </a:t>
            </a:r>
            <a:r>
              <a:rPr lang="ru-RU" sz="1400" dirty="0">
                <a:latin typeface="Phenomena" charset="-52"/>
              </a:rPr>
              <a:t>сети ПППК в регионе.</a:t>
            </a:r>
            <a:endParaRPr lang="ru-RU" sz="1400" dirty="0" smtClean="0">
              <a:latin typeface="Phenomena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93214" y="3164019"/>
            <a:ext cx="27146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henomena" charset="-52"/>
              </a:rPr>
              <a:t>Участие </a:t>
            </a:r>
            <a:r>
              <a:rPr lang="ru-RU" sz="1400" dirty="0" smtClean="0">
                <a:latin typeface="Phenomena" charset="-52"/>
              </a:rPr>
              <a:t>педагогических </a:t>
            </a:r>
            <a:r>
              <a:rPr lang="ru-RU" sz="1400" dirty="0">
                <a:latin typeface="Phenomena" charset="-52"/>
              </a:rPr>
              <a:t>работников и управленческих кадров региона в федеральных и региональных конкурсах </a:t>
            </a:r>
            <a:r>
              <a:rPr lang="ru-RU" sz="1400" dirty="0" smtClean="0">
                <a:latin typeface="Phenomena" charset="-52"/>
              </a:rPr>
              <a:t>профессионального </a:t>
            </a:r>
            <a:r>
              <a:rPr lang="ru-RU" sz="1400" dirty="0">
                <a:latin typeface="Phenomena" charset="-52"/>
              </a:rPr>
              <a:t>мастерства. профессионального </a:t>
            </a:r>
            <a:r>
              <a:rPr lang="ru-RU" sz="1400" dirty="0" smtClean="0">
                <a:latin typeface="Phenomena" charset="-52"/>
              </a:rPr>
              <a:t>мастерства;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henomena" charset="-52"/>
              </a:rPr>
              <a:t>Проведение интерактивных занятий </a:t>
            </a:r>
            <a:r>
              <a:rPr lang="ru-RU" sz="1400" dirty="0" smtClean="0">
                <a:latin typeface="Phenomena" charset="-52"/>
              </a:rPr>
              <a:t>педагогами </a:t>
            </a:r>
            <a:r>
              <a:rPr lang="ru-RU" sz="1400" dirty="0">
                <a:latin typeface="Phenomena" charset="-52"/>
              </a:rPr>
              <a:t>региона на площадках </a:t>
            </a:r>
            <a:r>
              <a:rPr lang="ru-RU" sz="1400" dirty="0" smtClean="0">
                <a:latin typeface="Phenomena" charset="-52"/>
              </a:rPr>
              <a:t>психолого-педагогических </a:t>
            </a:r>
            <a:r>
              <a:rPr lang="ru-RU" sz="1400" dirty="0">
                <a:latin typeface="Phenomena" charset="-52"/>
              </a:rPr>
              <a:t>классов. </a:t>
            </a:r>
            <a:endParaRPr lang="ru-RU" sz="1400" dirty="0" smtClean="0">
              <a:latin typeface="Phenomena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504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A3B120F-F181-6A41-C6CE-DDDB773B6745}"/>
              </a:ext>
            </a:extLst>
          </p:cNvPr>
          <p:cNvSpPr/>
          <p:nvPr/>
        </p:nvSpPr>
        <p:spPr>
          <a:xfrm>
            <a:off x="-50616" y="5955084"/>
            <a:ext cx="6066842" cy="902916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BF1892-FAB1-CF77-6228-33EA168947CD}"/>
              </a:ext>
            </a:extLst>
          </p:cNvPr>
          <p:cNvSpPr txBox="1"/>
          <p:nvPr/>
        </p:nvSpPr>
        <p:spPr>
          <a:xfrm>
            <a:off x="2681555" y="175458"/>
            <a:ext cx="836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rgbClr val="2680BE"/>
                </a:solidFill>
                <a:latin typeface="Phenomena" panose="00000500000000000000" pitchFamily="50" charset="-52"/>
              </a:rPr>
              <a:t>Планируемые результаты и риски реализации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94CC5A7-3C11-6287-673A-0544302B2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764848"/>
              </p:ext>
            </p:extLst>
          </p:nvPr>
        </p:nvGraphicFramePr>
        <p:xfrm>
          <a:off x="6487797" y="973791"/>
          <a:ext cx="4351969" cy="4587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969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97721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Планируемые результаты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(по соотнесению с задачами проекта)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3610044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Развитие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эффективной системы непрерывного повышения педагогических и управленческих кадров региона;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Создание и развитие сети профильных психолого-педагогических классов;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Преодоление дефицита педагогических кадров в регионе;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Повышение престижа педагогических профессий.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43F0D8C6-ACA7-28EA-C3C3-9FDC20B11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35227"/>
              </p:ext>
            </p:extLst>
          </p:nvPr>
        </p:nvGraphicFramePr>
        <p:xfrm>
          <a:off x="1352236" y="950989"/>
          <a:ext cx="4351969" cy="461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1969">
                  <a:extLst>
                    <a:ext uri="{9D8B030D-6E8A-4147-A177-3AD203B41FA5}">
                      <a16:colId xmlns:a16="http://schemas.microsoft.com/office/drawing/2014/main" val="3802897734"/>
                    </a:ext>
                  </a:extLst>
                </a:gridCol>
              </a:tblGrid>
              <a:tr h="98206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Риски реализации проекта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972713"/>
                  </a:ext>
                </a:extLst>
              </a:tr>
              <a:tr h="3627989"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Низкая заинтересованность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в проекте педагогов и административного ресурса образовательной организации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Излишняя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бюрократизация проекта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;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низкая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 система мотивации участников проекта.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kern="1200" dirty="0">
                        <a:solidFill>
                          <a:schemeClr val="tx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11447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4918C1-529A-4D2D-9BBE-51CA57961F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4" y="1141660"/>
            <a:ext cx="556259" cy="55625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511DC1-000B-8163-F032-93FC390B1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298" y="1141660"/>
            <a:ext cx="678366" cy="556259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7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6CDF0B5B-FEC2-4CD3-26A8-C43839AFA2F2}"/>
              </a:ext>
            </a:extLst>
          </p:cNvPr>
          <p:cNvSpPr/>
          <p:nvPr/>
        </p:nvSpPr>
        <p:spPr>
          <a:xfrm>
            <a:off x="6016226" y="5943623"/>
            <a:ext cx="6183438" cy="926973"/>
          </a:xfrm>
          <a:custGeom>
            <a:avLst/>
            <a:gdLst>
              <a:gd name="connsiteX0" fmla="*/ 255472 w 6183438"/>
              <a:gd name="connsiteY0" fmla="*/ 0 h 926973"/>
              <a:gd name="connsiteX1" fmla="*/ 6183438 w 6183438"/>
              <a:gd name="connsiteY1" fmla="*/ 0 h 926973"/>
              <a:gd name="connsiteX2" fmla="*/ 6183438 w 6183438"/>
              <a:gd name="connsiteY2" fmla="*/ 926973 h 926973"/>
              <a:gd name="connsiteX3" fmla="*/ 0 w 6183438"/>
              <a:gd name="connsiteY3" fmla="*/ 926973 h 926973"/>
              <a:gd name="connsiteX4" fmla="*/ 0 w 6183438"/>
              <a:gd name="connsiteY4" fmla="*/ 374432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3438" h="926973">
                <a:moveTo>
                  <a:pt x="255472" y="0"/>
                </a:moveTo>
                <a:lnTo>
                  <a:pt x="6183438" y="0"/>
                </a:lnTo>
                <a:lnTo>
                  <a:pt x="6183438" y="926973"/>
                </a:lnTo>
                <a:lnTo>
                  <a:pt x="0" y="926973"/>
                </a:lnTo>
                <a:lnTo>
                  <a:pt x="0" y="374432"/>
                </a:lnTo>
                <a:close/>
              </a:path>
            </a:pathLst>
          </a:custGeom>
          <a:solidFill>
            <a:srgbClr val="268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4A3B120F-F181-6A41-C6CE-DDDB773B6745}"/>
              </a:ext>
            </a:extLst>
          </p:cNvPr>
          <p:cNvSpPr/>
          <p:nvPr/>
        </p:nvSpPr>
        <p:spPr>
          <a:xfrm>
            <a:off x="-50616" y="5955084"/>
            <a:ext cx="6066842" cy="902916"/>
          </a:xfrm>
          <a:custGeom>
            <a:avLst/>
            <a:gdLst>
              <a:gd name="connsiteX0" fmla="*/ 0 w 6005513"/>
              <a:gd name="connsiteY0" fmla="*/ 0 h 926973"/>
              <a:gd name="connsiteX1" fmla="*/ 5746992 w 6005513"/>
              <a:gd name="connsiteY1" fmla="*/ 0 h 926973"/>
              <a:gd name="connsiteX2" fmla="*/ 6005512 w 6005513"/>
              <a:gd name="connsiteY2" fmla="*/ 378900 h 926973"/>
              <a:gd name="connsiteX3" fmla="*/ 6005513 w 6005513"/>
              <a:gd name="connsiteY3" fmla="*/ 378899 h 926973"/>
              <a:gd name="connsiteX4" fmla="*/ 6005513 w 6005513"/>
              <a:gd name="connsiteY4" fmla="*/ 926973 h 926973"/>
              <a:gd name="connsiteX5" fmla="*/ 0 w 6005513"/>
              <a:gd name="connsiteY5" fmla="*/ 926973 h 92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05513" h="926973">
                <a:moveTo>
                  <a:pt x="0" y="0"/>
                </a:moveTo>
                <a:lnTo>
                  <a:pt x="5746992" y="0"/>
                </a:lnTo>
                <a:lnTo>
                  <a:pt x="6005512" y="378900"/>
                </a:lnTo>
                <a:lnTo>
                  <a:pt x="6005513" y="378899"/>
                </a:lnTo>
                <a:lnTo>
                  <a:pt x="6005513" y="926973"/>
                </a:lnTo>
                <a:lnTo>
                  <a:pt x="0" y="926973"/>
                </a:lnTo>
                <a:close/>
              </a:path>
            </a:pathLst>
          </a:custGeom>
          <a:solidFill>
            <a:srgbClr val="2F3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825CC-218E-FE7C-BDCF-AF8C07C3D75A}"/>
              </a:ext>
            </a:extLst>
          </p:cNvPr>
          <p:cNvSpPr txBox="1"/>
          <p:nvPr/>
        </p:nvSpPr>
        <p:spPr>
          <a:xfrm>
            <a:off x="6458892" y="6053166"/>
            <a:ext cx="4892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Phenomena" panose="00000500000000000000" pitchFamily="50" charset="-52"/>
              </a:rPr>
              <a:t>Развитие ЕФС НМС педагогических работников и управленческих кадров: вклад регионов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E2352-68F0-8F25-0BB3-949C59021A2E}"/>
              </a:ext>
            </a:extLst>
          </p:cNvPr>
          <p:cNvSpPr txBox="1"/>
          <p:nvPr/>
        </p:nvSpPr>
        <p:spPr>
          <a:xfrm>
            <a:off x="1510302" y="278199"/>
            <a:ext cx="94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>
                <a:solidFill>
                  <a:srgbClr val="2680BE"/>
                </a:solidFill>
                <a:latin typeface="Phenomena" panose="00000500000000000000" pitchFamily="50" charset="-52"/>
              </a:rPr>
              <a:t>Системные эффекты реализации проекта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660A52-9EEF-CD6F-E0A9-9652BE1C3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22" y="295602"/>
            <a:ext cx="593761" cy="567372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4D155F9-63D2-DAE2-33B9-8878C5ABD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88137"/>
              </p:ext>
            </p:extLst>
          </p:nvPr>
        </p:nvGraphicFramePr>
        <p:xfrm>
          <a:off x="485555" y="1218198"/>
          <a:ext cx="11220890" cy="427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729">
                  <a:extLst>
                    <a:ext uri="{9D8B030D-6E8A-4147-A177-3AD203B41FA5}">
                      <a16:colId xmlns:a16="http://schemas.microsoft.com/office/drawing/2014/main" val="969676916"/>
                    </a:ext>
                  </a:extLst>
                </a:gridCol>
                <a:gridCol w="7899161">
                  <a:extLst>
                    <a:ext uri="{9D8B030D-6E8A-4147-A177-3AD203B41FA5}">
                      <a16:colId xmlns:a16="http://schemas.microsoft.com/office/drawing/2014/main" val="3175162386"/>
                    </a:ext>
                  </a:extLst>
                </a:gridCol>
              </a:tblGrid>
              <a:tr h="858367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Категория </a:t>
                      </a:r>
                      <a:r>
                        <a:rPr lang="ru-RU" sz="2000" b="1" kern="1200" dirty="0" err="1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благополучателей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Системные эффекты реализации проекта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573084"/>
                  </a:ext>
                </a:extLst>
              </a:tr>
              <a:tr h="823011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Региональная система образования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Решена проблема кадрового дефицита;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Высокий уровень профессиональных компетенций молодых специалистов, развитая система наставнической деятельности;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75748"/>
                  </a:ext>
                </a:extLst>
              </a:tr>
              <a:tr h="650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Образовательная организация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Омоложение преподавательского состава;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Снижение нагрузки на педагогов в виду нивелирования кадрового дефицита;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2165"/>
                  </a:ext>
                </a:extLst>
              </a:tr>
              <a:tr h="50040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Руководитель ОО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Укомплектованный педагогический состав;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Преемственность профессии;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Снижение профессионального выгорания и конфликтов в коллективе;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797840"/>
                  </a:ext>
                </a:extLst>
              </a:tr>
              <a:tr h="682045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Педагог</a:t>
                      </a:r>
                    </a:p>
                  </a:txBody>
                  <a:tcPr anchor="ctr">
                    <a:solidFill>
                      <a:srgbClr val="2680BE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Творческая и профессиональная самореализация;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henomena" panose="00000500000000000000" pitchFamily="50" charset="-52"/>
                          <a:ea typeface="+mn-ea"/>
                          <a:cs typeface="+mn-cs"/>
                        </a:rPr>
                        <a:t>Возможность профессионального роста.</a:t>
                      </a:r>
                      <a:endParaRPr kumimoji="0" lang="ru-R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henomena" panose="00000500000000000000" pitchFamily="50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645820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harpenSoften amount="13000"/>
                    </a14:imgEffect>
                    <a14:imgEffect>
                      <a14:colorTemperature colorTemp="71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743" y="6012838"/>
            <a:ext cx="938442" cy="7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8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06E92E9B46C6746895F366F454F21E8" ma:contentTypeVersion="16" ma:contentTypeDescription="Создание документа." ma:contentTypeScope="" ma:versionID="afb93eb69feb438f4ac83187456b278f">
  <xsd:schema xmlns:xsd="http://www.w3.org/2001/XMLSchema" xmlns:xs="http://www.w3.org/2001/XMLSchema" xmlns:p="http://schemas.microsoft.com/office/2006/metadata/properties" xmlns:ns3="baf1c7a2-030d-4dc9-8d70-7e6c530562d5" xmlns:ns4="2b32e579-c3b9-4446-a04e-18ee47d3a5de" targetNamespace="http://schemas.microsoft.com/office/2006/metadata/properties" ma:root="true" ma:fieldsID="e464799deda87b4f46e834edb8bd7609" ns3:_="" ns4:_="">
    <xsd:import namespace="baf1c7a2-030d-4dc9-8d70-7e6c530562d5"/>
    <xsd:import namespace="2b32e579-c3b9-4446-a04e-18ee47d3a5d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f1c7a2-030d-4dc9-8d70-7e6c530562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эш подсказки о совместном доступе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32e579-c3b9-4446-a04e-18ee47d3a5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b32e579-c3b9-4446-a04e-18ee47d3a5de" xsi:nil="true"/>
  </documentManagement>
</p:properties>
</file>

<file path=customXml/itemProps1.xml><?xml version="1.0" encoding="utf-8"?>
<ds:datastoreItem xmlns:ds="http://schemas.openxmlformats.org/officeDocument/2006/customXml" ds:itemID="{C5420B8B-AF93-4B88-B4C3-8FF0811D07E7}">
  <ds:schemaRefs>
    <ds:schemaRef ds:uri="2b32e579-c3b9-4446-a04e-18ee47d3a5de"/>
    <ds:schemaRef ds:uri="baf1c7a2-030d-4dc9-8d70-7e6c530562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9BF8B4-206A-48AD-BEB5-8FF206579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E6A4DA-C5CC-4CD1-A702-7E138ED0A775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baf1c7a2-030d-4dc9-8d70-7e6c530562d5"/>
    <ds:schemaRef ds:uri="http://schemas.microsoft.com/office/2006/metadata/properties"/>
    <ds:schemaRef ds:uri="2b32e579-c3b9-4446-a04e-18ee47d3a5de"/>
    <ds:schemaRef ds:uri="http://schemas.microsoft.com/office/2006/documentManagement/typ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1242</Words>
  <Application>Microsoft Office PowerPoint</Application>
  <PresentationFormat>Широкоэкранный</PresentationFormat>
  <Paragraphs>205</Paragraphs>
  <Slides>13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Times New Roman</vt:lpstr>
      <vt:lpstr>Calibri Light</vt:lpstr>
      <vt:lpstr>Calibri</vt:lpstr>
      <vt:lpstr>Comic Sans MS</vt:lpstr>
      <vt:lpstr>Phenomena</vt:lpstr>
      <vt:lpstr>Arial</vt:lpstr>
      <vt:lpstr>Cambria</vt:lpstr>
      <vt:lpstr>Open Sans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Калинкина Марина В.</dc:creator>
  <cp:lastModifiedBy>Elena</cp:lastModifiedBy>
  <cp:revision>36</cp:revision>
  <dcterms:created xsi:type="dcterms:W3CDTF">2023-03-13T07:24:05Z</dcterms:created>
  <dcterms:modified xsi:type="dcterms:W3CDTF">2023-11-17T19:52:39Z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0x010100806E92E9B46C6746895F366F454F21E8</vt:lpwstr>
  </property>
</Properties>
</file>