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67" r:id="rId2"/>
    <p:sldId id="430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41" r:id="rId18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5740" autoAdjust="0"/>
  </p:normalViewPr>
  <p:slideViewPr>
    <p:cSldViewPr>
      <p:cViewPr varScale="1">
        <p:scale>
          <a:sx n="80" d="100"/>
          <a:sy n="80" d="100"/>
        </p:scale>
        <p:origin x="8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92B3B-C467-481F-9C17-52121863DCC2}" type="datetimeFigureOut">
              <a:rPr lang="ru-RU" smtClean="0"/>
              <a:t>15.03.2018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F2FBC-5976-46EA-B170-0BF42B315A3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84890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08E5-0715-479D-9BAD-270FC6BF324B}" type="datetimeFigureOut">
              <a:rPr lang="ru-RU" smtClean="0"/>
              <a:t>15.03.2018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5ADFC-9D89-4BDF-80BE-0E51A52E8A0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6182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88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28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7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45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9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97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15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0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23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19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17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20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C:\Documents and Settings\Александр_Анчуков\Мои документы\ректору\фонт тупа фон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>
            <p:custDataLst>
              <p:tags r:id="rId3"/>
            </p:custDataLst>
          </p:nvPr>
        </p:nvSpPr>
        <p:spPr>
          <a:xfrm>
            <a:off x="450768" y="304801"/>
            <a:ext cx="8358188" cy="6215062"/>
          </a:xfrm>
          <a:prstGeom prst="rect">
            <a:avLst/>
          </a:prstGeom>
          <a:solidFill>
            <a:srgbClr val="259CD1">
              <a:alpha val="14000"/>
            </a:srgbClr>
          </a:solidFill>
          <a:ln w="25400">
            <a:solidFill>
              <a:srgbClr val="259C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685800" y="2141242"/>
            <a:ext cx="7772400" cy="1800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1E1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 по делопроизводству</a:t>
            </a:r>
            <a:br>
              <a:rPr lang="ru-RU" b="1" dirty="0" smtClean="0">
                <a:solidFill>
                  <a:srgbClr val="1E1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1E1E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РГПУ им. А. И. Герцена </a:t>
            </a:r>
            <a:endParaRPr lang="ru-RU" b="1" dirty="0">
              <a:solidFill>
                <a:srgbClr val="1E1E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48450" y="6236608"/>
            <a:ext cx="2133600" cy="365125"/>
          </a:xfrm>
        </p:spPr>
        <p:txBody>
          <a:bodyPr/>
          <a:lstStyle/>
          <a:p>
            <a:pPr>
              <a:defRPr/>
            </a:pPr>
            <a:fld id="{516BC30E-2E47-4560-930E-69B76744A9C3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AutoShape 2" descr="https://mail-attachment.googleusercontent.com/attachment/u/0/?ui=2&amp;ik=e16acb6189&amp;view=att&amp;th=13c43101903af2b0&amp;attid=0.1&amp;disp=inline&amp;realattid=f_hc0dgmhv2&amp;safe=1&amp;zw&amp;saduie=AG9B_P_N4mob8ngq1eqwuhbPbI7v&amp;sadet=1358334869370&amp;sads=F20VyJ6KVJSAvzcFptT40ZKw0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9965"/>
            <a:ext cx="128587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436510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(введена в действие приказом ректора от 27.02.2018 № 0101-58/01) 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8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 «Подпись» состоит из наименования должности ли­ца, подписывающего документ, его личной подписи и ее расшифровки, в которой указываются инициалы и фамилия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направляемые Университетом в вышестоящие ор­ганизации, федеральные органы представительной и судебной власти и управления, подписываются ректором или уполномоченным им должностным лицом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составленные на бланках писем, подписываются ректором или проректорами в соответствии с их компетенцией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и более подписи ставятся на документах, за содержание которых отвечают несколько должностных лиц.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нескольких должностных лиц на документе распола­гаются одна под другой в последовательности, соответствующей занимае­мой должности.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содержание подписанного документа несет подписывающее лицо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должностного лица, подпись которого за­готовлена на документе, если документ подписывает его заместитель или исполняющий обязанности, обязательно указывается фактическая долж­ность подписавшего документ, путем внесения исправлений (вписывается зам. или И.О.) и указывается его фамилия. Исправления вносятся машино­писным способом или от руки.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подписывать документы с предлогом «за» или проставлением косой черты перед наименованием должности.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Оформление реквизитов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9561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– правовой акт, издаваемый ректором или уполномоченным им должностным лицом. Приказами оформляются решения по оперативным, организационным, кадровым и другим вопросам внутренней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подразделяются на две группы – по основной деятельности, по личному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приказов готовят подразделения на основании поручения ректора или уполномоченного им должностного лица, либо в инициативном поряд­ке в соответствии с приказами от 11.11.2016 № 7606 «О распределении полномочий между проректорами в части издания локальных актов РГПУ им. А. И. Герцена», от 08.12.2016 № 8673 «Об утверждении порядка оформления локальных актов университета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приказов и приложений к ним визи­руются исполнителем, готовящим проект, с указанием номера его телефона и адреса корпоративной электронной почты.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приказов и распоряжений в обязательном порядке передаются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документационного контроля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правильности их оформления.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Организационно-распорядительные документы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1021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приказа по основной деятельности состоит из двух частей: констатирующей (преамбулы) и распорядительной. Текст приказа по личному составу может состоять только из распорядительной части.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констатирующей части кратко излагаются цели и задачи, факты и события, послужившие основанием для издания приказа. Она может начинаться словами «В целях», «В соответствии», «Во исполнение» и т.д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Констатирующая часть (преамбула) приказа отделяется от распорядительного слова «ПРИКАЗЫВАЮ», которое печатается с новой строки прописными буквами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Распорядительная часть приказа по основной деятельности должна содержать четкое перечисление предписываемых действий с указанием конкретного исполнителя каждого действия и сроков исполнения. Применение расплывчатых формулировок, перегруженных знаками препинания и причастными оборотами, не допускается. Распорядительная часть приказов по личному составу излагается в соответствии с типовыми формулировками. Распорядительная часть может делиться на пункты и подпункты, которые нумеруются арабскими цифрами. Действия однородного характера могут быть перечислены в одном пункте. В качестве исполнителей указываются структурные подразделения или конкретные должностные лица. Последние пункты распорядительной части приказа по основной деятельности содержат сведения о должностных лицах, на которых возлагается контроль исполнения приказа и о должностных лицах, на которых возлагается ответственность за исполнение приказа.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Организационно-распорядительные документы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5825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приказ изменяет, отменяет или дополняет ранее изданный документ или какие-то его положения, то один из пунктов распорядительной части текста должен содержать ссылку на отменяемый документ (пункт документа) с указанием его даты, номера и заголовка. Текст пункта должен начинаться словами «Признать утратившим силу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...».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приказа должен печататься только на лицевой стороне листа. Лист согласования печатается на оборотной стороне листа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2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– распорядительный документ, издаваемый ректором или уполномоченным им должностным лицом по вопросам информационно-методического характера, а также по вопросам организационно-оперативного управления деятельностью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готовятся в соответствии с приказами от 11.11.2016 № 7606 «О распределении полномочий между проректорами в части издания локальных актов РГПУ им. А. И. Герцена», от 08.12.2016 № 8673 «Об утверждении порядка оформления локальных актов университета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Организационно-распорядительные документы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874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содержать информацию о фактах и событиях служебного характера и выдаваемые заинтересованным гражданам и учреждениям, удостоверяющие какой-либо юридический факт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Докладная записка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адресованный ректору, проректорам университета или руководителю структурного подразделения в порядке подчиненности и информирующий его о ситуации или факте выполненной работы, содержащий выводы и предложения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Докладная записка имеет констатирующую часть с описанием фактов или ситуации и части с изложением предложений или просьб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Служебная записка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составляемый работником или руководителем подразделения по вопросам материально-технического характера, информационного или хозяйственного обеспечения и адресуемый руководителю или специалисту другого структурного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Объяснительная записка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поясняющий содержание отдельных положений основного документа или объясняющий причины какого-либо события, факта,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записка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содержащий обобщенные данные о проведенном исследовании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Докладные, служебные, объяснительные, аналитические записки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оформляются на чистых листах бумаги с необходимыми реквизитами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установленному образцу.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Информационно-справочные документы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473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4082" y="140053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систематизированный перечень названий дел, создаваемых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календарного года, с указанием сроков их хранения, утвержденный ректором или уполномоченным им должностным лицом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структурного подразделения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систематизированный перечень названий дел, образующихся в них в течение календарного года, согласованный с отделом архива, уполномоченным структурным подразделением в сфере делопроизводства и утвержденный руководителем структурного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структурного подразделения составляется работником, ответственным за ведение делопроизводства структурного подразделения, согласовывается с отделом архива, уполномоченным структурным подразделением в сфере делопроизводства, подписывается руководителем подразделения и представляется в уполномоченное структурное подразделение в сфере делопроизводства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дело, включенное в номенклатуру, имеет указание срока хранения документов, помещенных в него. Номенклатура дел используется вместо описи как учетный документ при сдаче в отдел архива дел со сроками хранения до 10 лет включительно и служит основой при состав­лении описи на дела постоянного хранения и со сроками свыше 10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91022"/>
              </p:ext>
            </p:extLst>
          </p:nvPr>
        </p:nvGraphicFramePr>
        <p:xfrm>
          <a:off x="251520" y="1465017"/>
          <a:ext cx="8568952" cy="513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0288">
                  <a:extLst>
                    <a:ext uri="{9D8B030D-6E8A-4147-A177-3AD203B41FA5}">
                      <a16:colId xmlns:a16="http://schemas.microsoft.com/office/drawing/2014/main" val="1131247043"/>
                    </a:ext>
                  </a:extLst>
                </a:gridCol>
                <a:gridCol w="2438724">
                  <a:extLst>
                    <a:ext uri="{9D8B030D-6E8A-4147-A177-3AD203B41FA5}">
                      <a16:colId xmlns:a16="http://schemas.microsoft.com/office/drawing/2014/main" val="3632524347"/>
                    </a:ext>
                  </a:extLst>
                </a:gridCol>
                <a:gridCol w="1326473">
                  <a:extLst>
                    <a:ext uri="{9D8B030D-6E8A-4147-A177-3AD203B41FA5}">
                      <a16:colId xmlns:a16="http://schemas.microsoft.com/office/drawing/2014/main" val="1603233059"/>
                    </a:ext>
                  </a:extLst>
                </a:gridCol>
                <a:gridCol w="1525274">
                  <a:extLst>
                    <a:ext uri="{9D8B030D-6E8A-4147-A177-3AD203B41FA5}">
                      <a16:colId xmlns:a16="http://schemas.microsoft.com/office/drawing/2014/main" val="3144252696"/>
                    </a:ext>
                  </a:extLst>
                </a:gridCol>
                <a:gridCol w="2298193">
                  <a:extLst>
                    <a:ext uri="{9D8B030D-6E8A-4147-A177-3AD203B41FA5}">
                      <a16:colId xmlns:a16="http://schemas.microsoft.com/office/drawing/2014/main" val="2086721331"/>
                    </a:ext>
                  </a:extLst>
                </a:gridCol>
              </a:tblGrid>
              <a:tr h="326966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645298"/>
                  </a:ext>
                </a:extLst>
              </a:tr>
              <a:tr h="1375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дела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Заголовок дела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 (томов, частей)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хранения дела (тома, части) № статьи по Перечню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5264664"/>
                  </a:ext>
                </a:extLst>
              </a:tr>
              <a:tr h="2074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0204-01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Локальные нормативные акты, регламентирующие деятельность университета (устав, правила, положения, инструкции)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19а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государственное хранение не передаются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739937"/>
                  </a:ext>
                </a:extLst>
              </a:tr>
              <a:tr h="677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0204-02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 ректора по основной деятельности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19а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191338"/>
                  </a:ext>
                </a:extLst>
              </a:tr>
              <a:tr h="677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0204-03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Распоряжения ректора по основной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19а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808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924944"/>
            <a:ext cx="71726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latin typeface="Monotype Corsiva" panose="03010101010201010101" pitchFamily="66" charset="0"/>
              </a:rPr>
              <a:t>Спасибо за внимание!</a:t>
            </a:r>
          </a:p>
        </p:txBody>
      </p:sp>
      <p:pic>
        <p:nvPicPr>
          <p:cNvPr id="6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82" y="0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0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50268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организацию и состояние делопроизводства в структурных подразделениях Университета, своевременное и качественное исполнение документов, а также за их сохранность возлагается на руководителей этих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ведение делопроизводства в структурных подразделениях Университета возлагается на работников, назначенных ответственными за эту работу, которые обеспечивают учет и прохождение доку­ментов в установленные сроки, информируют руководителя структурного подразделения о состоянии их исполнения, осуществляют ознакомление работников с нормативными и методическими документами по делопроизводству. В структурных подразделениях (филиалах), где по штату не предусмотрен специальный работник для ведения делопроизводства, руководителем подразделения назнача­ется работник, ответственный за эту работу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организации четкого ведения делопроизводства всем структурным подразделениям присваиваются индексы, используемые при регистрации исходящих и внутренних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Университета несут дисциплинарную ответственность за несоблюдение требований настоящей Инструкции.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163" y="1066105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Общие положения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282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0221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поступающих (входящих) документов осуществляется централизованно работниками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отдела.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подлежат документы независимо от способа их доставки. Регистрации не подлежат — рекламные извеще­ния, плакаты, проспекты, поздравительные письма, информационные письма, открытки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полученные работниками Университета при личном приеме посетителей или посещении других учреждений, должны быть переданы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отдел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регистрации не позднее следующего рабочего дня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9601" y="1163548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Работа с поступающими (входящими) документами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3107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0221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подготовки отправляемых (исходящих) документов включает в себя – составление проекта документа, согласование, подписание или утвержде­ние и отправку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ответных писем должны точно соответствовать данным поручениям, поступившим запросам, указаниям по исполнению документов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передачи документа на подпись ректору или уполномоченному им должностному лицу исполнитель должен прове­рить содержание, правильность оформления документа, наличие необходимых виз и приложений. Документ представляется на подпись вместе с материа­лами, на основании которых он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готовился.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отправляемых (исходящих) документов осуществляется работниками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отдела.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предназначенный к отправке должен содержать: дату, регистрационный номер, заголовок, адрес (почтовый индекс, город, улицу, номер дома, наименование организации, а для режимных предприятий – индекс, город и номер почтового ящика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9601" y="1046591"/>
            <a:ext cx="67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Порядок подготовки отправляемых (исходящих)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209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80221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оформляются на бланках и имеют установленный комплекс реквизитов и порядок их расположения. В Университете применяются следующие виды бланков – приказа, распоряжения, письма, протокола, выписки из протокола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Бланки приказов, распоряжений, писем имеют порядковые номера и подлежат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лист документа, оформленный на бланке или без него, должен иметь поля не менее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мм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левое;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мм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правое;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мм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верхнее;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мм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шрифта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№ 12-14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Times New Roman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Абзацный отступ текста документа – 1,25 см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разделов и подразделов печатаются с абзацным отступом или центрируются по ширине текста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Многострочные реквизиты печатаются через один межстрочный интервал, составные части реквизитов отделяются дополнительным интервалом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документа печатается через 1 – 1,5 межстрочных интервала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страниц проставляются посередине верхнего поля документа на расстоянии не менее 10 мм от верхнего края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листа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9601" y="1046591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Правила составления и оформления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9486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32877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ДОКУМЕНТА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документа записывается в последовательности: день месяца, месяц, год одним из двух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арабскими цифрами, разделенными точкой: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05.10.2017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словесно-цифровым способом: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 г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организационно-распорядительных документах дата проставляется цифровым способом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 используется при оформлении деловых (служебных) писем, внутренних информационно-справочных документов (докладных, служебных записок и др.). Документы адресуют в организации, структурные подразделе­ния или конкретному должностному или физическому лицу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 «адресат» проставляется в верхней правой части документа (на бланке с угловым расположением реквизитов) или справа под реквизитами бланка (при продольном расположении реквизитов бланка). Строки реквизита "адресат" выравниваются по левому краю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самой длинной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 «адресат» может состоять из следующих со­ставных частей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организации, учреждения (в именительном падеже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наименование структурного подразделения (в именительном падеже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указание должности получателя (в дательном падеже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 и инициалы (в дательном падеже), инициалы указываются после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Оформление реквизитов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3770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3287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документа производится про­ставлением грифа утверждения или изданием распорядительного докумен­та (в тех случаях, когда требуются дополнительные предписания и разъяс­нения). Гриф утверждения размещается в правом верхнем углу первого листа документа. Строки реквизита выравниваются по левому краю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самой длинной строки. Документы утверждаются ректором или уполномоченным ректором должностным лицом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утверждении документа распорядительным документом гриф утверждения состоит из слова УТВЕРЖДЕН (УТВЕРЖДЕНА, УТВЕРЖДЕНЫ или УТВЕРЖДЕНО), согласованного с наименованием вида утверждаемого документа, наименования распорядительного документа в творительном падеже, его даты, номера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к тексту – краткое содержание документа. Заголовок к тексту формулируется с предлогом «О» («Об») и отвечает на вопрос «о чем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приказа или распоряжения оформляется над текстом посередине рабочего поля документа и центрируется относительно самой длинной строки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внутреннего или исходящего документа оформляется под реквизитами бланка слева, от границы левого поля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Оформление реквизитов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7889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32877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документ имеет приложения, то слово ПРИЛОЖЕНИЕ пишется с заглавной буквы прямо от левого поля, после него ставится двоеточие и указывается количество листов и экземпляров. Если приложения в тексте не названы, их наименование, дается в отметке о приложениях с указанием количества листов и экземпляров в каждом приложении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на 5 л. в 2 экз.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1. Штатное расписание на 4 л. в 3 экз.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Смета расходов на 2 л. в 3 экз.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приложение сброшюровано, то количество листов не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ука­зывается.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Оформление реквизитов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0475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5" name="Picture 10" descr="C:\Documents and Settings\Александр_Анчуков\Мои документы\лого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0" y="167857"/>
            <a:ext cx="1416069" cy="146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32877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(ВНУТРЕННЕЕ)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Визой оформляется внутреннее согласование документа. Виза свидетельствует о согласии или несогласии должностного лица с содержанием проекта документа. Виза включает должность лица, визирующего документ, подпись, расшифровку подписи (инициалы, фамилию) и дату визирования. Визы проставляются на экземплярах документов, остающихся в Уни­верситете, на последнем листе документа под подписью, на обороте последнего листа подлинника документа или на листе согласования (визирования), прилагаемом к документу. Не допускается передача полномочий по визированию должностным лицам, не указанным в листе согласования, за исключением случаев исполнения ими обязанно­стей должностных лиц на период их временного отсутствия (во время болезни, отпуска или командировки). При этом рядом с наименованием должности ставятся слова: «Заместитель» или «И.о.» (исполняющий обязанности) и указывается фактическая должность лица, завизировавшего при­каз, его фамилия и инициалы (исправления можно внести от руки или ма­шинописным способом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визировать приказы с предлогом «за» или с проставлением косой черты перед наименованием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9986" y="167857"/>
            <a:ext cx="675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РГПУ им. А. И. Герцена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2925" y="1000424"/>
            <a:ext cx="6797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Оформление реквизитов документов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7161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aQo2qBWONNAAbnU5P5n4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OGj87ZfyS1xQRRXlqNN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qCyh55C7BUYVr5fTv7j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2qxCLnOY5plS4Gk3wdDr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p9Wyt986PgncEhWxhoa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5573</TotalTime>
  <Words>1209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Тема Office</vt:lpstr>
      <vt:lpstr>Инструкция по делопроизводству РГПУ им. А. И. Герцена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«Состояние и задачи построения информационной среды университета в контексте программы развития на 2011 – 2015гг.»</dc:title>
  <dc:creator>Michail</dc:creator>
  <cp:lastModifiedBy>User</cp:lastModifiedBy>
  <cp:revision>464</cp:revision>
  <cp:lastPrinted>2018-03-15T07:52:44Z</cp:lastPrinted>
  <dcterms:created xsi:type="dcterms:W3CDTF">2011-05-23T12:31:56Z</dcterms:created>
  <dcterms:modified xsi:type="dcterms:W3CDTF">2018-03-15T07:53:09Z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1Xu4s7a-sQx7gZbWSqfobwTzpZvHVBsT4VfUJjKRY0OI</vt:lpwstr>
  </property>
  <property fmtid="{D5CDD505-2E9C-101B-9397-08002B2CF9AE}" pid="3" name="Google.Documents.RevisionId">
    <vt:lpwstr>02888487330983373443</vt:lpwstr>
  </property>
  <property fmtid="{D5CDD505-2E9C-101B-9397-08002B2CF9AE}" pid="4" name="Google.Documents.PreviousRevisionId">
    <vt:lpwstr>00699777362141860446</vt:lpwstr>
  </property>
  <property fmtid="{D5CDD505-2E9C-101B-9397-08002B2CF9AE}" pid="5" name="Google.Documents.PluginVersion">
    <vt:lpwstr>2.0.2424.7283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