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84" r:id="rId2"/>
    <p:sldId id="485" r:id="rId3"/>
    <p:sldId id="487" r:id="rId4"/>
    <p:sldId id="488" r:id="rId5"/>
    <p:sldId id="489" r:id="rId6"/>
    <p:sldId id="490" r:id="rId7"/>
  </p:sldIdLst>
  <p:sldSz cx="12192000" cy="6858000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3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51162" cy="498474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27" y="2"/>
            <a:ext cx="2951162" cy="498474"/>
          </a:xfrm>
          <a:prstGeom prst="rect">
            <a:avLst/>
          </a:prstGeom>
        </p:spPr>
        <p:txBody>
          <a:bodyPr vert="horz" lIns="91422" tIns="45710" rIns="91422" bIns="45710" rtlCol="0"/>
          <a:lstStyle>
            <a:lvl1pPr algn="r">
              <a:defRPr sz="1200"/>
            </a:lvl1pPr>
          </a:lstStyle>
          <a:p>
            <a:fld id="{A5CB79FD-D4B5-4CC3-961E-48733FE4FDD4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0" rIns="91422" bIns="4571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727"/>
            <a:ext cx="5448300" cy="3914775"/>
          </a:xfrm>
          <a:prstGeom prst="rect">
            <a:avLst/>
          </a:prstGeom>
        </p:spPr>
        <p:txBody>
          <a:bodyPr vert="horz" lIns="91422" tIns="45710" rIns="91422" bIns="4571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44039"/>
            <a:ext cx="2951162" cy="498474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27" y="9444039"/>
            <a:ext cx="2951162" cy="498474"/>
          </a:xfrm>
          <a:prstGeom prst="rect">
            <a:avLst/>
          </a:prstGeom>
        </p:spPr>
        <p:txBody>
          <a:bodyPr vert="horz" lIns="91422" tIns="45710" rIns="91422" bIns="45710" rtlCol="0" anchor="b"/>
          <a:lstStyle>
            <a:lvl1pPr algn="r">
              <a:defRPr sz="1200"/>
            </a:lvl1pPr>
          </a:lstStyle>
          <a:p>
            <a:fld id="{62B5552A-941F-4079-B934-9AAE402C3C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120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647" indent="-285634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535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9551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6567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581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596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610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25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EAEDCC-4A01-42FE-8D05-92944EEBC4BF}" type="slidenum">
              <a:rPr lang="ru-RU" altLang="ru-RU" sz="1200"/>
              <a:pPr/>
              <a:t>2</a:t>
            </a:fld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785368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647" indent="-285634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535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9551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6567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581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596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610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25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EAEDCC-4A01-42FE-8D05-92944EEBC4BF}" type="slidenum">
              <a:rPr lang="ru-RU" altLang="ru-RU" sz="1200"/>
              <a:pPr/>
              <a:t>3</a:t>
            </a:fld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865527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647" indent="-285634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535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9551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6567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581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596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610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25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EAEDCC-4A01-42FE-8D05-92944EEBC4BF}" type="slidenum">
              <a:rPr lang="ru-RU" altLang="ru-RU" sz="1200"/>
              <a:pPr/>
              <a:t>4</a:t>
            </a:fld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2683942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647" indent="-285634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535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9551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6567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581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596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610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25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EAEDCC-4A01-42FE-8D05-92944EEBC4BF}" type="slidenum">
              <a:rPr lang="ru-RU" altLang="ru-RU" sz="1200"/>
              <a:pPr/>
              <a:t>5</a:t>
            </a:fld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4246871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647" indent="-285634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535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9551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6567" indent="-228506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581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596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610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25" indent="-228506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EAEDCC-4A01-42FE-8D05-92944EEBC4BF}" type="slidenum">
              <a:rPr lang="ru-RU" altLang="ru-RU" sz="1200"/>
              <a:pPr/>
              <a:t>6</a:t>
            </a:fld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3393550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850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90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213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0991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69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443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91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10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053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789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232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58EB0-E3FE-4F22-BE00-651C701A1583}" type="datetimeFigureOut">
              <a:rPr lang="ru-RU" smtClean="0"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7D6CD-53B4-4832-8FB9-9E5C6707DE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23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4247" y="1878821"/>
            <a:ext cx="9144000" cy="2387600"/>
          </a:xfrm>
        </p:spPr>
        <p:txBody>
          <a:bodyPr>
            <a:normAutofit/>
          </a:bodyPr>
          <a:lstStyle/>
          <a:p>
            <a:pPr marL="343080" lvl="0" indent="-341640">
              <a:lnSpc>
                <a:spcPct val="100000"/>
              </a:lnSpc>
              <a:spcBef>
                <a:spcPts val="879"/>
              </a:spcBef>
            </a:pPr>
            <a:r>
              <a:rPr lang="ru-RU" sz="4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ea typeface="DejaVu Sans"/>
                <a:cs typeface="+mn-cs"/>
              </a:rPr>
              <a:t>  Представления к ученым званиям</a:t>
            </a:r>
            <a:r>
              <a:rPr lang="ru-RU" sz="4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4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08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 smtClean="0">
                <a:solidFill>
                  <a:srgbClr val="000000"/>
                </a:solidFill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>
                <a:solidFill>
                  <a:srgbClr val="000000"/>
                </a:solidFill>
              </a:rPr>
              <a:t>	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Ученое звание доцента </a:t>
            </a:r>
            <a:r>
              <a:rPr lang="ru-RU" altLang="ru-RU" sz="1600" dirty="0" smtClean="0">
                <a:solidFill>
                  <a:srgbClr val="000000"/>
                </a:solidFill>
              </a:rPr>
              <a:t>по научной специальности 5.8.2 – «Теория и методика обучения и воспитания».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>
                <a:solidFill>
                  <a:srgbClr val="000000"/>
                </a:solidFill>
              </a:rPr>
              <a:t>	БАРКОВА Анна Федоровна, </a:t>
            </a:r>
            <a:r>
              <a:rPr lang="ru-RU" altLang="ru-RU" sz="1600" dirty="0" smtClean="0"/>
              <a:t>1973, доцент кафедры раннего обучения иностранным языкам.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/>
              <a:t>	</a:t>
            </a:r>
            <a:r>
              <a:rPr lang="ru-RU" altLang="ru-RU" sz="1600" b="1" dirty="0" smtClean="0"/>
              <a:t>Стаж</a:t>
            </a:r>
            <a:r>
              <a:rPr lang="ru-RU" altLang="ru-RU" sz="1600" dirty="0" smtClean="0"/>
              <a:t> научно-педагогической работы </a:t>
            </a:r>
            <a:r>
              <a:rPr lang="ru-RU" altLang="ru-RU" sz="1600" dirty="0" err="1" smtClean="0"/>
              <a:t>Барковой</a:t>
            </a:r>
            <a:r>
              <a:rPr lang="ru-RU" altLang="ru-RU" sz="1600" dirty="0" smtClean="0"/>
              <a:t> Анны Федоровны в образовательных организациях высшего образования –  16 лет, в том числе  16 лет - стаж педагогической работы по научной специальности</a:t>
            </a:r>
            <a:r>
              <a:rPr lang="ru-RU" altLang="ru-RU" sz="1600" dirty="0"/>
              <a:t> 5.8.2 – «Теория и методика обучения и воспитания». </a:t>
            </a:r>
            <a:r>
              <a:rPr lang="ru-RU" altLang="ru-RU" sz="1600" dirty="0">
                <a:solidFill>
                  <a:srgbClr val="FF0000"/>
                </a:solidFill>
              </a:rPr>
              <a:t>	</a:t>
            </a:r>
            <a:r>
              <a:rPr lang="ru-RU" altLang="ru-RU" sz="1600" dirty="0" smtClean="0"/>
              <a:t>Ученая степень </a:t>
            </a:r>
            <a:r>
              <a:rPr lang="ru-RU" altLang="ru-RU" sz="1600" b="1" dirty="0"/>
              <a:t>кандидата</a:t>
            </a:r>
            <a:r>
              <a:rPr lang="ru-RU" altLang="ru-RU" sz="1600" dirty="0"/>
              <a:t> </a:t>
            </a:r>
            <a:r>
              <a:rPr lang="ru-RU" altLang="ru-RU" sz="1600" dirty="0" smtClean="0"/>
              <a:t>педагогических наук </a:t>
            </a:r>
            <a:r>
              <a:rPr lang="ru-RU" altLang="ru-RU" sz="1600" dirty="0"/>
              <a:t>присуждена решением диссертационного совета Д </a:t>
            </a:r>
            <a:r>
              <a:rPr lang="ru-RU" altLang="ru-RU" sz="1600" dirty="0" smtClean="0"/>
              <a:t>212.199.13 созданного на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/>
              <a:t>базе Российского педагогического университета им. А.И. Герцена от 17 марта 2004 г. № 107 диплом серия КТ № 128003 выдан 16.07.2004.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/>
              <a:t>	За последние 3 года по научной специальности, указанной в аттестационном деле, опубликовала 7 научных трудов в рецензируемых научных изданиях и 2 учебных издания.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1600" b="1" dirty="0" smtClean="0">
                <a:solidFill>
                  <a:srgbClr val="FF0000"/>
                </a:solidFill>
              </a:rPr>
              <a:t>	</a:t>
            </a:r>
            <a:r>
              <a:rPr lang="ru-RU" sz="1600" b="1" dirty="0" smtClean="0"/>
              <a:t>Ведет лекционные </a:t>
            </a:r>
            <a:r>
              <a:rPr lang="ru-RU" sz="1600" b="1" dirty="0"/>
              <a:t>занятия: </a:t>
            </a:r>
            <a:r>
              <a:rPr lang="ru-RU" sz="1600" dirty="0" smtClean="0"/>
              <a:t>«Образовательная среда раннего обучения иностранным языкам», «Введение в профессию», «Организация дополнительного образования (образование в области иностранного языка)».</a:t>
            </a:r>
            <a:endParaRPr lang="ru-RU" altLang="ru-RU" sz="1600" dirty="0" smtClean="0"/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/>
              <a:t>	</a:t>
            </a:r>
            <a:r>
              <a:rPr lang="ru-RU" sz="1600" b="1" dirty="0" smtClean="0"/>
              <a:t>Ведет практические занятия: </a:t>
            </a:r>
            <a:r>
              <a:rPr lang="ru-RU" sz="1600" dirty="0" smtClean="0"/>
              <a:t>«Практика устной речи», «Иностранный язык</a:t>
            </a:r>
            <a:r>
              <a:rPr lang="ru-RU" sz="1600" dirty="0"/>
              <a:t>», «Организация дополнительного образования (образование в области иностранного языка)».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820363" y="5892502"/>
            <a:ext cx="51998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400" b="1" i="1" dirty="0">
              <a:solidFill>
                <a:prstClr val="black"/>
              </a:solidFill>
              <a:latin typeface="Open San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1272" y="3806675"/>
            <a:ext cx="528893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Open Sans"/>
              </a:rPr>
              <a:t>Результаты голосования членов ученого совета университета:</a:t>
            </a:r>
          </a:p>
          <a:p>
            <a:pPr lvl="0"/>
            <a:r>
              <a:rPr lang="ru-RU" sz="1400" i="1" dirty="0">
                <a:solidFill>
                  <a:prstClr val="black"/>
                </a:solidFill>
                <a:latin typeface="Open Sans"/>
              </a:rPr>
              <a:t>«За»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</a:t>
            </a:r>
            <a:r>
              <a:rPr lang="ru-RU" sz="1400" dirty="0" smtClean="0">
                <a:solidFill>
                  <a:prstClr val="black"/>
                </a:solidFill>
                <a:latin typeface="Open Sans"/>
              </a:rPr>
              <a:t>51;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«Против»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 - нет;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«Недействительно»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- 2</a:t>
            </a:r>
          </a:p>
          <a:p>
            <a:pPr lvl="0"/>
            <a:endParaRPr lang="ru-RU" sz="1600" dirty="0" smtClean="0">
              <a:solidFill>
                <a:prstClr val="black"/>
              </a:solidFill>
            </a:endParaRPr>
          </a:p>
          <a:p>
            <a:pPr lvl="0"/>
            <a:endParaRPr lang="ru-RU" sz="1600" dirty="0">
              <a:solidFill>
                <a:prstClr val="black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1011114" y="3806675"/>
          <a:ext cx="5720158" cy="2340128"/>
        </p:xfrm>
        <a:graphic>
          <a:graphicData uri="http://schemas.openxmlformats.org/drawingml/2006/table">
            <a:tbl>
              <a:tblPr/>
              <a:tblGrid>
                <a:gridCol w="2254654">
                  <a:extLst>
                    <a:ext uri="{9D8B030D-6E8A-4147-A177-3AD203B41FA5}">
                      <a16:colId xmlns:a16="http://schemas.microsoft.com/office/drawing/2014/main" val="3146227283"/>
                    </a:ext>
                  </a:extLst>
                </a:gridCol>
                <a:gridCol w="1603831">
                  <a:extLst>
                    <a:ext uri="{9D8B030D-6E8A-4147-A177-3AD203B41FA5}">
                      <a16:colId xmlns:a16="http://schemas.microsoft.com/office/drawing/2014/main" val="757505379"/>
                    </a:ext>
                  </a:extLst>
                </a:gridCol>
                <a:gridCol w="1861673">
                  <a:extLst>
                    <a:ext uri="{9D8B030D-6E8A-4147-A177-3AD203B41FA5}">
                      <a16:colId xmlns:a16="http://schemas.microsoft.com/office/drawing/2014/main" val="3525879043"/>
                    </a:ext>
                  </a:extLst>
                </a:gridCol>
              </a:tblGrid>
              <a:tr h="55704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Индекс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Публикаций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Цитирований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432481"/>
                  </a:ext>
                </a:extLst>
              </a:tr>
              <a:tr h="246611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293530"/>
                  </a:ext>
                </a:extLst>
              </a:tr>
              <a:tr h="23552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</a:t>
                      </a:r>
                      <a:r>
                        <a:rPr lang="ru-RU" b="1" baseline="0" dirty="0" smtClean="0"/>
                        <a:t> Ядро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266708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5 лет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21930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 Ядро 5 лет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54837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ВАК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7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28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 smtClean="0">
                <a:solidFill>
                  <a:srgbClr val="000000"/>
                </a:solidFill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>
                <a:solidFill>
                  <a:srgbClr val="000000"/>
                </a:solidFill>
              </a:rPr>
              <a:t>	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Ученое звание доцента </a:t>
            </a:r>
            <a:r>
              <a:rPr lang="ru-RU" altLang="ru-RU" sz="1600" dirty="0" smtClean="0">
                <a:solidFill>
                  <a:srgbClr val="000000"/>
                </a:solidFill>
              </a:rPr>
              <a:t>по научной специальности </a:t>
            </a:r>
            <a:r>
              <a:rPr lang="ru-RU" altLang="ru-RU" sz="1600" dirty="0">
                <a:solidFill>
                  <a:srgbClr val="000000"/>
                </a:solidFill>
              </a:rPr>
              <a:t>5.8.2 – «Теория и методика обучения и воспитания».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>
                <a:solidFill>
                  <a:srgbClr val="000000"/>
                </a:solidFill>
              </a:rPr>
              <a:t>	</a:t>
            </a:r>
            <a:r>
              <a:rPr lang="ru-RU" altLang="ru-RU" sz="1600" b="1" dirty="0" smtClean="0"/>
              <a:t>ДЕН Анна, </a:t>
            </a:r>
            <a:r>
              <a:rPr lang="ru-RU" altLang="ru-RU" sz="1600" dirty="0" smtClean="0"/>
              <a:t>1983, заведующий кафедрой восточных языков и лингводидактики.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/>
              <a:t>	</a:t>
            </a:r>
            <a:r>
              <a:rPr lang="ru-RU" altLang="ru-RU" sz="1600" b="1" dirty="0" smtClean="0"/>
              <a:t>Стаж</a:t>
            </a:r>
            <a:r>
              <a:rPr lang="ru-RU" altLang="ru-RU" sz="1600" dirty="0" smtClean="0"/>
              <a:t> научно-педагогической работы </a:t>
            </a:r>
            <a:r>
              <a:rPr lang="ru-RU" altLang="ru-RU" sz="1600" dirty="0" err="1" smtClean="0"/>
              <a:t>Ден</a:t>
            </a:r>
            <a:r>
              <a:rPr lang="ru-RU" altLang="ru-RU" sz="1600" dirty="0" smtClean="0"/>
              <a:t> Анны в образовательных организациях высшего образования –  13 лет, в том числе  13 лет - стаж педагогической работы по научной специальности </a:t>
            </a:r>
            <a:r>
              <a:rPr lang="ru-RU" altLang="ru-RU" sz="1600" dirty="0"/>
              <a:t>5.8.2 – «Теория и методика обучения и воспитания».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>
                <a:solidFill>
                  <a:srgbClr val="FF0000"/>
                </a:solidFill>
              </a:rPr>
              <a:t>	</a:t>
            </a:r>
            <a:r>
              <a:rPr lang="ru-RU" altLang="ru-RU" sz="1600" dirty="0" smtClean="0"/>
              <a:t>Ученая степень </a:t>
            </a:r>
            <a:r>
              <a:rPr lang="ru-RU" altLang="ru-RU" sz="1600" b="1" dirty="0"/>
              <a:t>кандидата</a:t>
            </a:r>
            <a:r>
              <a:rPr lang="ru-RU" altLang="ru-RU" sz="1600" dirty="0"/>
              <a:t> </a:t>
            </a:r>
            <a:r>
              <a:rPr lang="ru-RU" altLang="ru-RU" sz="1600" dirty="0" smtClean="0"/>
              <a:t>педагогических наук </a:t>
            </a:r>
            <a:r>
              <a:rPr lang="ru-RU" altLang="ru-RU" sz="1600" dirty="0"/>
              <a:t>присуждена решением диссертационного совета Д </a:t>
            </a:r>
            <a:r>
              <a:rPr lang="ru-RU" altLang="ru-RU" sz="1600" dirty="0" smtClean="0"/>
              <a:t>212.232.62 при Санкт-Петербургском государственном университет от 21 февраля 2012 г. </a:t>
            </a:r>
            <a:r>
              <a:rPr lang="ru-RU" altLang="ru-RU" sz="1600" dirty="0"/>
              <a:t>№ </a:t>
            </a:r>
            <a:r>
              <a:rPr lang="ru-RU" altLang="ru-RU" sz="1600" dirty="0" smtClean="0"/>
              <a:t>1 диплом </a:t>
            </a:r>
            <a:r>
              <a:rPr lang="ru-RU" altLang="ru-RU" sz="1600" dirty="0"/>
              <a:t>серия </a:t>
            </a:r>
            <a:r>
              <a:rPr lang="ru-RU" altLang="ru-RU" sz="1600" dirty="0" smtClean="0"/>
              <a:t>ДКН № 165780 выдан приказом Министерства образования и науки Российской Федерации от 27.08.2012 № 584/нк-1.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>
                <a:solidFill>
                  <a:srgbClr val="FF0000"/>
                </a:solidFill>
              </a:rPr>
              <a:t>	</a:t>
            </a:r>
            <a:r>
              <a:rPr lang="ru-RU" altLang="ru-RU" sz="1600" dirty="0" smtClean="0"/>
              <a:t>За последние 3 года по научной специальности, указанной в аттестационном деле, опубликовала 6 научных трудов в рецензируемых научных изданиях и 2 учебных издания.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>
                <a:solidFill>
                  <a:srgbClr val="FF0000"/>
                </a:solidFill>
              </a:rPr>
              <a:t>	</a:t>
            </a:r>
            <a:r>
              <a:rPr lang="ru-RU" sz="1600" b="1" dirty="0" smtClean="0"/>
              <a:t>Читает лекционные курсы:</a:t>
            </a:r>
            <a:r>
              <a:rPr lang="ru-RU" sz="1600" dirty="0" smtClean="0"/>
              <a:t> «Современные проблемы образования в востоковедении», «Методика обучения восточным языкам», «Профессиональная компетентность преподавателя восточных языков»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1600" dirty="0"/>
              <a:t>	</a:t>
            </a:r>
            <a:r>
              <a:rPr lang="ru-RU" sz="1600" b="1" dirty="0" smtClean="0"/>
              <a:t>Ведет практические занятия: </a:t>
            </a:r>
            <a:r>
              <a:rPr lang="ru-RU" sz="1600" dirty="0" smtClean="0"/>
              <a:t>«Практический курс первого иностранного языка», «Основы речевой деятельности», «Практика устной и письменной речи восточного языка»</a:t>
            </a:r>
            <a:endParaRPr lang="ru-RU" sz="1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820363" y="5892502"/>
            <a:ext cx="51998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400" b="1" i="1" dirty="0">
              <a:solidFill>
                <a:prstClr val="black"/>
              </a:solidFill>
              <a:latin typeface="Open San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1272" y="3806675"/>
            <a:ext cx="5288932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Open Sans"/>
              </a:rPr>
              <a:t>Результаты голосования членов ученого совета университета:</a:t>
            </a:r>
          </a:p>
          <a:p>
            <a:pPr lvl="0"/>
            <a:r>
              <a:rPr lang="ru-RU" sz="1400" i="1" dirty="0">
                <a:solidFill>
                  <a:prstClr val="black"/>
                </a:solidFill>
                <a:latin typeface="Open Sans"/>
              </a:rPr>
              <a:t>«За»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- 51;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«Против»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 - нет;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«Недействительно»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- 2</a:t>
            </a:r>
          </a:p>
          <a:p>
            <a:pPr lvl="0"/>
            <a:endParaRPr lang="ru-RU" sz="1500" dirty="0" smtClean="0">
              <a:solidFill>
                <a:prstClr val="black"/>
              </a:solidFill>
            </a:endParaRPr>
          </a:p>
          <a:p>
            <a:pPr lvl="0"/>
            <a:endParaRPr lang="ru-RU" sz="1600" dirty="0" smtClean="0">
              <a:solidFill>
                <a:prstClr val="black"/>
              </a:solidFill>
            </a:endParaRPr>
          </a:p>
          <a:p>
            <a:pPr lvl="0"/>
            <a:endParaRPr lang="ru-RU" sz="1600" dirty="0">
              <a:solidFill>
                <a:prstClr val="black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1011114" y="3806675"/>
          <a:ext cx="5720158" cy="2340128"/>
        </p:xfrm>
        <a:graphic>
          <a:graphicData uri="http://schemas.openxmlformats.org/drawingml/2006/table">
            <a:tbl>
              <a:tblPr/>
              <a:tblGrid>
                <a:gridCol w="2254654">
                  <a:extLst>
                    <a:ext uri="{9D8B030D-6E8A-4147-A177-3AD203B41FA5}">
                      <a16:colId xmlns:a16="http://schemas.microsoft.com/office/drawing/2014/main" val="3146227283"/>
                    </a:ext>
                  </a:extLst>
                </a:gridCol>
                <a:gridCol w="1603831">
                  <a:extLst>
                    <a:ext uri="{9D8B030D-6E8A-4147-A177-3AD203B41FA5}">
                      <a16:colId xmlns:a16="http://schemas.microsoft.com/office/drawing/2014/main" val="757505379"/>
                    </a:ext>
                  </a:extLst>
                </a:gridCol>
                <a:gridCol w="1861673">
                  <a:extLst>
                    <a:ext uri="{9D8B030D-6E8A-4147-A177-3AD203B41FA5}">
                      <a16:colId xmlns:a16="http://schemas.microsoft.com/office/drawing/2014/main" val="3525879043"/>
                    </a:ext>
                  </a:extLst>
                </a:gridCol>
              </a:tblGrid>
              <a:tr h="55704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Индекс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Публикаций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Цитирований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432481"/>
                  </a:ext>
                </a:extLst>
              </a:tr>
              <a:tr h="246611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293530"/>
                  </a:ext>
                </a:extLst>
              </a:tr>
              <a:tr h="23552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</a:t>
                      </a:r>
                      <a:r>
                        <a:rPr lang="ru-RU" b="1" baseline="0" dirty="0" smtClean="0"/>
                        <a:t> Ядро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266708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5 лет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21930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 Ядро 5 лет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54837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ВАК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7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6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 smtClean="0">
                <a:solidFill>
                  <a:srgbClr val="000000"/>
                </a:solidFill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>
                <a:solidFill>
                  <a:srgbClr val="000000"/>
                </a:solidFill>
              </a:rPr>
              <a:t>	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Ученое звание доцента </a:t>
            </a:r>
            <a:r>
              <a:rPr lang="ru-RU" altLang="ru-RU" sz="1600" dirty="0" smtClean="0">
                <a:solidFill>
                  <a:srgbClr val="000000"/>
                </a:solidFill>
              </a:rPr>
              <a:t>по научной специальности </a:t>
            </a:r>
            <a:r>
              <a:rPr lang="ru-RU" altLang="ru-RU" sz="1600" dirty="0">
                <a:solidFill>
                  <a:srgbClr val="000000"/>
                </a:solidFill>
              </a:rPr>
              <a:t>5.8.2 – «Теория и методика обучения и воспитания».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>
                <a:solidFill>
                  <a:srgbClr val="000000"/>
                </a:solidFill>
              </a:rPr>
              <a:t>	ЕСИПОВА Александра Анатольевна, </a:t>
            </a:r>
            <a:r>
              <a:rPr lang="ru-RU" altLang="ru-RU" sz="1600" dirty="0" smtClean="0"/>
              <a:t>1968, доцент кафедры основы безопасности и защиты родины.</a:t>
            </a:r>
            <a:r>
              <a:rPr lang="ru-RU" altLang="ru-RU" sz="1600" dirty="0" smtClean="0">
                <a:solidFill>
                  <a:srgbClr val="FF0000"/>
                </a:solidFill>
              </a:rPr>
              <a:t>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>
                <a:solidFill>
                  <a:srgbClr val="FF0000"/>
                </a:solidFill>
              </a:rPr>
              <a:t>	</a:t>
            </a:r>
            <a:r>
              <a:rPr lang="ru-RU" altLang="ru-RU" sz="1600" b="1" dirty="0" smtClean="0"/>
              <a:t>Стаж</a:t>
            </a:r>
            <a:r>
              <a:rPr lang="ru-RU" altLang="ru-RU" sz="1600" dirty="0" smtClean="0"/>
              <a:t> научно-педагогической работы Есиповой Александры Анатольевны в образовательных организациях высшего образования –  19 лет, в том числе  18 лет - стаж педагогической работы по научной специальности </a:t>
            </a:r>
            <a:r>
              <a:rPr lang="ru-RU" altLang="ru-RU" sz="1600" dirty="0"/>
              <a:t>5.8.2 – «Теория и методика обучения и воспитания». </a:t>
            </a:r>
            <a:endParaRPr lang="ru-RU" altLang="ru-RU" sz="1600" dirty="0" smtClean="0"/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>
                <a:solidFill>
                  <a:srgbClr val="FF0000"/>
                </a:solidFill>
              </a:rPr>
              <a:t>	</a:t>
            </a:r>
            <a:r>
              <a:rPr lang="ru-RU" altLang="ru-RU" sz="1600" dirty="0" smtClean="0"/>
              <a:t>Ученая степень </a:t>
            </a:r>
            <a:r>
              <a:rPr lang="ru-RU" altLang="ru-RU" sz="1600" b="1" dirty="0"/>
              <a:t>кандидата</a:t>
            </a:r>
            <a:r>
              <a:rPr lang="ru-RU" altLang="ru-RU" sz="1600" dirty="0"/>
              <a:t> </a:t>
            </a:r>
            <a:r>
              <a:rPr lang="ru-RU" altLang="ru-RU" sz="1600" dirty="0" smtClean="0"/>
              <a:t>педагогических наук </a:t>
            </a:r>
            <a:r>
              <a:rPr lang="ru-RU" altLang="ru-RU" sz="1600" dirty="0"/>
              <a:t>присуждена решением диссертационного совета Д </a:t>
            </a:r>
            <a:r>
              <a:rPr lang="ru-RU" altLang="ru-RU" sz="1600" dirty="0" smtClean="0"/>
              <a:t>212.199.28 по защите диссертаций на соискание ученой степени кандидата наук, на соискание ученой степени доктора наук, созданного на базе Российского государственного педагогического университета им. А.И. Герцена </a:t>
            </a:r>
            <a:r>
              <a:rPr lang="ru-RU" altLang="ru-RU" sz="1600" dirty="0"/>
              <a:t>от </a:t>
            </a:r>
            <a:r>
              <a:rPr lang="ru-RU" altLang="ru-RU" sz="1600" dirty="0" smtClean="0"/>
              <a:t>30 июня 2014 г. </a:t>
            </a:r>
            <a:r>
              <a:rPr lang="ru-RU" altLang="ru-RU" sz="1600" dirty="0"/>
              <a:t>№ </a:t>
            </a:r>
            <a:r>
              <a:rPr lang="ru-RU" altLang="ru-RU" sz="1600" dirty="0" smtClean="0"/>
              <a:t>8 диплом </a:t>
            </a:r>
            <a:r>
              <a:rPr lang="ru-RU" altLang="ru-RU" sz="1600" dirty="0"/>
              <a:t>серия </a:t>
            </a:r>
            <a:r>
              <a:rPr lang="ru-RU" altLang="ru-RU" sz="1600" dirty="0" smtClean="0"/>
              <a:t>КНД № 003025 выдан приказом Министерства образования и науки Российской Федерации от 22.01.2015 № 16/нк-3.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>
                <a:solidFill>
                  <a:srgbClr val="FF0000"/>
                </a:solidFill>
              </a:rPr>
              <a:t>	</a:t>
            </a:r>
            <a:r>
              <a:rPr lang="ru-RU" altLang="ru-RU" sz="1600" dirty="0" smtClean="0"/>
              <a:t>За последние 3 года по научной специальности, указанной в аттестационном деле, опубликовала 10 научных трудов в рецензируемых научных изданиях и 3 учебных издания.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1600" b="1" dirty="0" smtClean="0"/>
              <a:t>	Ведет лекционные </a:t>
            </a:r>
            <a:r>
              <a:rPr lang="ru-RU" sz="1600" b="1" dirty="0"/>
              <a:t>занятия: </a:t>
            </a:r>
            <a:r>
              <a:rPr lang="ru-RU" sz="1600" dirty="0" smtClean="0"/>
              <a:t>«Информационная безопасность», «Основы безопасности труда», «Технологии формирования культуры безопасности участников образовательного процесса».</a:t>
            </a:r>
            <a:endParaRPr lang="ru-RU" altLang="ru-RU" sz="1600" dirty="0" smtClean="0"/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/>
              <a:t>	</a:t>
            </a:r>
            <a:r>
              <a:rPr lang="ru-RU" sz="1600" b="1" dirty="0" smtClean="0"/>
              <a:t>Ведет практические занятия: </a:t>
            </a:r>
            <a:r>
              <a:rPr lang="ru-RU" sz="1600" dirty="0" smtClean="0"/>
              <a:t>«Концептуальные основы безопасности жизнедеятельности», «Безопасность жизнедеятельности», «Основы военной подготовки».</a:t>
            </a:r>
            <a:endParaRPr lang="ru-RU" sz="1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820363" y="5892502"/>
            <a:ext cx="51998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400" b="1" i="1" dirty="0">
              <a:solidFill>
                <a:prstClr val="black"/>
              </a:solidFill>
              <a:latin typeface="Open San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1272" y="3806675"/>
            <a:ext cx="5288932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Open Sans"/>
              </a:rPr>
              <a:t>Результаты голосования членов ученого совета университета:</a:t>
            </a:r>
          </a:p>
          <a:p>
            <a:pPr lvl="0"/>
            <a:r>
              <a:rPr lang="ru-RU" sz="1400" i="1" dirty="0">
                <a:solidFill>
                  <a:prstClr val="black"/>
                </a:solidFill>
                <a:latin typeface="Open Sans"/>
              </a:rPr>
              <a:t>«За»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- 51;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«Против»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 - нет;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«Недействительно»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- 2</a:t>
            </a:r>
          </a:p>
          <a:p>
            <a:pPr lvl="0"/>
            <a:endParaRPr lang="ru-RU" sz="1500" dirty="0" smtClean="0">
              <a:solidFill>
                <a:prstClr val="black"/>
              </a:solidFill>
            </a:endParaRPr>
          </a:p>
          <a:p>
            <a:pPr lvl="0"/>
            <a:endParaRPr lang="ru-RU" sz="1600" dirty="0" smtClean="0">
              <a:solidFill>
                <a:prstClr val="black"/>
              </a:solidFill>
            </a:endParaRPr>
          </a:p>
          <a:p>
            <a:pPr lvl="0"/>
            <a:endParaRPr lang="ru-RU" sz="1600" dirty="0">
              <a:solidFill>
                <a:prstClr val="black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1011114" y="3806675"/>
          <a:ext cx="5720158" cy="2340128"/>
        </p:xfrm>
        <a:graphic>
          <a:graphicData uri="http://schemas.openxmlformats.org/drawingml/2006/table">
            <a:tbl>
              <a:tblPr/>
              <a:tblGrid>
                <a:gridCol w="2254654">
                  <a:extLst>
                    <a:ext uri="{9D8B030D-6E8A-4147-A177-3AD203B41FA5}">
                      <a16:colId xmlns:a16="http://schemas.microsoft.com/office/drawing/2014/main" val="3146227283"/>
                    </a:ext>
                  </a:extLst>
                </a:gridCol>
                <a:gridCol w="1603831">
                  <a:extLst>
                    <a:ext uri="{9D8B030D-6E8A-4147-A177-3AD203B41FA5}">
                      <a16:colId xmlns:a16="http://schemas.microsoft.com/office/drawing/2014/main" val="757505379"/>
                    </a:ext>
                  </a:extLst>
                </a:gridCol>
                <a:gridCol w="1861673">
                  <a:extLst>
                    <a:ext uri="{9D8B030D-6E8A-4147-A177-3AD203B41FA5}">
                      <a16:colId xmlns:a16="http://schemas.microsoft.com/office/drawing/2014/main" val="3525879043"/>
                    </a:ext>
                  </a:extLst>
                </a:gridCol>
              </a:tblGrid>
              <a:tr h="55704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Индекс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Публикаций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Цитирований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432481"/>
                  </a:ext>
                </a:extLst>
              </a:tr>
              <a:tr h="246611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225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293530"/>
                  </a:ext>
                </a:extLst>
              </a:tr>
              <a:tr h="23552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</a:t>
                      </a:r>
                      <a:r>
                        <a:rPr lang="ru-RU" b="1" baseline="0" dirty="0" smtClean="0"/>
                        <a:t> Ядро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266708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5 лет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21930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 Ядро 5 лет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54837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ВАК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7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28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 smtClean="0">
                <a:solidFill>
                  <a:srgbClr val="000000"/>
                </a:solidFill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>
                <a:solidFill>
                  <a:srgbClr val="000000"/>
                </a:solidFill>
              </a:rPr>
              <a:t>	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Ученое звание доцента </a:t>
            </a:r>
            <a:r>
              <a:rPr lang="ru-RU" altLang="ru-RU" sz="1600" dirty="0" smtClean="0">
                <a:solidFill>
                  <a:srgbClr val="000000"/>
                </a:solidFill>
              </a:rPr>
              <a:t>по научной </a:t>
            </a:r>
            <a:r>
              <a:rPr lang="ru-RU" altLang="ru-RU" sz="1600" dirty="0" smtClean="0"/>
              <a:t>специальности 5.9.6 – «Языки народов зарубежных стран (английский язык)».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/>
              <a:t>	КИРЕЕНКОВА Екатерина Евгеньевна, </a:t>
            </a:r>
            <a:r>
              <a:rPr lang="ru-RU" altLang="ru-RU" sz="1600" dirty="0" smtClean="0"/>
              <a:t>19</a:t>
            </a:r>
            <a:r>
              <a:rPr lang="en-US" altLang="ru-RU" sz="1600" dirty="0" smtClean="0"/>
              <a:t>91</a:t>
            </a:r>
            <a:r>
              <a:rPr lang="ru-RU" altLang="ru-RU" sz="1600" dirty="0" smtClean="0"/>
              <a:t>, доцент кафедры английского языка и </a:t>
            </a:r>
            <a:r>
              <a:rPr lang="ru-RU" altLang="ru-RU" sz="1600" dirty="0" err="1" smtClean="0"/>
              <a:t>лингвострановедения</a:t>
            </a:r>
            <a:r>
              <a:rPr lang="ru-RU" altLang="ru-RU" sz="1600" dirty="0" smtClean="0"/>
              <a:t>.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/>
              <a:t>	</a:t>
            </a:r>
            <a:r>
              <a:rPr lang="ru-RU" altLang="ru-RU" sz="1600" b="1" dirty="0" smtClean="0"/>
              <a:t>Стаж</a:t>
            </a:r>
            <a:r>
              <a:rPr lang="ru-RU" altLang="ru-RU" sz="1600" dirty="0" smtClean="0"/>
              <a:t> научно-педагогической работы </a:t>
            </a:r>
            <a:r>
              <a:rPr lang="ru-RU" altLang="ru-RU" sz="1600" dirty="0" err="1" smtClean="0"/>
              <a:t>Киреенковой</a:t>
            </a:r>
            <a:r>
              <a:rPr lang="ru-RU" altLang="ru-RU" sz="1600" dirty="0" smtClean="0"/>
              <a:t> Екатерины Евгеньевны в образовательных организациях высшего образования –  9 лет, в том числе  9 лет - стаж педагогической работы по научной специальности </a:t>
            </a:r>
            <a:r>
              <a:rPr lang="ru-RU" altLang="ru-RU" sz="1600" dirty="0"/>
              <a:t>5.9.6 – «Языки народов зарубежных стран (английский язык</a:t>
            </a:r>
            <a:r>
              <a:rPr lang="ru-RU" altLang="ru-RU" sz="1600" dirty="0" smtClean="0"/>
              <a:t>)».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/>
              <a:t>	</a:t>
            </a:r>
            <a:r>
              <a:rPr lang="ru-RU" altLang="ru-RU" sz="1600" dirty="0" smtClean="0"/>
              <a:t>Ученая степень </a:t>
            </a:r>
            <a:r>
              <a:rPr lang="ru-RU" altLang="ru-RU" sz="1600" b="1" dirty="0"/>
              <a:t>кандидата</a:t>
            </a:r>
            <a:r>
              <a:rPr lang="ru-RU" altLang="ru-RU" sz="1600" dirty="0"/>
              <a:t> </a:t>
            </a:r>
            <a:r>
              <a:rPr lang="ru-RU" altLang="ru-RU" sz="1600" dirty="0" smtClean="0"/>
              <a:t>филологических наук </a:t>
            </a:r>
            <a:r>
              <a:rPr lang="ru-RU" altLang="ru-RU" sz="1600" dirty="0"/>
              <a:t>присуждена решением диссертационного совета Д </a:t>
            </a:r>
            <a:r>
              <a:rPr lang="ru-RU" altLang="ru-RU" sz="1600" dirty="0" smtClean="0"/>
              <a:t>212.199.05 по защите диссертаций на соискание ученой степени кандидата наук, на соискание ученой степени доктора наук, созданного на базе </a:t>
            </a:r>
            <a:r>
              <a:rPr lang="ru-RU" altLang="ru-RU" sz="1600" dirty="0"/>
              <a:t>Российского государственного педагогического университета им. А.И. Герцена </a:t>
            </a:r>
            <a:r>
              <a:rPr lang="ru-RU" altLang="ru-RU" sz="1600" dirty="0" smtClean="0"/>
              <a:t>от 21 декабря 2016 г. </a:t>
            </a:r>
            <a:r>
              <a:rPr lang="ru-RU" altLang="ru-RU" sz="1600" dirty="0"/>
              <a:t>№ </a:t>
            </a:r>
            <a:r>
              <a:rPr lang="ru-RU" altLang="ru-RU" sz="1600" dirty="0" smtClean="0"/>
              <a:t>6 диплом </a:t>
            </a:r>
            <a:r>
              <a:rPr lang="ru-RU" altLang="ru-RU" sz="1600" dirty="0"/>
              <a:t>серия </a:t>
            </a:r>
            <a:r>
              <a:rPr lang="ru-RU" altLang="ru-RU" sz="1600" dirty="0" smtClean="0"/>
              <a:t>КНД № 034196 выдан приказом Министерства образования и науки Российской Федерации от 22.06.2017 № 625/нк-7.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>
                <a:solidFill>
                  <a:srgbClr val="FF0000"/>
                </a:solidFill>
              </a:rPr>
              <a:t>	</a:t>
            </a:r>
            <a:r>
              <a:rPr lang="ru-RU" altLang="ru-RU" sz="1600" dirty="0" smtClean="0"/>
              <a:t>За последние 3 года по научной специальности, указанной в аттестационном деле, опубликовала 4 научных труда в рецензируемых научных изданиях и 2 учебных издания.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/>
              <a:t>	</a:t>
            </a:r>
            <a:r>
              <a:rPr lang="ru-RU" sz="1600" b="1" dirty="0" smtClean="0"/>
              <a:t>Читает лекционные курсы:</a:t>
            </a:r>
            <a:r>
              <a:rPr lang="ru-RU" sz="1600" dirty="0" smtClean="0"/>
              <a:t> «История, география и культура стран первого иностранного языка»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1600" dirty="0" smtClean="0"/>
              <a:t> </a:t>
            </a:r>
            <a:r>
              <a:rPr lang="ru-RU" sz="1600" dirty="0"/>
              <a:t>	</a:t>
            </a:r>
            <a:r>
              <a:rPr lang="ru-RU" sz="1600" b="1" dirty="0" smtClean="0"/>
              <a:t>Ведет практические занятия: </a:t>
            </a:r>
            <a:r>
              <a:rPr lang="ru-RU" sz="1600" dirty="0" smtClean="0"/>
              <a:t>«Практика устной речи первого иностранного языка», «Основы речевой деятельности на иностранном языке»</a:t>
            </a:r>
            <a:endParaRPr lang="ru-RU" sz="1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820363" y="5892502"/>
            <a:ext cx="51998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400" b="1" i="1" dirty="0">
              <a:solidFill>
                <a:prstClr val="black"/>
              </a:solidFill>
              <a:latin typeface="Open San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1272" y="3806675"/>
            <a:ext cx="5288932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Open Sans"/>
              </a:rPr>
              <a:t>Результаты голосования членов ученого совета университета:</a:t>
            </a:r>
          </a:p>
          <a:p>
            <a:pPr lvl="0"/>
            <a:r>
              <a:rPr lang="ru-RU" sz="1400" i="1" dirty="0">
                <a:solidFill>
                  <a:prstClr val="black"/>
                </a:solidFill>
                <a:latin typeface="Open Sans"/>
              </a:rPr>
              <a:t>«За»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- 51;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«Против»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 - нет;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«Недействительно»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- 2</a:t>
            </a:r>
          </a:p>
          <a:p>
            <a:pPr lvl="0"/>
            <a:endParaRPr lang="ru-RU" sz="1500" dirty="0" smtClean="0">
              <a:solidFill>
                <a:prstClr val="black"/>
              </a:solidFill>
            </a:endParaRPr>
          </a:p>
          <a:p>
            <a:pPr lvl="0"/>
            <a:endParaRPr lang="ru-RU" sz="1600" dirty="0" smtClean="0">
              <a:solidFill>
                <a:prstClr val="black"/>
              </a:solidFill>
            </a:endParaRPr>
          </a:p>
          <a:p>
            <a:pPr lvl="0"/>
            <a:endParaRPr lang="ru-RU" sz="1600" dirty="0">
              <a:solidFill>
                <a:prstClr val="black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1011114" y="3806675"/>
          <a:ext cx="5720158" cy="2340128"/>
        </p:xfrm>
        <a:graphic>
          <a:graphicData uri="http://schemas.openxmlformats.org/drawingml/2006/table">
            <a:tbl>
              <a:tblPr/>
              <a:tblGrid>
                <a:gridCol w="2254654">
                  <a:extLst>
                    <a:ext uri="{9D8B030D-6E8A-4147-A177-3AD203B41FA5}">
                      <a16:colId xmlns:a16="http://schemas.microsoft.com/office/drawing/2014/main" val="3146227283"/>
                    </a:ext>
                  </a:extLst>
                </a:gridCol>
                <a:gridCol w="1603831">
                  <a:extLst>
                    <a:ext uri="{9D8B030D-6E8A-4147-A177-3AD203B41FA5}">
                      <a16:colId xmlns:a16="http://schemas.microsoft.com/office/drawing/2014/main" val="757505379"/>
                    </a:ext>
                  </a:extLst>
                </a:gridCol>
                <a:gridCol w="1861673">
                  <a:extLst>
                    <a:ext uri="{9D8B030D-6E8A-4147-A177-3AD203B41FA5}">
                      <a16:colId xmlns:a16="http://schemas.microsoft.com/office/drawing/2014/main" val="3525879043"/>
                    </a:ext>
                  </a:extLst>
                </a:gridCol>
              </a:tblGrid>
              <a:tr h="55704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Индекс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Публикаций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Цитирований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432481"/>
                  </a:ext>
                </a:extLst>
              </a:tr>
              <a:tr h="246611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293530"/>
                  </a:ext>
                </a:extLst>
              </a:tr>
              <a:tr h="23552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</a:t>
                      </a:r>
                      <a:r>
                        <a:rPr lang="ru-RU" b="1" baseline="0" dirty="0" smtClean="0"/>
                        <a:t> Ядро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266708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5 лет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21930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 Ядро 5 лет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54837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ВАК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7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56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 smtClean="0">
                <a:solidFill>
                  <a:srgbClr val="000000"/>
                </a:solidFill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>
                <a:solidFill>
                  <a:srgbClr val="000000"/>
                </a:solidFill>
              </a:rPr>
              <a:t>	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Ученое звание доцента </a:t>
            </a:r>
            <a:r>
              <a:rPr lang="ru-RU" altLang="ru-RU" sz="1600" dirty="0" smtClean="0">
                <a:solidFill>
                  <a:srgbClr val="000000"/>
                </a:solidFill>
              </a:rPr>
              <a:t>по научной специальности 5.10.3 – «Виды искусств (музыкальное искусство)».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>
                <a:solidFill>
                  <a:srgbClr val="000000"/>
                </a:solidFill>
              </a:rPr>
              <a:t>	СОКОЛОВ Алексей Вла</a:t>
            </a:r>
            <a:r>
              <a:rPr lang="ru-RU" altLang="ru-RU" sz="1600" b="1" dirty="0" smtClean="0"/>
              <a:t>димирович, </a:t>
            </a:r>
            <a:r>
              <a:rPr lang="ru-RU" altLang="ru-RU" sz="1600" dirty="0" smtClean="0"/>
              <a:t>1972, профессор кафедры музыкально-инструментальной подготовки.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/>
              <a:t>	</a:t>
            </a:r>
            <a:r>
              <a:rPr lang="ru-RU" altLang="ru-RU" sz="1600" b="1" dirty="0" smtClean="0"/>
              <a:t>Стаж</a:t>
            </a:r>
            <a:r>
              <a:rPr lang="ru-RU" altLang="ru-RU" sz="1600" dirty="0" smtClean="0"/>
              <a:t> научно-педагогической работы Соколова Алексея Владимировича в образовательных организациях высшего образования –  6 лет, в том числе  6 лет - стаж педагогической работы по научной специальности 5.10.3 </a:t>
            </a:r>
            <a:r>
              <a:rPr lang="ru-RU" altLang="ru-RU" sz="1600" dirty="0"/>
              <a:t>– «Виды искусств (музыкальное искусство)».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>
                <a:solidFill>
                  <a:srgbClr val="FF0000"/>
                </a:solidFill>
              </a:rPr>
              <a:t>	</a:t>
            </a:r>
            <a:r>
              <a:rPr lang="ru-RU" altLang="ru-RU" sz="1600" dirty="0" smtClean="0"/>
              <a:t>За последние 3 года по научной специальности, указанной в аттестационном деле, опубликовала 2 научных труда в рецензируемых научных изданиях и 1 учебное издание.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/>
              <a:t>	</a:t>
            </a:r>
            <a:r>
              <a:rPr lang="ru-RU" sz="1600" b="1" dirty="0" smtClean="0"/>
              <a:t>Ведет практические занятия: </a:t>
            </a:r>
            <a:r>
              <a:rPr lang="ru-RU" sz="1600" dirty="0" smtClean="0"/>
              <a:t>«Специальный инструмент», «Фортепиано», «Исполнительский анализ музыкальных произведений»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1600" dirty="0" smtClean="0">
                <a:solidFill>
                  <a:srgbClr val="FF0000"/>
                </a:solidFill>
              </a:rPr>
              <a:t>	</a:t>
            </a:r>
            <a:r>
              <a:rPr lang="ru-RU" sz="1600" dirty="0" smtClean="0"/>
              <a:t>Представил 21 творческую работу и подготовила 5 лауреатов, дипломантов международных и всероссийских выставок, конкурсов, является лауреатом 2 международных и всероссийских выставок, конкурсов или фестивалей по научной специальности 5.10.3 – </a:t>
            </a:r>
            <a:r>
              <a:rPr lang="ru-RU" altLang="ru-RU" sz="1600" dirty="0"/>
              <a:t>«Виды искусств (музыкальное искусство)».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20363" y="5892502"/>
            <a:ext cx="51998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400" b="1" i="1" dirty="0">
              <a:solidFill>
                <a:prstClr val="black"/>
              </a:solidFill>
              <a:latin typeface="Open San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1272" y="3806675"/>
            <a:ext cx="5288932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Open Sans"/>
              </a:rPr>
              <a:t>Результаты голосования членов ученого совета университета:</a:t>
            </a:r>
          </a:p>
          <a:p>
            <a:pPr lvl="0"/>
            <a:r>
              <a:rPr lang="ru-RU" sz="1400" i="1">
                <a:solidFill>
                  <a:prstClr val="black"/>
                </a:solidFill>
                <a:latin typeface="Open Sans"/>
              </a:rPr>
              <a:t>«За» </a:t>
            </a:r>
            <a:r>
              <a:rPr lang="ru-RU" sz="1400">
                <a:solidFill>
                  <a:prstClr val="black"/>
                </a:solidFill>
                <a:latin typeface="Open Sans"/>
              </a:rPr>
              <a:t>- 51; </a:t>
            </a:r>
            <a:r>
              <a:rPr lang="ru-RU" sz="1400" i="1">
                <a:solidFill>
                  <a:prstClr val="black"/>
                </a:solidFill>
                <a:latin typeface="Open Sans"/>
              </a:rPr>
              <a:t>«Против»</a:t>
            </a:r>
            <a:r>
              <a:rPr lang="ru-RU" sz="1400">
                <a:solidFill>
                  <a:prstClr val="black"/>
                </a:solidFill>
                <a:latin typeface="Open Sans"/>
              </a:rPr>
              <a:t> - нет; </a:t>
            </a:r>
            <a:r>
              <a:rPr lang="ru-RU" sz="1400" i="1">
                <a:solidFill>
                  <a:prstClr val="black"/>
                </a:solidFill>
                <a:latin typeface="Open Sans"/>
              </a:rPr>
              <a:t>«Недействительно» </a:t>
            </a:r>
            <a:r>
              <a:rPr lang="ru-RU" sz="1400">
                <a:solidFill>
                  <a:prstClr val="black"/>
                </a:solidFill>
                <a:latin typeface="Open Sans"/>
              </a:rPr>
              <a:t>- 2</a:t>
            </a:r>
          </a:p>
          <a:p>
            <a:pPr lvl="0"/>
            <a:endParaRPr lang="ru-RU" sz="1500" dirty="0" smtClean="0">
              <a:solidFill>
                <a:prstClr val="black"/>
              </a:solidFill>
            </a:endParaRPr>
          </a:p>
          <a:p>
            <a:pPr lvl="0"/>
            <a:endParaRPr lang="ru-RU" sz="1600" dirty="0" smtClean="0">
              <a:solidFill>
                <a:prstClr val="black"/>
              </a:solidFill>
            </a:endParaRPr>
          </a:p>
          <a:p>
            <a:pPr lvl="0"/>
            <a:endParaRPr lang="ru-RU" sz="1600" dirty="0">
              <a:solidFill>
                <a:prstClr val="black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1011114" y="3806675"/>
          <a:ext cx="5720158" cy="2340128"/>
        </p:xfrm>
        <a:graphic>
          <a:graphicData uri="http://schemas.openxmlformats.org/drawingml/2006/table">
            <a:tbl>
              <a:tblPr/>
              <a:tblGrid>
                <a:gridCol w="2254654">
                  <a:extLst>
                    <a:ext uri="{9D8B030D-6E8A-4147-A177-3AD203B41FA5}">
                      <a16:colId xmlns:a16="http://schemas.microsoft.com/office/drawing/2014/main" val="3146227283"/>
                    </a:ext>
                  </a:extLst>
                </a:gridCol>
                <a:gridCol w="1603831">
                  <a:extLst>
                    <a:ext uri="{9D8B030D-6E8A-4147-A177-3AD203B41FA5}">
                      <a16:colId xmlns:a16="http://schemas.microsoft.com/office/drawing/2014/main" val="757505379"/>
                    </a:ext>
                  </a:extLst>
                </a:gridCol>
                <a:gridCol w="1861673">
                  <a:extLst>
                    <a:ext uri="{9D8B030D-6E8A-4147-A177-3AD203B41FA5}">
                      <a16:colId xmlns:a16="http://schemas.microsoft.com/office/drawing/2014/main" val="3525879043"/>
                    </a:ext>
                  </a:extLst>
                </a:gridCol>
              </a:tblGrid>
              <a:tr h="55704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Индекс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Публикаций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Цитирований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432481"/>
                  </a:ext>
                </a:extLst>
              </a:tr>
              <a:tr h="246611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293530"/>
                  </a:ext>
                </a:extLst>
              </a:tr>
              <a:tr h="23552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</a:t>
                      </a:r>
                      <a:r>
                        <a:rPr lang="ru-RU" b="1" baseline="0" dirty="0" smtClean="0"/>
                        <a:t> Ядро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266708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5 лет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21930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 Ядро 5 лет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54837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ВАК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7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27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8166</TotalTime>
  <Words>255</Words>
  <Application>Microsoft Office PowerPoint</Application>
  <PresentationFormat>Широкоэкранный</PresentationFormat>
  <Paragraphs>149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DejaVu Sans</vt:lpstr>
      <vt:lpstr>Open Sans</vt:lpstr>
      <vt:lpstr>Тема Office</vt:lpstr>
      <vt:lpstr>  Представления к ученым званиям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624</cp:revision>
  <cp:lastPrinted>2026-01-19T12:51:55Z</cp:lastPrinted>
  <dcterms:created xsi:type="dcterms:W3CDTF">2021-04-09T08:43:31Z</dcterms:created>
  <dcterms:modified xsi:type="dcterms:W3CDTF">2026-02-03T10:44:19Z</dcterms:modified>
</cp:coreProperties>
</file>