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2" r:id="rId1"/>
  </p:sldMasterIdLst>
  <p:notesMasterIdLst>
    <p:notesMasterId r:id="rId13"/>
  </p:notesMasterIdLst>
  <p:sldIdLst>
    <p:sldId id="344" r:id="rId2"/>
    <p:sldId id="353" r:id="rId3"/>
    <p:sldId id="354" r:id="rId4"/>
    <p:sldId id="348" r:id="rId5"/>
    <p:sldId id="351" r:id="rId6"/>
    <p:sldId id="327" r:id="rId7"/>
    <p:sldId id="350" r:id="rId8"/>
    <p:sldId id="316" r:id="rId9"/>
    <p:sldId id="352" r:id="rId10"/>
    <p:sldId id="349" r:id="rId11"/>
    <p:sldId id="335" r:id="rId12"/>
  </p:sldIdLst>
  <p:sldSz cx="12960350" cy="6840538"/>
  <p:notesSz cx="6669088" cy="9926638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Основные стили" id="{9C5DBF73-5C8C-8D4C-BB54-DF085EC13081}">
          <p14:sldIdLst>
            <p14:sldId id="344"/>
            <p14:sldId id="353"/>
            <p14:sldId id="354"/>
            <p14:sldId id="348"/>
            <p14:sldId id="351"/>
            <p14:sldId id="327"/>
            <p14:sldId id="350"/>
            <p14:sldId id="316"/>
            <p14:sldId id="352"/>
            <p14:sldId id="349"/>
          </p14:sldIdLst>
        </p14:section>
        <p14:section name="Финальные слайды" id="{4145BB14-2156-2145-AF78-8B8681ECBF54}">
          <p14:sldIdLst>
            <p14:sldId id="33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54" userDrawn="1">
          <p15:clr>
            <a:srgbClr val="A4A3A4"/>
          </p15:clr>
        </p15:guide>
        <p15:guide id="2" pos="408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A3AD"/>
    <a:srgbClr val="58BFC6"/>
    <a:srgbClr val="770125"/>
    <a:srgbClr val="A30236"/>
    <a:srgbClr val="3F5CBD"/>
    <a:srgbClr val="FF5C36"/>
    <a:srgbClr val="E6E6E6"/>
    <a:srgbClr val="AFABAB"/>
    <a:srgbClr val="879DC1"/>
    <a:srgbClr val="FF94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70"/>
    <p:restoredTop sz="94807"/>
  </p:normalViewPr>
  <p:slideViewPr>
    <p:cSldViewPr snapToGrid="0">
      <p:cViewPr varScale="1">
        <p:scale>
          <a:sx n="65" d="100"/>
          <a:sy n="65" d="100"/>
        </p:scale>
        <p:origin x="740" y="60"/>
      </p:cViewPr>
      <p:guideLst>
        <p:guide orient="horz" pos="2154"/>
        <p:guide pos="408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3B0AE3-F1A2-394F-BC18-67F76EFC1ECD}" type="datetimeFigureOut">
              <a:rPr lang="ru-RU" smtClean="0"/>
              <a:t>07.04.2025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61925" y="1241425"/>
            <a:ext cx="6345238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7607" y="9428585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29C60B-6F98-8646-A41A-70FA44D3BD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323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9">
            <a:extLst>
              <a:ext uri="{FF2B5EF4-FFF2-40B4-BE49-F238E27FC236}">
                <a16:creationId xmlns:a16="http://schemas.microsoft.com/office/drawing/2014/main" id="{ACD4A90A-0ABE-7243-8908-72C5650992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56488" y="124477"/>
            <a:ext cx="1574789" cy="687181"/>
          </a:xfrm>
          <a:prstGeom prst="rect">
            <a:avLst/>
          </a:prstGeom>
        </p:spPr>
      </p:pic>
      <p:sp>
        <p:nvSpPr>
          <p:cNvPr id="15" name="Прямоугольник 4">
            <a:extLst>
              <a:ext uri="{FF2B5EF4-FFF2-40B4-BE49-F238E27FC236}">
                <a16:creationId xmlns:a16="http://schemas.microsoft.com/office/drawing/2014/main" id="{1A77197B-380D-644E-9B90-7284D14AEC8D}"/>
              </a:ext>
            </a:extLst>
          </p:cNvPr>
          <p:cNvSpPr/>
          <p:nvPr userDrawn="1"/>
        </p:nvSpPr>
        <p:spPr>
          <a:xfrm>
            <a:off x="-3243" y="288565"/>
            <a:ext cx="894267" cy="3198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3E39C7-B630-C841-B628-08298DD98766}"/>
              </a:ext>
            </a:extLst>
          </p:cNvPr>
          <p:cNvSpPr txBox="1"/>
          <p:nvPr userDrawn="1"/>
        </p:nvSpPr>
        <p:spPr>
          <a:xfrm>
            <a:off x="554399" y="6407916"/>
            <a:ext cx="615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2023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BDB2FD8-6949-594D-AF72-5CE0FDE67F6D}"/>
              </a:ext>
            </a:extLst>
          </p:cNvPr>
          <p:cNvCxnSpPr/>
          <p:nvPr userDrawn="1"/>
        </p:nvCxnSpPr>
        <p:spPr>
          <a:xfrm>
            <a:off x="1258529" y="6571637"/>
            <a:ext cx="230343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B7F7827-21D6-5054-F4C6-CF3F1E1A33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902204" y="0"/>
            <a:ext cx="1058146" cy="6840538"/>
          </a:xfrm>
          <a:prstGeom prst="rect">
            <a:avLst/>
          </a:prstGeom>
        </p:spPr>
      </p:pic>
      <p:sp>
        <p:nvSpPr>
          <p:cNvPr id="40" name="Slide Number Placeholder 5">
            <a:extLst>
              <a:ext uri="{FF2B5EF4-FFF2-40B4-BE49-F238E27FC236}">
                <a16:creationId xmlns:a16="http://schemas.microsoft.com/office/drawing/2014/main" id="{CD2E3BB0-99F5-1045-9ADB-5FF98D2342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33970" y="266377"/>
            <a:ext cx="937565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D4391C-B8C0-B24A-A837-3162674174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7191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54" userDrawn="1">
          <p15:clr>
            <a:srgbClr val="FBAE40"/>
          </p15:clr>
        </p15:guide>
        <p15:guide id="3" pos="4082" userDrawn="1">
          <p15:clr>
            <a:srgbClr val="FBAE40"/>
          </p15:clr>
        </p15:guide>
        <p15:guide id="4" orient="horz" pos="38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9">
            <a:extLst>
              <a:ext uri="{FF2B5EF4-FFF2-40B4-BE49-F238E27FC236}">
                <a16:creationId xmlns:a16="http://schemas.microsoft.com/office/drawing/2014/main" id="{312AC08A-0C3F-974B-BD93-826A868864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56488" y="124477"/>
            <a:ext cx="1574789" cy="687181"/>
          </a:xfrm>
          <a:prstGeom prst="rect">
            <a:avLst/>
          </a:prstGeom>
        </p:spPr>
      </p:pic>
      <p:sp>
        <p:nvSpPr>
          <p:cNvPr id="18" name="Прямоугольник 4">
            <a:extLst>
              <a:ext uri="{FF2B5EF4-FFF2-40B4-BE49-F238E27FC236}">
                <a16:creationId xmlns:a16="http://schemas.microsoft.com/office/drawing/2014/main" id="{D5800CC3-8BB1-6E4A-B449-86804D5C4D71}"/>
              </a:ext>
            </a:extLst>
          </p:cNvPr>
          <p:cNvSpPr/>
          <p:nvPr userDrawn="1"/>
        </p:nvSpPr>
        <p:spPr>
          <a:xfrm>
            <a:off x="-3243" y="288565"/>
            <a:ext cx="894267" cy="3198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1EB201-11AF-9542-A909-0880047F2AF6}"/>
              </a:ext>
            </a:extLst>
          </p:cNvPr>
          <p:cNvSpPr txBox="1"/>
          <p:nvPr userDrawn="1"/>
        </p:nvSpPr>
        <p:spPr>
          <a:xfrm>
            <a:off x="554399" y="6407916"/>
            <a:ext cx="615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2023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0814AB4-58FB-AE44-9B65-2430CAFB56B2}"/>
              </a:ext>
            </a:extLst>
          </p:cNvPr>
          <p:cNvCxnSpPr/>
          <p:nvPr userDrawn="1"/>
        </p:nvCxnSpPr>
        <p:spPr>
          <a:xfrm>
            <a:off x="1258529" y="6571637"/>
            <a:ext cx="230343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2713" y="900000"/>
            <a:ext cx="9627700" cy="740592"/>
          </a:xfrm>
        </p:spPr>
        <p:txBody>
          <a:bodyPr anchor="t" anchorCtr="0"/>
          <a:lstStyle>
            <a:lvl1pPr>
              <a:defRPr sz="3192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40995" y="1674796"/>
            <a:ext cx="2321062" cy="1956678"/>
          </a:xfrm>
        </p:spPr>
        <p:txBody>
          <a:bodyPr anchor="t"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113" y="1625000"/>
            <a:ext cx="2916079" cy="4304162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DFAC3-F2F2-2C4F-A0E5-E45C3D91474E}" type="datetime1">
              <a:rPr lang="ru-RU" smtClean="0"/>
              <a:t>07.04.2025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4391C-B8C0-B24A-A837-316267417444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47FAB26-A65D-A241-B811-CFF044D18B1A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7019109" y="1674796"/>
            <a:ext cx="2321062" cy="1956678"/>
          </a:xfrm>
        </p:spPr>
        <p:txBody>
          <a:bodyPr anchor="t"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79F780C-3DBF-7240-9736-987FCF93B284}"/>
              </a:ext>
            </a:extLst>
          </p:cNvPr>
          <p:cNvSpPr>
            <a:spLocks noGrp="1" noChangeAspect="1"/>
          </p:cNvSpPr>
          <p:nvPr>
            <p:ph type="pic" idx="14"/>
          </p:nvPr>
        </p:nvSpPr>
        <p:spPr>
          <a:xfrm>
            <a:off x="9701349" y="1674796"/>
            <a:ext cx="2321062" cy="1956678"/>
          </a:xfrm>
        </p:spPr>
        <p:txBody>
          <a:bodyPr anchor="t"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33C0F341-B7E5-3845-B426-CA74C3BDAE4F}"/>
              </a:ext>
            </a:extLst>
          </p:cNvPr>
          <p:cNvSpPr>
            <a:spLocks noGrp="1" noChangeAspect="1"/>
          </p:cNvSpPr>
          <p:nvPr>
            <p:ph type="pic" idx="15"/>
          </p:nvPr>
        </p:nvSpPr>
        <p:spPr>
          <a:xfrm>
            <a:off x="4340995" y="4130613"/>
            <a:ext cx="2321062" cy="1956678"/>
          </a:xfrm>
        </p:spPr>
        <p:txBody>
          <a:bodyPr anchor="t"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BDE5803-8086-B245-97C9-CAE368D49BE0}"/>
              </a:ext>
            </a:extLst>
          </p:cNvPr>
          <p:cNvSpPr>
            <a:spLocks noGrp="1" noChangeAspect="1"/>
          </p:cNvSpPr>
          <p:nvPr>
            <p:ph type="pic" idx="16"/>
          </p:nvPr>
        </p:nvSpPr>
        <p:spPr>
          <a:xfrm>
            <a:off x="7019109" y="4130613"/>
            <a:ext cx="2321062" cy="1956678"/>
          </a:xfrm>
        </p:spPr>
        <p:txBody>
          <a:bodyPr anchor="t"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047B218-8FD4-6348-A347-47AB398FF2D4}"/>
              </a:ext>
            </a:extLst>
          </p:cNvPr>
          <p:cNvSpPr>
            <a:spLocks noGrp="1" noChangeAspect="1"/>
          </p:cNvSpPr>
          <p:nvPr>
            <p:ph type="pic" idx="17"/>
          </p:nvPr>
        </p:nvSpPr>
        <p:spPr>
          <a:xfrm>
            <a:off x="9701349" y="4130613"/>
            <a:ext cx="2321062" cy="1956678"/>
          </a:xfrm>
        </p:spPr>
        <p:txBody>
          <a:bodyPr anchor="t"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018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9">
            <a:extLst>
              <a:ext uri="{FF2B5EF4-FFF2-40B4-BE49-F238E27FC236}">
                <a16:creationId xmlns:a16="http://schemas.microsoft.com/office/drawing/2014/main" id="{80D31F51-3F1C-8045-99BC-14A4D28EDA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56488" y="124477"/>
            <a:ext cx="1574789" cy="687181"/>
          </a:xfrm>
          <a:prstGeom prst="rect">
            <a:avLst/>
          </a:prstGeom>
        </p:spPr>
      </p:pic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6901C6BE-CE43-1C49-A547-8D7E87965F71}"/>
              </a:ext>
            </a:extLst>
          </p:cNvPr>
          <p:cNvSpPr/>
          <p:nvPr userDrawn="1"/>
        </p:nvSpPr>
        <p:spPr>
          <a:xfrm>
            <a:off x="-3243" y="288565"/>
            <a:ext cx="894267" cy="3198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769650-3A35-3642-883C-A870CBC46FCC}"/>
              </a:ext>
            </a:extLst>
          </p:cNvPr>
          <p:cNvSpPr txBox="1"/>
          <p:nvPr userDrawn="1"/>
        </p:nvSpPr>
        <p:spPr>
          <a:xfrm>
            <a:off x="554399" y="6407916"/>
            <a:ext cx="615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2023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E4A2AA-05E3-7F4E-879C-E04CB11781C0}"/>
              </a:ext>
            </a:extLst>
          </p:cNvPr>
          <p:cNvCxnSpPr/>
          <p:nvPr userDrawn="1"/>
        </p:nvCxnSpPr>
        <p:spPr>
          <a:xfrm>
            <a:off x="1258529" y="6571637"/>
            <a:ext cx="230343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4274" y="1705385"/>
            <a:ext cx="11178302" cy="2845473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4274" y="4577778"/>
            <a:ext cx="11178302" cy="149636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D0A1-1F54-6D46-B9B0-6ADD85C235EC}" type="datetime1">
              <a:rPr lang="ru-RU" smtClean="0"/>
              <a:t>07.04.2025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4391C-B8C0-B24A-A837-3162674174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7464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9">
            <a:extLst>
              <a:ext uri="{FF2B5EF4-FFF2-40B4-BE49-F238E27FC236}">
                <a16:creationId xmlns:a16="http://schemas.microsoft.com/office/drawing/2014/main" id="{FFBF45D3-592B-3C42-AB8F-2FDFA93DD1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56488" y="124477"/>
            <a:ext cx="1574789" cy="687181"/>
          </a:xfrm>
          <a:prstGeom prst="rect">
            <a:avLst/>
          </a:prstGeom>
        </p:spPr>
      </p:pic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29BDF7A5-C047-1149-97E2-5FF2F7C15BEB}"/>
              </a:ext>
            </a:extLst>
          </p:cNvPr>
          <p:cNvSpPr/>
          <p:nvPr userDrawn="1"/>
        </p:nvSpPr>
        <p:spPr>
          <a:xfrm>
            <a:off x="-3243" y="288565"/>
            <a:ext cx="894267" cy="3198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1ACB84-12E8-B04C-B361-EFA20FF74E23}"/>
              </a:ext>
            </a:extLst>
          </p:cNvPr>
          <p:cNvSpPr txBox="1"/>
          <p:nvPr userDrawn="1"/>
        </p:nvSpPr>
        <p:spPr>
          <a:xfrm>
            <a:off x="554399" y="6407916"/>
            <a:ext cx="615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2023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A2AF39C-AEEB-974B-9D14-519ED62E1CFE}"/>
              </a:ext>
            </a:extLst>
          </p:cNvPr>
          <p:cNvCxnSpPr/>
          <p:nvPr userDrawn="1"/>
        </p:nvCxnSpPr>
        <p:spPr>
          <a:xfrm>
            <a:off x="1258529" y="6571637"/>
            <a:ext cx="230343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9CDA-6D70-FA48-B8E7-6D7A153E7A07}" type="datetime1">
              <a:rPr lang="ru-RU" smtClean="0"/>
              <a:t>07.04.2025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4391C-B8C0-B24A-A837-316267417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448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6864" y="1616634"/>
            <a:ext cx="10423442" cy="2200943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6864" y="3971148"/>
            <a:ext cx="10423443" cy="819675"/>
          </a:xfrm>
        </p:spPr>
        <p:txBody>
          <a:bodyPr/>
          <a:lstStyle>
            <a:lvl1pPr marL="0" indent="0" algn="l">
              <a:buNone/>
              <a:defRPr sz="2394">
                <a:solidFill>
                  <a:schemeClr val="bg1"/>
                </a:solidFill>
              </a:defRPr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5A16B-6D6F-7E43-8715-9A6C2BF58A22}" type="datetime1">
              <a:rPr lang="ru-RU" smtClean="0"/>
              <a:t>07.04.2025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21">
            <a:extLst>
              <a:ext uri="{FF2B5EF4-FFF2-40B4-BE49-F238E27FC236}">
                <a16:creationId xmlns:a16="http://schemas.microsoft.com/office/drawing/2014/main" id="{D5D3EC2F-7B9F-0D4F-B5B9-E23034A23E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70520" y="0"/>
            <a:ext cx="4189830" cy="6840538"/>
          </a:xfrm>
          <a:prstGeom prst="rect">
            <a:avLst/>
          </a:prstGeom>
        </p:spPr>
      </p:pic>
      <p:pic>
        <p:nvPicPr>
          <p:cNvPr id="8" name="Рисунок 13">
            <a:extLst>
              <a:ext uri="{FF2B5EF4-FFF2-40B4-BE49-F238E27FC236}">
                <a16:creationId xmlns:a16="http://schemas.microsoft.com/office/drawing/2014/main" id="{1BB3811F-5FB4-9A4D-A5EA-3D5E83D378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3760" y="329338"/>
            <a:ext cx="1862895" cy="8196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16C21D-C47C-8E49-8ABF-DE72CA198984}"/>
              </a:ext>
            </a:extLst>
          </p:cNvPr>
          <p:cNvSpPr txBox="1"/>
          <p:nvPr userDrawn="1"/>
        </p:nvSpPr>
        <p:spPr>
          <a:xfrm rot="16200000">
            <a:off x="11761283" y="930593"/>
            <a:ext cx="690614" cy="3077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ru-RU" sz="1800" dirty="0">
                <a:solidFill>
                  <a:schemeClr val="bg1"/>
                </a:solidFill>
              </a:rPr>
              <a:t>2023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FBA60E-9DD6-E54E-A6C9-CFA5BB21B4C1}"/>
              </a:ext>
            </a:extLst>
          </p:cNvPr>
          <p:cNvCxnSpPr/>
          <p:nvPr userDrawn="1"/>
        </p:nvCxnSpPr>
        <p:spPr>
          <a:xfrm>
            <a:off x="12128268" y="1404850"/>
            <a:ext cx="0" cy="230262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4C167B5-CF88-8F40-A4B5-CA8730DFE560}"/>
              </a:ext>
            </a:extLst>
          </p:cNvPr>
          <p:cNvSpPr txBox="1"/>
          <p:nvPr userDrawn="1"/>
        </p:nvSpPr>
        <p:spPr>
          <a:xfrm rot="16200000">
            <a:off x="11574784" y="5590478"/>
            <a:ext cx="1097102" cy="3077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ru-RU" sz="1600" spc="100" baseline="0" dirty="0" err="1">
                <a:solidFill>
                  <a:schemeClr val="bg1"/>
                </a:solidFill>
              </a:rPr>
              <a:t>РАНХиГС</a:t>
            </a:r>
            <a:endParaRPr lang="ru-RU" sz="1600" spc="10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5252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Титульный слайд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6864" y="1616636"/>
            <a:ext cx="10423442" cy="2200943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6864" y="3971150"/>
            <a:ext cx="10423443" cy="819675"/>
          </a:xfrm>
        </p:spPr>
        <p:txBody>
          <a:bodyPr/>
          <a:lstStyle>
            <a:lvl1pPr marL="0" indent="0" algn="l">
              <a:buNone/>
              <a:defRPr sz="2394">
                <a:solidFill>
                  <a:schemeClr val="bg1"/>
                </a:solidFill>
              </a:defRPr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5A16B-6D6F-7E43-8715-9A6C2BF58A22}" type="datetime1">
              <a:rPr lang="ru-RU" smtClean="0"/>
              <a:t>07.04.2025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21">
            <a:extLst>
              <a:ext uri="{FF2B5EF4-FFF2-40B4-BE49-F238E27FC236}">
                <a16:creationId xmlns:a16="http://schemas.microsoft.com/office/drawing/2014/main" id="{D5D3EC2F-7B9F-0D4F-B5B9-E23034A23E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70520" y="0"/>
            <a:ext cx="4189830" cy="6840538"/>
          </a:xfrm>
          <a:prstGeom prst="rect">
            <a:avLst/>
          </a:prstGeom>
        </p:spPr>
      </p:pic>
      <p:pic>
        <p:nvPicPr>
          <p:cNvPr id="8" name="Рисунок 13">
            <a:extLst>
              <a:ext uri="{FF2B5EF4-FFF2-40B4-BE49-F238E27FC236}">
                <a16:creationId xmlns:a16="http://schemas.microsoft.com/office/drawing/2014/main" id="{1BB3811F-5FB4-9A4D-A5EA-3D5E83D378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3760" y="329338"/>
            <a:ext cx="1862895" cy="8196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16C21D-C47C-8E49-8ABF-DE72CA198984}"/>
              </a:ext>
            </a:extLst>
          </p:cNvPr>
          <p:cNvSpPr txBox="1"/>
          <p:nvPr userDrawn="1"/>
        </p:nvSpPr>
        <p:spPr>
          <a:xfrm rot="16200000">
            <a:off x="11761283" y="930593"/>
            <a:ext cx="690614" cy="3077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ru-RU" sz="1800" dirty="0">
                <a:solidFill>
                  <a:schemeClr val="bg1"/>
                </a:solidFill>
              </a:rPr>
              <a:t>2023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FBA60E-9DD6-E54E-A6C9-CFA5BB21B4C1}"/>
              </a:ext>
            </a:extLst>
          </p:cNvPr>
          <p:cNvCxnSpPr/>
          <p:nvPr userDrawn="1"/>
        </p:nvCxnSpPr>
        <p:spPr>
          <a:xfrm>
            <a:off x="12128268" y="1404850"/>
            <a:ext cx="0" cy="230262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4C167B5-CF88-8F40-A4B5-CA8730DFE560}"/>
              </a:ext>
            </a:extLst>
          </p:cNvPr>
          <p:cNvSpPr txBox="1"/>
          <p:nvPr userDrawn="1"/>
        </p:nvSpPr>
        <p:spPr>
          <a:xfrm rot="16200000">
            <a:off x="11574784" y="5590478"/>
            <a:ext cx="1097102" cy="3077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ru-RU" sz="1600" spc="100" baseline="0" dirty="0" err="1">
                <a:solidFill>
                  <a:schemeClr val="bg1"/>
                </a:solidFill>
              </a:rPr>
              <a:t>РАНХиГС</a:t>
            </a:r>
            <a:endParaRPr lang="ru-RU" sz="1600" spc="10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894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Титульный слайд"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6864" y="1616636"/>
            <a:ext cx="10423442" cy="2200943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6864" y="3971150"/>
            <a:ext cx="10423443" cy="819675"/>
          </a:xfrm>
        </p:spPr>
        <p:txBody>
          <a:bodyPr/>
          <a:lstStyle>
            <a:lvl1pPr marL="0" indent="0" algn="l">
              <a:buNone/>
              <a:defRPr sz="2394">
                <a:solidFill>
                  <a:schemeClr val="bg1"/>
                </a:solidFill>
              </a:defRPr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5A16B-6D6F-7E43-8715-9A6C2BF58A22}" type="datetime1">
              <a:rPr lang="ru-RU" smtClean="0"/>
              <a:t>07.04.2025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21">
            <a:extLst>
              <a:ext uri="{FF2B5EF4-FFF2-40B4-BE49-F238E27FC236}">
                <a16:creationId xmlns:a16="http://schemas.microsoft.com/office/drawing/2014/main" id="{D5D3EC2F-7B9F-0D4F-B5B9-E23034A23E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70520" y="0"/>
            <a:ext cx="4189830" cy="6840538"/>
          </a:xfrm>
          <a:prstGeom prst="rect">
            <a:avLst/>
          </a:prstGeom>
        </p:spPr>
      </p:pic>
      <p:pic>
        <p:nvPicPr>
          <p:cNvPr id="8" name="Рисунок 13">
            <a:extLst>
              <a:ext uri="{FF2B5EF4-FFF2-40B4-BE49-F238E27FC236}">
                <a16:creationId xmlns:a16="http://schemas.microsoft.com/office/drawing/2014/main" id="{1BB3811F-5FB4-9A4D-A5EA-3D5E83D378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3760" y="329338"/>
            <a:ext cx="1862895" cy="8196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16C21D-C47C-8E49-8ABF-DE72CA198984}"/>
              </a:ext>
            </a:extLst>
          </p:cNvPr>
          <p:cNvSpPr txBox="1"/>
          <p:nvPr userDrawn="1"/>
        </p:nvSpPr>
        <p:spPr>
          <a:xfrm rot="16200000">
            <a:off x="11761283" y="930593"/>
            <a:ext cx="690614" cy="3077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ru-RU" sz="1800" dirty="0">
                <a:solidFill>
                  <a:schemeClr val="bg1"/>
                </a:solidFill>
              </a:rPr>
              <a:t>2023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FBA60E-9DD6-E54E-A6C9-CFA5BB21B4C1}"/>
              </a:ext>
            </a:extLst>
          </p:cNvPr>
          <p:cNvCxnSpPr/>
          <p:nvPr userDrawn="1"/>
        </p:nvCxnSpPr>
        <p:spPr>
          <a:xfrm>
            <a:off x="12128268" y="1404850"/>
            <a:ext cx="0" cy="230262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4C167B5-CF88-8F40-A4B5-CA8730DFE560}"/>
              </a:ext>
            </a:extLst>
          </p:cNvPr>
          <p:cNvSpPr txBox="1"/>
          <p:nvPr userDrawn="1"/>
        </p:nvSpPr>
        <p:spPr>
          <a:xfrm rot="16200000">
            <a:off x="11574784" y="5590478"/>
            <a:ext cx="1097102" cy="3077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ru-RU" sz="1600" spc="100" baseline="0" dirty="0" err="1">
                <a:solidFill>
                  <a:schemeClr val="bg1"/>
                </a:solidFill>
              </a:rPr>
              <a:t>РАНХиГС</a:t>
            </a:r>
            <a:endParaRPr lang="ru-RU" sz="1600" spc="10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170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9">
            <a:extLst>
              <a:ext uri="{FF2B5EF4-FFF2-40B4-BE49-F238E27FC236}">
                <a16:creationId xmlns:a16="http://schemas.microsoft.com/office/drawing/2014/main" id="{64B41069-4AAD-8340-8EFB-180ACA586F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56488" y="124477"/>
            <a:ext cx="1574789" cy="687181"/>
          </a:xfrm>
          <a:prstGeom prst="rect">
            <a:avLst/>
          </a:prstGeom>
        </p:spPr>
      </p:pic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F7727723-4074-B843-AE36-885B2303F4FE}"/>
              </a:ext>
            </a:extLst>
          </p:cNvPr>
          <p:cNvSpPr/>
          <p:nvPr userDrawn="1"/>
        </p:nvSpPr>
        <p:spPr>
          <a:xfrm>
            <a:off x="-3243" y="288565"/>
            <a:ext cx="894267" cy="3198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E95950-E595-F342-9D21-3C47BD20DFED}"/>
              </a:ext>
            </a:extLst>
          </p:cNvPr>
          <p:cNvSpPr txBox="1"/>
          <p:nvPr userDrawn="1"/>
        </p:nvSpPr>
        <p:spPr>
          <a:xfrm>
            <a:off x="554399" y="6407916"/>
            <a:ext cx="615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2023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8ECB9-5CD4-CC42-91B8-0D89C488BB7E}"/>
              </a:ext>
            </a:extLst>
          </p:cNvPr>
          <p:cNvCxnSpPr/>
          <p:nvPr userDrawn="1"/>
        </p:nvCxnSpPr>
        <p:spPr>
          <a:xfrm>
            <a:off x="1258529" y="6571637"/>
            <a:ext cx="230343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Slide Number Placeholder 5">
            <a:extLst>
              <a:ext uri="{FF2B5EF4-FFF2-40B4-BE49-F238E27FC236}">
                <a16:creationId xmlns:a16="http://schemas.microsoft.com/office/drawing/2014/main" id="{CD2E3BB0-99F5-1045-9ADB-5FF98D2342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33970" y="266377"/>
            <a:ext cx="937565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D4391C-B8C0-B24A-A837-3162674174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0503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54">
          <p15:clr>
            <a:srgbClr val="FBAE40"/>
          </p15:clr>
        </p15:guide>
        <p15:guide id="3" pos="4082">
          <p15:clr>
            <a:srgbClr val="FBAE40"/>
          </p15:clr>
        </p15:guide>
        <p15:guide id="4" orient="horz" pos="38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9">
            <a:extLst>
              <a:ext uri="{FF2B5EF4-FFF2-40B4-BE49-F238E27FC236}">
                <a16:creationId xmlns:a16="http://schemas.microsoft.com/office/drawing/2014/main" id="{B72F114E-335E-2040-801E-3C7EC39A3E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56488" y="124477"/>
            <a:ext cx="1574789" cy="687181"/>
          </a:xfrm>
          <a:prstGeom prst="rect">
            <a:avLst/>
          </a:prstGeom>
        </p:spPr>
      </p:pic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F3B94890-3C49-7044-A8F0-B3DB12C28D12}"/>
              </a:ext>
            </a:extLst>
          </p:cNvPr>
          <p:cNvSpPr/>
          <p:nvPr userDrawn="1"/>
        </p:nvSpPr>
        <p:spPr>
          <a:xfrm>
            <a:off x="-3243" y="288565"/>
            <a:ext cx="894267" cy="3198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AA9BBD-B777-C149-9777-05247593E1E0}"/>
              </a:ext>
            </a:extLst>
          </p:cNvPr>
          <p:cNvSpPr txBox="1"/>
          <p:nvPr userDrawn="1"/>
        </p:nvSpPr>
        <p:spPr>
          <a:xfrm>
            <a:off x="554399" y="6407916"/>
            <a:ext cx="615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2023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8C569F4-D248-7041-9278-341700D6083F}"/>
              </a:ext>
            </a:extLst>
          </p:cNvPr>
          <p:cNvCxnSpPr/>
          <p:nvPr userDrawn="1"/>
        </p:nvCxnSpPr>
        <p:spPr>
          <a:xfrm>
            <a:off x="1258529" y="6571637"/>
            <a:ext cx="230343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20044" y="1119505"/>
            <a:ext cx="9720263" cy="2381521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0044" y="3592866"/>
            <a:ext cx="9720263" cy="1651546"/>
          </a:xfrm>
        </p:spPr>
        <p:txBody>
          <a:bodyPr>
            <a:normAutofit/>
          </a:bodyPr>
          <a:lstStyle>
            <a:lvl1pPr marL="0" indent="0" algn="l">
              <a:buNone/>
              <a:defRPr sz="2400" b="1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AFABD-BCBD-544A-9118-89D15D7C2332}" type="datetime1">
              <a:rPr lang="ru-RU" smtClean="0"/>
              <a:t>07.04.2025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33970" y="266377"/>
            <a:ext cx="937565" cy="364195"/>
          </a:xfrm>
          <a:prstGeom prst="rect">
            <a:avLst/>
          </a:prstGeom>
        </p:spPr>
        <p:txBody>
          <a:bodyPr/>
          <a:lstStyle/>
          <a:p>
            <a:fld id="{73D4391C-B8C0-B24A-A837-316267417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067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9">
            <a:extLst>
              <a:ext uri="{FF2B5EF4-FFF2-40B4-BE49-F238E27FC236}">
                <a16:creationId xmlns:a16="http://schemas.microsoft.com/office/drawing/2014/main" id="{A031F8E3-48A7-4044-944A-7FEEE130F6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56488" y="124477"/>
            <a:ext cx="1574789" cy="687181"/>
          </a:xfrm>
          <a:prstGeom prst="rect">
            <a:avLst/>
          </a:prstGeom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CC740624-9786-3F40-BE2D-E443C76C8EC7}"/>
              </a:ext>
            </a:extLst>
          </p:cNvPr>
          <p:cNvSpPr/>
          <p:nvPr userDrawn="1"/>
        </p:nvSpPr>
        <p:spPr>
          <a:xfrm>
            <a:off x="-3243" y="288565"/>
            <a:ext cx="894267" cy="3198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EFE944-F30B-544E-B5A4-8FA81A6D7A96}"/>
              </a:ext>
            </a:extLst>
          </p:cNvPr>
          <p:cNvSpPr txBox="1"/>
          <p:nvPr userDrawn="1"/>
        </p:nvSpPr>
        <p:spPr>
          <a:xfrm>
            <a:off x="554399" y="6407916"/>
            <a:ext cx="615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2023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E5D4700-313E-CB48-82C9-205F0B4F41DB}"/>
              </a:ext>
            </a:extLst>
          </p:cNvPr>
          <p:cNvCxnSpPr/>
          <p:nvPr userDrawn="1"/>
        </p:nvCxnSpPr>
        <p:spPr>
          <a:xfrm>
            <a:off x="1258529" y="6571637"/>
            <a:ext cx="230343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00000" y="919197"/>
            <a:ext cx="8649708" cy="535138"/>
          </a:xfrm>
        </p:spPr>
        <p:txBody>
          <a:bodyPr anchor="t" anchorCtr="0">
            <a:noAutofit/>
          </a:bodyPr>
          <a:lstStyle>
            <a:lvl1pPr algn="l">
              <a:defRPr sz="32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81303" y="2751909"/>
            <a:ext cx="6696892" cy="2492503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chemeClr val="accent1"/>
                </a:solidFill>
              </a:defRPr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B5067-034C-ED4C-9B2B-00BE7ADE8DA8}" type="datetime1">
              <a:rPr lang="ru-RU" smtClean="0"/>
              <a:t>07.04.2025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33970" y="266377"/>
            <a:ext cx="937565" cy="364195"/>
          </a:xfrm>
          <a:prstGeom prst="rect">
            <a:avLst/>
          </a:prstGeom>
        </p:spPr>
        <p:txBody>
          <a:bodyPr/>
          <a:lstStyle/>
          <a:p>
            <a:fld id="{73D4391C-B8C0-B24A-A837-316267417444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7AD485B-A56F-E148-9785-EA3C38C119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00113" y="1625000"/>
            <a:ext cx="2916079" cy="4304162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18915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1174A10-18C0-D846-8F03-C9CC6AC7354A}"/>
              </a:ext>
            </a:extLst>
          </p:cNvPr>
          <p:cNvSpPr/>
          <p:nvPr userDrawn="1"/>
        </p:nvSpPr>
        <p:spPr>
          <a:xfrm>
            <a:off x="0" y="0"/>
            <a:ext cx="12960350" cy="6840538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00547" y="2269024"/>
            <a:ext cx="6871063" cy="2492503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6C5C-8715-4349-9C7D-F129E2D2F817}" type="datetime1">
              <a:rPr lang="ru-RU" smtClean="0"/>
              <a:t>07.04.2025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Прямоугольник 4">
            <a:extLst>
              <a:ext uri="{FF2B5EF4-FFF2-40B4-BE49-F238E27FC236}">
                <a16:creationId xmlns:a16="http://schemas.microsoft.com/office/drawing/2014/main" id="{6863F21F-0FD5-0D4F-9EDF-1CEFC7A813EE}"/>
              </a:ext>
            </a:extLst>
          </p:cNvPr>
          <p:cNvSpPr/>
          <p:nvPr userDrawn="1"/>
        </p:nvSpPr>
        <p:spPr>
          <a:xfrm>
            <a:off x="-3243" y="288565"/>
            <a:ext cx="894267" cy="319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33970" y="266377"/>
            <a:ext cx="937565" cy="3641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E003E"/>
                </a:solidFill>
              </a:defRPr>
            </a:lvl1pPr>
          </a:lstStyle>
          <a:p>
            <a:fld id="{73D4391C-B8C0-B24A-A837-316267417444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0584FD3-82FB-1645-920D-FB8B68AFF8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28"/>
          <a:stretch/>
        </p:blipFill>
        <p:spPr>
          <a:xfrm>
            <a:off x="10684390" y="-1"/>
            <a:ext cx="1950721" cy="97614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56C3D01-CF25-E947-ABB7-B55A2D418229}"/>
              </a:ext>
            </a:extLst>
          </p:cNvPr>
          <p:cNvSpPr txBox="1"/>
          <p:nvPr userDrawn="1"/>
        </p:nvSpPr>
        <p:spPr>
          <a:xfrm>
            <a:off x="554399" y="6407916"/>
            <a:ext cx="615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2023</a:t>
            </a:r>
            <a:endParaRPr lang="ru-RU" sz="1400" dirty="0">
              <a:solidFill>
                <a:schemeClr val="bg1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CAB093-8887-BF49-8EA5-92B2D72B9517}"/>
              </a:ext>
            </a:extLst>
          </p:cNvPr>
          <p:cNvCxnSpPr/>
          <p:nvPr userDrawn="1"/>
        </p:nvCxnSpPr>
        <p:spPr>
          <a:xfrm>
            <a:off x="1258529" y="6571637"/>
            <a:ext cx="230343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9306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9">
            <a:extLst>
              <a:ext uri="{FF2B5EF4-FFF2-40B4-BE49-F238E27FC236}">
                <a16:creationId xmlns:a16="http://schemas.microsoft.com/office/drawing/2014/main" id="{E42B6E17-3CA0-A44E-A15A-7A8C6D151F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56488" y="124477"/>
            <a:ext cx="1574789" cy="687181"/>
          </a:xfrm>
          <a:prstGeom prst="rect">
            <a:avLst/>
          </a:prstGeom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CAE1ECE3-AE58-EF4B-9404-CEF7D3739127}"/>
              </a:ext>
            </a:extLst>
          </p:cNvPr>
          <p:cNvSpPr/>
          <p:nvPr userDrawn="1"/>
        </p:nvSpPr>
        <p:spPr>
          <a:xfrm>
            <a:off x="-3243" y="288565"/>
            <a:ext cx="894267" cy="3198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C5649B-D563-7A42-ADA0-AC0ECE1EBBD4}"/>
              </a:ext>
            </a:extLst>
          </p:cNvPr>
          <p:cNvSpPr txBox="1"/>
          <p:nvPr userDrawn="1"/>
        </p:nvSpPr>
        <p:spPr>
          <a:xfrm>
            <a:off x="554399" y="6407916"/>
            <a:ext cx="615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2023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4F3F24-E8BA-7348-890A-4EB2A401046B}"/>
              </a:ext>
            </a:extLst>
          </p:cNvPr>
          <p:cNvCxnSpPr/>
          <p:nvPr userDrawn="1"/>
        </p:nvCxnSpPr>
        <p:spPr>
          <a:xfrm>
            <a:off x="1258529" y="6571637"/>
            <a:ext cx="230343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00000" y="900000"/>
            <a:ext cx="9576679" cy="714358"/>
          </a:xfrm>
        </p:spPr>
        <p:txBody>
          <a:bodyPr anchor="t" anchorCtr="0">
            <a:no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EB2D4-E0FF-0948-BCEC-0F713D78CA44}" type="datetime1">
              <a:rPr lang="ru-RU" smtClean="0"/>
              <a:t>07.04.2025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3D4391C-B8C0-B24A-A837-31626741744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335B661-A620-6B4A-8A9C-FCEE63525CAE}"/>
              </a:ext>
            </a:extLst>
          </p:cNvPr>
          <p:cNvSpPr txBox="1">
            <a:spLocks/>
          </p:cNvSpPr>
          <p:nvPr userDrawn="1"/>
        </p:nvSpPr>
        <p:spPr>
          <a:xfrm>
            <a:off x="-33970" y="266377"/>
            <a:ext cx="937565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D4391C-B8C0-B24A-A837-3162674174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226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9">
            <a:extLst>
              <a:ext uri="{FF2B5EF4-FFF2-40B4-BE49-F238E27FC236}">
                <a16:creationId xmlns:a16="http://schemas.microsoft.com/office/drawing/2014/main" id="{00F513B3-241A-5644-9CD0-08969C8509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56488" y="124477"/>
            <a:ext cx="1574789" cy="687181"/>
          </a:xfrm>
          <a:prstGeom prst="rect">
            <a:avLst/>
          </a:prstGeom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9DB0A6DB-F31A-A343-BF05-360492CB83BF}"/>
              </a:ext>
            </a:extLst>
          </p:cNvPr>
          <p:cNvSpPr/>
          <p:nvPr userDrawn="1"/>
        </p:nvSpPr>
        <p:spPr>
          <a:xfrm>
            <a:off x="-3243" y="288565"/>
            <a:ext cx="894267" cy="3198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384103-0CD4-E641-A9AE-B808169DCE7C}"/>
              </a:ext>
            </a:extLst>
          </p:cNvPr>
          <p:cNvSpPr txBox="1"/>
          <p:nvPr userDrawn="1"/>
        </p:nvSpPr>
        <p:spPr>
          <a:xfrm>
            <a:off x="554399" y="6407916"/>
            <a:ext cx="615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2023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219AD7C-9E4C-BC47-9C84-6A2E4F3FD078}"/>
              </a:ext>
            </a:extLst>
          </p:cNvPr>
          <p:cNvCxnSpPr/>
          <p:nvPr userDrawn="1"/>
        </p:nvCxnSpPr>
        <p:spPr>
          <a:xfrm>
            <a:off x="1258529" y="6571637"/>
            <a:ext cx="230343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00000" y="900000"/>
            <a:ext cx="9627700" cy="740592"/>
          </a:xfrm>
        </p:spPr>
        <p:txBody>
          <a:bodyPr anchor="t" anchorCtr="0"/>
          <a:lstStyle>
            <a:lvl1pPr>
              <a:defRPr sz="3192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40995" y="1674796"/>
            <a:ext cx="7726642" cy="4254366"/>
          </a:xfrm>
        </p:spPr>
        <p:txBody>
          <a:bodyPr anchor="t"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113" y="1625000"/>
            <a:ext cx="2916079" cy="4304162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03EC4-AEDB-A546-B9B7-585538AAD3C7}" type="datetime1">
              <a:rPr lang="ru-RU" smtClean="0"/>
              <a:t>07.04.2025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4391C-B8C0-B24A-A837-316267417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805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9">
            <a:extLst>
              <a:ext uri="{FF2B5EF4-FFF2-40B4-BE49-F238E27FC236}">
                <a16:creationId xmlns:a16="http://schemas.microsoft.com/office/drawing/2014/main" id="{82FB6434-E9A9-A141-89AC-B38A0E2073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56488" y="124477"/>
            <a:ext cx="1574789" cy="687181"/>
          </a:xfrm>
          <a:prstGeom prst="rect">
            <a:avLst/>
          </a:prstGeom>
        </p:spPr>
      </p:pic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id="{D954ACBC-1461-8F49-8A62-25BE7C807B19}"/>
              </a:ext>
            </a:extLst>
          </p:cNvPr>
          <p:cNvSpPr/>
          <p:nvPr userDrawn="1"/>
        </p:nvSpPr>
        <p:spPr>
          <a:xfrm>
            <a:off x="-3243" y="288565"/>
            <a:ext cx="894267" cy="3198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05D89A-CBD9-1747-8A24-211A119C1CB5}"/>
              </a:ext>
            </a:extLst>
          </p:cNvPr>
          <p:cNvSpPr txBox="1"/>
          <p:nvPr userDrawn="1"/>
        </p:nvSpPr>
        <p:spPr>
          <a:xfrm>
            <a:off x="554399" y="6407916"/>
            <a:ext cx="615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2023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187A918-407B-4D42-98BB-5B3D0F5839E2}"/>
              </a:ext>
            </a:extLst>
          </p:cNvPr>
          <p:cNvCxnSpPr/>
          <p:nvPr userDrawn="1"/>
        </p:nvCxnSpPr>
        <p:spPr>
          <a:xfrm>
            <a:off x="1258529" y="6571637"/>
            <a:ext cx="230343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00000" y="864000"/>
            <a:ext cx="9627700" cy="740592"/>
          </a:xfrm>
        </p:spPr>
        <p:txBody>
          <a:bodyPr anchor="t" anchorCtr="0"/>
          <a:lstStyle>
            <a:lvl1pPr>
              <a:defRPr sz="3192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40995" y="1674796"/>
            <a:ext cx="3638348" cy="4254366"/>
          </a:xfrm>
        </p:spPr>
        <p:txBody>
          <a:bodyPr anchor="t"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113" y="1625000"/>
            <a:ext cx="2916079" cy="4304162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B6139-3C51-544D-A275-589F7A7E6369}" type="datetime1">
              <a:rPr lang="ru-RU" smtClean="0"/>
              <a:t>07.04.2025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4391C-B8C0-B24A-A837-316267417444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47FAB26-A65D-A241-B811-CFF044D18B1A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8383605" y="1674796"/>
            <a:ext cx="3638348" cy="4254366"/>
          </a:xfrm>
        </p:spPr>
        <p:txBody>
          <a:bodyPr anchor="t"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F7329FE-F5D1-374D-B109-65B84655D2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56488" y="124477"/>
            <a:ext cx="1574789" cy="687181"/>
          </a:xfrm>
          <a:prstGeom prst="rect">
            <a:avLst/>
          </a:prstGeom>
        </p:spPr>
      </p:pic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id="{263CFD3C-F777-DA4D-BC37-116E29B7A220}"/>
              </a:ext>
            </a:extLst>
          </p:cNvPr>
          <p:cNvSpPr/>
          <p:nvPr userDrawn="1"/>
        </p:nvSpPr>
        <p:spPr>
          <a:xfrm>
            <a:off x="-3243" y="288565"/>
            <a:ext cx="894267" cy="3198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772282-7CE5-9B49-B848-BF7E6632BBB4}"/>
              </a:ext>
            </a:extLst>
          </p:cNvPr>
          <p:cNvSpPr txBox="1"/>
          <p:nvPr userDrawn="1"/>
        </p:nvSpPr>
        <p:spPr>
          <a:xfrm>
            <a:off x="554399" y="6407916"/>
            <a:ext cx="615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2023</a:t>
            </a:r>
            <a:endParaRPr lang="ru-R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F7AA82A-8CAD-7945-8DF4-19C7F478AB03}"/>
              </a:ext>
            </a:extLst>
          </p:cNvPr>
          <p:cNvCxnSpPr/>
          <p:nvPr userDrawn="1"/>
        </p:nvCxnSpPr>
        <p:spPr>
          <a:xfrm>
            <a:off x="1258529" y="6571637"/>
            <a:ext cx="230343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2713" y="900000"/>
            <a:ext cx="9627700" cy="740592"/>
          </a:xfrm>
        </p:spPr>
        <p:txBody>
          <a:bodyPr anchor="t" anchorCtr="0"/>
          <a:lstStyle>
            <a:lvl1pPr>
              <a:defRPr sz="3192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40995" y="1674796"/>
            <a:ext cx="2321062" cy="4254366"/>
          </a:xfrm>
        </p:spPr>
        <p:txBody>
          <a:bodyPr anchor="t"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113" y="1625000"/>
            <a:ext cx="2916079" cy="4304162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F2F27-2E9A-5E43-AA18-A5B944132F59}" type="datetime1">
              <a:rPr lang="ru-RU" smtClean="0"/>
              <a:t>07.04.2025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4391C-B8C0-B24A-A837-316267417444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47FAB26-A65D-A241-B811-CFF044D18B1A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7019109" y="1674796"/>
            <a:ext cx="2321062" cy="4254366"/>
          </a:xfrm>
        </p:spPr>
        <p:txBody>
          <a:bodyPr anchor="t"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79F780C-3DBF-7240-9736-987FCF93B284}"/>
              </a:ext>
            </a:extLst>
          </p:cNvPr>
          <p:cNvSpPr>
            <a:spLocks noGrp="1" noChangeAspect="1"/>
          </p:cNvSpPr>
          <p:nvPr>
            <p:ph type="pic" idx="14"/>
          </p:nvPr>
        </p:nvSpPr>
        <p:spPr>
          <a:xfrm>
            <a:off x="9701349" y="1674796"/>
            <a:ext cx="2321062" cy="4254366"/>
          </a:xfrm>
        </p:spPr>
        <p:txBody>
          <a:bodyPr anchor="t"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652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024" y="900000"/>
            <a:ext cx="9576679" cy="7143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024" y="1820976"/>
            <a:ext cx="11205726" cy="43402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1024" y="7084883"/>
            <a:ext cx="2916079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57F375-12B8-4849-BF4D-9AACA101A6E6}" type="datetime1">
              <a:rPr lang="ru-RU" smtClean="0"/>
              <a:t>07.04.2025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70567" y="7084884"/>
            <a:ext cx="4374118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5463" y="266377"/>
            <a:ext cx="738132" cy="364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D4391C-B8C0-B24A-A837-31626741744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2608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5" r:id="rId2"/>
    <p:sldLayoutId id="2147483673" r:id="rId3"/>
    <p:sldLayoutId id="2147483689" r:id="rId4"/>
    <p:sldLayoutId id="2147483690" r:id="rId5"/>
    <p:sldLayoutId id="2147483674" r:id="rId6"/>
    <p:sldLayoutId id="2147483681" r:id="rId7"/>
    <p:sldLayoutId id="2147483686" r:id="rId8"/>
    <p:sldLayoutId id="2147483687" r:id="rId9"/>
    <p:sldLayoutId id="2147483688" r:id="rId10"/>
    <p:sldLayoutId id="2147483675" r:id="rId11"/>
    <p:sldLayoutId id="2147483678" r:id="rId12"/>
    <p:sldLayoutId id="2147483684" r:id="rId13"/>
    <p:sldLayoutId id="2147483695" r:id="rId14"/>
    <p:sldLayoutId id="2147483696" r:id="rId15"/>
  </p:sldLayoutIdLst>
  <p:hf hdr="0" ftr="0" dt="0"/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2114" rtl="0" eaLnBrk="1" latinLnBrk="0" hangingPunct="1">
        <a:lnSpc>
          <a:spcPct val="100000"/>
        </a:lnSpc>
        <a:spcBef>
          <a:spcPts val="998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indent="0" algn="l" defTabSz="912114" rtl="0" eaLnBrk="1" latinLnBrk="0" hangingPunct="1">
        <a:lnSpc>
          <a:spcPct val="100000"/>
        </a:lnSpc>
        <a:spcBef>
          <a:spcPts val="499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0" indent="0" algn="l" defTabSz="912114" rtl="0" eaLnBrk="1" latinLnBrk="0" hangingPunct="1">
        <a:lnSpc>
          <a:spcPct val="100000"/>
        </a:lnSpc>
        <a:spcBef>
          <a:spcPts val="499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0" indent="0" algn="l" defTabSz="912114" rtl="0" eaLnBrk="1" latinLnBrk="0" hangingPunct="1">
        <a:lnSpc>
          <a:spcPct val="100000"/>
        </a:lnSpc>
        <a:spcBef>
          <a:spcPts val="499"/>
        </a:spcBef>
        <a:buFont typeface="Arial" panose="020B0604020202020204" pitchFamily="34" charset="0"/>
        <a:buNone/>
        <a:defRPr sz="1200" kern="1200">
          <a:solidFill>
            <a:srgbClr val="6D6D6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0" indent="0" algn="l" defTabSz="912114" rtl="0" eaLnBrk="1" latinLnBrk="0" hangingPunct="1">
        <a:lnSpc>
          <a:spcPct val="100000"/>
        </a:lnSpc>
        <a:spcBef>
          <a:spcPts val="499"/>
        </a:spcBef>
        <a:buFont typeface="Arial" panose="020B0604020202020204" pitchFamily="34" charset="0"/>
        <a:buNone/>
        <a:defRPr sz="1000" kern="1200">
          <a:solidFill>
            <a:srgbClr val="6D6D6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54" userDrawn="1">
          <p15:clr>
            <a:srgbClr val="F26B43"/>
          </p15:clr>
        </p15:guide>
        <p15:guide id="2" pos="4082" userDrawn="1">
          <p15:clr>
            <a:srgbClr val="F26B43"/>
          </p15:clr>
        </p15:guide>
        <p15:guide id="3" orient="horz" pos="385" userDrawn="1">
          <p15:clr>
            <a:srgbClr val="F26B43"/>
          </p15:clr>
        </p15:guide>
        <p15:guide id="4" orient="horz" pos="3969" userDrawn="1">
          <p15:clr>
            <a:srgbClr val="F26B43"/>
          </p15:clr>
        </p15:guide>
        <p15:guide id="5" pos="567" userDrawn="1">
          <p15:clr>
            <a:srgbClr val="F26B43"/>
          </p15:clr>
        </p15:guide>
        <p15:guide id="6" pos="76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1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sv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0.png"/><Relationship Id="rId14" Type="http://schemas.openxmlformats.org/officeDocument/2006/relationships/image" Target="../media/image1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2.svg"/><Relationship Id="rId7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sv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openxmlformats.org/officeDocument/2006/relationships/image" Target="../media/image38.svg"/><Relationship Id="rId4" Type="http://schemas.openxmlformats.org/officeDocument/2006/relationships/image" Target="../media/image6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4E694-B4BE-4647-B02E-5553DD8C6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2779" y="1662859"/>
            <a:ext cx="9338713" cy="1056475"/>
          </a:xfrm>
        </p:spPr>
        <p:txBody>
          <a:bodyPr/>
          <a:lstStyle/>
          <a:p>
            <a:r>
              <a:rPr lang="ru-RU" sz="4000" dirty="0"/>
              <a:t>«О содействии трудоустройству выпускников СЗИУ РАНХиГС»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83B779-785B-C549-98BC-FD63CEA37A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3583" y="3922643"/>
            <a:ext cx="6374295" cy="1736035"/>
          </a:xfrm>
        </p:spPr>
        <p:txBody>
          <a:bodyPr/>
          <a:lstStyle/>
          <a:p>
            <a:r>
              <a:rPr lang="ru-RU" dirty="0"/>
              <a:t>Куликова Елена Александровна</a:t>
            </a:r>
          </a:p>
          <a:p>
            <a:r>
              <a:rPr lang="ru-RU" dirty="0" err="1"/>
              <a:t>Новгородов</a:t>
            </a:r>
            <a:r>
              <a:rPr lang="ru-RU" dirty="0"/>
              <a:t> </a:t>
            </a:r>
            <a:r>
              <a:rPr lang="ru-RU"/>
              <a:t>Виталий Анатольевич</a:t>
            </a:r>
            <a:endParaRPr lang="ru-RU" dirty="0"/>
          </a:p>
          <a:p>
            <a:r>
              <a:rPr lang="ru-RU" dirty="0"/>
              <a:t>Степурин Иван Викторович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2EA1E6E-F4DD-4518-BB34-C92549B3E190}"/>
              </a:ext>
            </a:extLst>
          </p:cNvPr>
          <p:cNvSpPr/>
          <p:nvPr/>
        </p:nvSpPr>
        <p:spPr>
          <a:xfrm rot="16200000">
            <a:off x="11983915" y="668216"/>
            <a:ext cx="211013" cy="2110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02688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BF747-EE1C-154E-B217-72E85D8A7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133" y="146274"/>
            <a:ext cx="9052362" cy="1011636"/>
          </a:xfrm>
        </p:spPr>
        <p:txBody>
          <a:bodyPr anchor="t" anchorCtr="0"/>
          <a:lstStyle/>
          <a:p>
            <a:r>
              <a:rPr lang="ru-RU" sz="2600" dirty="0">
                <a:solidFill>
                  <a:schemeClr val="accent1">
                    <a:lumMod val="50000"/>
                  </a:schemeClr>
                </a:solidFill>
              </a:rPr>
              <a:t>Предложения по совершенствованию системы содействия трудоустройству выпускников СЗИУ РАНХиГС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70D6DE-7184-2C47-8F90-3F004095FBE9}"/>
              </a:ext>
            </a:extLst>
          </p:cNvPr>
          <p:cNvSpPr txBox="1"/>
          <p:nvPr/>
        </p:nvSpPr>
        <p:spPr>
          <a:xfrm>
            <a:off x="1186133" y="4257271"/>
            <a:ext cx="10843818" cy="2993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Разработать и внедрить в социальные сети Института рубрику, посвященную вопросам содействия трудоустройству студентов и выпускников СЗИУ РАНХиГС</a:t>
            </a:r>
            <a:endParaRPr lang="en-US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10134504" y="-80691"/>
            <a:ext cx="2825846" cy="1471932"/>
            <a:chOff x="10134504" y="-80691"/>
            <a:chExt cx="2825846" cy="147193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10342485" y="0"/>
              <a:ext cx="2617865" cy="1065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4504" y="-80691"/>
              <a:ext cx="2798571" cy="1471932"/>
            </a:xfrm>
            <a:prstGeom prst="rect">
              <a:avLst/>
            </a:prstGeom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79E027-8FB9-3645-882F-EBFED1FA2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4391C-B8C0-B24A-A837-316267417444}" type="slidenum">
              <a:rPr lang="ru-RU" smtClean="0"/>
              <a:pPr/>
              <a:t>10</a:t>
            </a:fld>
            <a:endParaRPr lang="ru-RU" dirty="0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5315B07A-617F-42B1-A4BE-2C11C56E9911}"/>
              </a:ext>
            </a:extLst>
          </p:cNvPr>
          <p:cNvGrpSpPr/>
          <p:nvPr/>
        </p:nvGrpSpPr>
        <p:grpSpPr>
          <a:xfrm>
            <a:off x="545122" y="6321669"/>
            <a:ext cx="3059723" cy="364195"/>
            <a:chOff x="545122" y="6321669"/>
            <a:chExt cx="3059723" cy="3641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D55EB4D5-4109-4E92-A0E8-9C50136D72A0}"/>
                </a:ext>
              </a:extLst>
            </p:cNvPr>
            <p:cNvSpPr/>
            <p:nvPr/>
          </p:nvSpPr>
          <p:spPr>
            <a:xfrm>
              <a:off x="545122" y="6321669"/>
              <a:ext cx="3059723" cy="3641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514AA388-3805-4EFE-88CC-900CA4AEEA21}"/>
                </a:ext>
              </a:extLst>
            </p:cNvPr>
            <p:cNvCxnSpPr/>
            <p:nvPr/>
          </p:nvCxnSpPr>
          <p:spPr>
            <a:xfrm>
              <a:off x="1274401" y="6515100"/>
              <a:ext cx="2145963" cy="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1B984BB8-98F7-4842-8679-1F531FA80FCF}"/>
              </a:ext>
            </a:extLst>
          </p:cNvPr>
          <p:cNvSpPr txBox="1"/>
          <p:nvPr/>
        </p:nvSpPr>
        <p:spPr>
          <a:xfrm>
            <a:off x="1186133" y="4933488"/>
            <a:ext cx="11101569" cy="6247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Провести серию карьерных марафонов на платформе </a:t>
            </a:r>
            <a:r>
              <a:rPr lang="ru-RU" b="1" dirty="0" err="1">
                <a:solidFill>
                  <a:schemeClr val="accent1"/>
                </a:solidFill>
              </a:rPr>
              <a:t>Факультетус</a:t>
            </a:r>
            <a:r>
              <a:rPr lang="ru-RU" b="1" dirty="0">
                <a:solidFill>
                  <a:schemeClr val="accent1"/>
                </a:solidFill>
              </a:rPr>
              <a:t>, приуроченных к профессиональным праздникам по направлениям обучения в Институте.</a:t>
            </a:r>
            <a:endParaRPr lang="en-US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79103" y="4107869"/>
            <a:ext cx="620982" cy="620982"/>
            <a:chOff x="479103" y="4107869"/>
            <a:chExt cx="620982" cy="620982"/>
          </a:xfrm>
        </p:grpSpPr>
        <p:sp>
          <p:nvSpPr>
            <p:cNvPr id="24" name="Oval 11">
              <a:extLst>
                <a:ext uri="{FF2B5EF4-FFF2-40B4-BE49-F238E27FC236}">
                  <a16:creationId xmlns:a16="http://schemas.microsoft.com/office/drawing/2014/main" id="{F9573092-9343-A34C-9301-9AB1BEFDDD3D}"/>
                </a:ext>
              </a:extLst>
            </p:cNvPr>
            <p:cNvSpPr/>
            <p:nvPr/>
          </p:nvSpPr>
          <p:spPr>
            <a:xfrm>
              <a:off x="479103" y="4107869"/>
              <a:ext cx="620982" cy="620982"/>
            </a:xfrm>
            <a:prstGeom prst="ellipse">
              <a:avLst/>
            </a:prstGeom>
            <a:solidFill>
              <a:srgbClr val="58BF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5" name="Рисунок 2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529" t="11418" r="4607" b="72012"/>
            <a:stretch/>
          </p:blipFill>
          <p:spPr>
            <a:xfrm>
              <a:off x="538043" y="4242203"/>
              <a:ext cx="481711" cy="329446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4870D6DE-7184-2C47-8F90-3F004095FBE9}"/>
              </a:ext>
            </a:extLst>
          </p:cNvPr>
          <p:cNvSpPr txBox="1"/>
          <p:nvPr/>
        </p:nvSpPr>
        <p:spPr>
          <a:xfrm>
            <a:off x="4794989" y="1384875"/>
            <a:ext cx="6883555" cy="20692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2400" b="1" i="1" u="sng" dirty="0">
                <a:solidFill>
                  <a:schemeClr val="accent6">
                    <a:lumMod val="75000"/>
                  </a:schemeClr>
                </a:solidFill>
              </a:rPr>
              <a:t>Считаю важным установить для вузов показатели эффективности. Главный из них — занятость выпускников</a:t>
            </a:r>
            <a:endParaRPr lang="en-US" sz="2400" b="1" i="1" u="sng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70D6DE-7184-2C47-8F90-3F004095FBE9}"/>
              </a:ext>
            </a:extLst>
          </p:cNvPr>
          <p:cNvSpPr txBox="1"/>
          <p:nvPr/>
        </p:nvSpPr>
        <p:spPr>
          <a:xfrm>
            <a:off x="7599183" y="2902300"/>
            <a:ext cx="4263846" cy="3478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2000" b="1" dirty="0">
                <a:solidFill>
                  <a:schemeClr val="accent1"/>
                </a:solidFill>
              </a:rPr>
              <a:t>Владимир Владимирович Путин </a:t>
            </a:r>
            <a:endParaRPr lang="en-US" sz="2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81" y="1258216"/>
            <a:ext cx="3810623" cy="2766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B984BB8-98F7-4842-8679-1F531FA80FCF}"/>
              </a:ext>
            </a:extLst>
          </p:cNvPr>
          <p:cNvSpPr txBox="1"/>
          <p:nvPr/>
        </p:nvSpPr>
        <p:spPr>
          <a:xfrm>
            <a:off x="1159025" y="5674207"/>
            <a:ext cx="10806238" cy="6701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Создать и наполнить актуальным контентом отдельный раздел сайта СЗИУ РАНХиГС, посвященный успешным карьерным историям выпускников.</a:t>
            </a:r>
            <a:endParaRPr lang="en-US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468407" y="4886337"/>
            <a:ext cx="620982" cy="620982"/>
            <a:chOff x="534529" y="3809623"/>
            <a:chExt cx="2045678" cy="2045678"/>
          </a:xfrm>
        </p:grpSpPr>
        <p:sp>
          <p:nvSpPr>
            <p:cNvPr id="29" name="Oval 11">
              <a:extLst>
                <a:ext uri="{FF2B5EF4-FFF2-40B4-BE49-F238E27FC236}">
                  <a16:creationId xmlns:a16="http://schemas.microsoft.com/office/drawing/2014/main" id="{F9573092-9343-A34C-9301-9AB1BEFDDD3D}"/>
                </a:ext>
              </a:extLst>
            </p:cNvPr>
            <p:cNvSpPr/>
            <p:nvPr/>
          </p:nvSpPr>
          <p:spPr>
            <a:xfrm>
              <a:off x="534529" y="3809623"/>
              <a:ext cx="2045678" cy="2045678"/>
            </a:xfrm>
            <a:prstGeom prst="ellipse">
              <a:avLst/>
            </a:prstGeom>
            <a:solidFill>
              <a:srgbClr val="58BF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1" name="Рисунок 3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529" t="11418" r="4607" b="72012"/>
            <a:stretch/>
          </p:blipFill>
          <p:spPr>
            <a:xfrm>
              <a:off x="728693" y="4252153"/>
              <a:ext cx="1586883" cy="1085282"/>
            </a:xfrm>
            <a:prstGeom prst="rect">
              <a:avLst/>
            </a:prstGeom>
          </p:spPr>
        </p:pic>
      </p:grpSp>
      <p:grpSp>
        <p:nvGrpSpPr>
          <p:cNvPr id="32" name="Группа 31"/>
          <p:cNvGrpSpPr/>
          <p:nvPr/>
        </p:nvGrpSpPr>
        <p:grpSpPr>
          <a:xfrm>
            <a:off x="479103" y="5664805"/>
            <a:ext cx="620982" cy="620982"/>
            <a:chOff x="534529" y="3809623"/>
            <a:chExt cx="2045678" cy="2045678"/>
          </a:xfrm>
        </p:grpSpPr>
        <p:sp>
          <p:nvSpPr>
            <p:cNvPr id="33" name="Oval 11">
              <a:extLst>
                <a:ext uri="{FF2B5EF4-FFF2-40B4-BE49-F238E27FC236}">
                  <a16:creationId xmlns:a16="http://schemas.microsoft.com/office/drawing/2014/main" id="{F9573092-9343-A34C-9301-9AB1BEFDDD3D}"/>
                </a:ext>
              </a:extLst>
            </p:cNvPr>
            <p:cNvSpPr/>
            <p:nvPr/>
          </p:nvSpPr>
          <p:spPr>
            <a:xfrm>
              <a:off x="534529" y="3809623"/>
              <a:ext cx="2045678" cy="2045678"/>
            </a:xfrm>
            <a:prstGeom prst="ellipse">
              <a:avLst/>
            </a:prstGeom>
            <a:solidFill>
              <a:srgbClr val="58BF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529" t="11418" r="4607" b="72012"/>
            <a:stretch/>
          </p:blipFill>
          <p:spPr>
            <a:xfrm>
              <a:off x="728693" y="4252153"/>
              <a:ext cx="1586883" cy="10852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3460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5DD6E-CCA5-374B-A5FC-E3FA356A6A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126" y="1514602"/>
            <a:ext cx="6802783" cy="773723"/>
          </a:xfrm>
        </p:spPr>
        <p:txBody>
          <a:bodyPr/>
          <a:lstStyle/>
          <a:p>
            <a:r>
              <a:rPr lang="ru-RU" sz="3800" dirty="0"/>
              <a:t>СПАСИБО ЗА ВНИМАНИЕ!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D474C8-25A5-2E44-AA8C-A28CACCB194F}"/>
              </a:ext>
            </a:extLst>
          </p:cNvPr>
          <p:cNvSpPr txBox="1"/>
          <p:nvPr/>
        </p:nvSpPr>
        <p:spPr>
          <a:xfrm>
            <a:off x="913800" y="6125935"/>
            <a:ext cx="2146926" cy="338554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ru-RU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Санкт-Петербург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A46A0FB-10F3-4EE0-9B91-C8438D01321B}"/>
              </a:ext>
            </a:extLst>
          </p:cNvPr>
          <p:cNvSpPr/>
          <p:nvPr/>
        </p:nvSpPr>
        <p:spPr>
          <a:xfrm rot="16200000">
            <a:off x="11983915" y="668216"/>
            <a:ext cx="211013" cy="2110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4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10908EE-411E-4071-BD66-CAE3317BCF6A}"/>
              </a:ext>
            </a:extLst>
          </p:cNvPr>
          <p:cNvSpPr txBox="1">
            <a:spLocks/>
          </p:cNvSpPr>
          <p:nvPr/>
        </p:nvSpPr>
        <p:spPr>
          <a:xfrm>
            <a:off x="462257" y="2543113"/>
            <a:ext cx="6723652" cy="180901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211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3800" dirty="0"/>
              <a:t>Будем рады видеть </a:t>
            </a:r>
            <a:endParaRPr lang="en-US" sz="3800" dirty="0"/>
          </a:p>
          <a:p>
            <a:r>
              <a:rPr lang="ru-RU" sz="3800" dirty="0"/>
              <a:t>Вас в наших социальных сетях </a:t>
            </a:r>
            <a:r>
              <a:rPr lang="ru-RU" sz="3800" dirty="0">
                <a:sym typeface="Wingdings" panose="05000000000000000000" pitchFamily="2" charset="2"/>
              </a:rPr>
              <a:t></a:t>
            </a:r>
            <a:r>
              <a:rPr lang="ru-RU" sz="3800" dirty="0"/>
              <a:t>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CDB6DBA-1D80-4475-8928-856E75295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5909" y="1259814"/>
            <a:ext cx="4718875" cy="4718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8890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BF747-EE1C-154E-B217-72E85D8A7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990" y="281118"/>
            <a:ext cx="9469064" cy="823107"/>
          </a:xfrm>
        </p:spPr>
        <p:txBody>
          <a:bodyPr anchor="t" anchorCtr="0"/>
          <a:lstStyle/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Модель содействия трудоустройству студентов СЗИУ РАНХиГС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79E027-8FB9-3645-882F-EBFED1FA2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4391C-B8C0-B24A-A837-316267417444}" type="slidenum">
              <a:rPr lang="ru-RU" smtClean="0"/>
              <a:pPr/>
              <a:t>2</a:t>
            </a:fld>
            <a:endParaRPr lang="ru-RU"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10134504" y="-80691"/>
            <a:ext cx="2825846" cy="1471932"/>
            <a:chOff x="10134504" y="-80691"/>
            <a:chExt cx="2825846" cy="147193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10342485" y="0"/>
              <a:ext cx="2617865" cy="1065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4504" y="-80691"/>
              <a:ext cx="2798571" cy="1471932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5315B07A-617F-42B1-A4BE-2C11C56E9911}"/>
              </a:ext>
            </a:extLst>
          </p:cNvPr>
          <p:cNvGrpSpPr/>
          <p:nvPr/>
        </p:nvGrpSpPr>
        <p:grpSpPr>
          <a:xfrm>
            <a:off x="545122" y="6321669"/>
            <a:ext cx="3059723" cy="364195"/>
            <a:chOff x="545122" y="6321669"/>
            <a:chExt cx="3059723" cy="3641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D55EB4D5-4109-4E92-A0E8-9C50136D72A0}"/>
                </a:ext>
              </a:extLst>
            </p:cNvPr>
            <p:cNvSpPr/>
            <p:nvPr/>
          </p:nvSpPr>
          <p:spPr>
            <a:xfrm>
              <a:off x="545122" y="6321669"/>
              <a:ext cx="3059723" cy="3641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514AA388-3805-4EFE-88CC-900CA4AEEA21}"/>
                </a:ext>
              </a:extLst>
            </p:cNvPr>
            <p:cNvCxnSpPr/>
            <p:nvPr/>
          </p:nvCxnSpPr>
          <p:spPr>
            <a:xfrm>
              <a:off x="1274401" y="6515100"/>
              <a:ext cx="2145963" cy="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Рисунок 88">
            <a:extLst>
              <a:ext uri="{FF2B5EF4-FFF2-40B4-BE49-F238E27FC236}">
                <a16:creationId xmlns:a16="http://schemas.microsoft.com/office/drawing/2014/main" id="{3D3F37C9-1ACB-424F-873D-7BC31488B1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643121" y="2684302"/>
            <a:ext cx="1996710" cy="1471933"/>
          </a:xfrm>
          <a:prstGeom prst="rect">
            <a:avLst/>
          </a:prstGeom>
          <a:noFill/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B62AA3C8-D791-42B5-A9ED-72D82AAEBE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6246" y="2676760"/>
            <a:ext cx="1256745" cy="1204380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63BA250E-FBD5-412A-B6D9-D0A1458589AB}"/>
              </a:ext>
            </a:extLst>
          </p:cNvPr>
          <p:cNvSpPr/>
          <p:nvPr/>
        </p:nvSpPr>
        <p:spPr>
          <a:xfrm>
            <a:off x="536246" y="3885587"/>
            <a:ext cx="12865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Студент/</a:t>
            </a:r>
          </a:p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выпускник</a:t>
            </a:r>
            <a:endParaRPr lang="ru-RU" dirty="0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9C484EB8-AB4A-4A7D-91D8-5F57BF0B8633}"/>
              </a:ext>
            </a:extLst>
          </p:cNvPr>
          <p:cNvSpPr/>
          <p:nvPr/>
        </p:nvSpPr>
        <p:spPr>
          <a:xfrm>
            <a:off x="2329933" y="5851894"/>
            <a:ext cx="957970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chemeClr val="accent1">
                    <a:lumMod val="50000"/>
                  </a:schemeClr>
                </a:solidFill>
              </a:rPr>
              <a:t>Северо-Западный институт управления РАНХиГС</a:t>
            </a:r>
            <a:endParaRPr lang="ru-RU" sz="2600" b="1" dirty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7A97AFF2-9AC7-4997-A8E0-3CC6BDB045B2}"/>
              </a:ext>
            </a:extLst>
          </p:cNvPr>
          <p:cNvSpPr/>
          <p:nvPr/>
        </p:nvSpPr>
        <p:spPr>
          <a:xfrm>
            <a:off x="10342485" y="4347252"/>
            <a:ext cx="2237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Работодатель</a:t>
            </a:r>
            <a:endParaRPr lang="ru-RU" dirty="0"/>
          </a:p>
        </p:txBody>
      </p:sp>
      <p:sp>
        <p:nvSpPr>
          <p:cNvPr id="33" name="Стрелка: влево-вправо 32">
            <a:extLst>
              <a:ext uri="{FF2B5EF4-FFF2-40B4-BE49-F238E27FC236}">
                <a16:creationId xmlns:a16="http://schemas.microsoft.com/office/drawing/2014/main" id="{7E8DCB7A-1781-4273-A1FD-735F1E3D3E7B}"/>
              </a:ext>
            </a:extLst>
          </p:cNvPr>
          <p:cNvSpPr/>
          <p:nvPr/>
        </p:nvSpPr>
        <p:spPr>
          <a:xfrm>
            <a:off x="1839670" y="3347909"/>
            <a:ext cx="926814" cy="3693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трелка: влево-вправо 47">
            <a:extLst>
              <a:ext uri="{FF2B5EF4-FFF2-40B4-BE49-F238E27FC236}">
                <a16:creationId xmlns:a16="http://schemas.microsoft.com/office/drawing/2014/main" id="{C651FA11-427F-40BE-BA46-AE4898BA874C}"/>
              </a:ext>
            </a:extLst>
          </p:cNvPr>
          <p:cNvSpPr/>
          <p:nvPr/>
        </p:nvSpPr>
        <p:spPr>
          <a:xfrm>
            <a:off x="9716307" y="3347909"/>
            <a:ext cx="926814" cy="3693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41D682-A32F-ED4E-E3E2-5D35E99920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927224" y="1491549"/>
            <a:ext cx="1632576" cy="150197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609E509-DDB4-709C-1799-63282CC9133B}"/>
              </a:ext>
            </a:extLst>
          </p:cNvPr>
          <p:cNvSpPr/>
          <p:nvPr/>
        </p:nvSpPr>
        <p:spPr>
          <a:xfrm>
            <a:off x="5360360" y="4224141"/>
            <a:ext cx="132694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dirty="0">
                <a:solidFill>
                  <a:schemeClr val="accent1">
                    <a:lumMod val="50000"/>
                  </a:schemeClr>
                </a:solidFill>
              </a:rPr>
              <a:t>ЦКС СЗИУ РАНХиГС</a:t>
            </a:r>
            <a:endParaRPr lang="ru-RU" sz="17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F2295D9-2641-1E6D-989B-28B40C4209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4054674" y="3996508"/>
            <a:ext cx="1379456" cy="107916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215D083-8B96-2516-1A70-C9E6E8C1807C}"/>
              </a:ext>
            </a:extLst>
          </p:cNvPr>
          <p:cNvSpPr/>
          <p:nvPr/>
        </p:nvSpPr>
        <p:spPr>
          <a:xfrm>
            <a:off x="6899275" y="3005787"/>
            <a:ext cx="166052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dirty="0">
                <a:solidFill>
                  <a:schemeClr val="accent1">
                    <a:lumMod val="50000"/>
                  </a:schemeClr>
                </a:solidFill>
              </a:rPr>
              <a:t>Карьерные консультации</a:t>
            </a:r>
            <a:endParaRPr lang="ru-RU" sz="1700" dirty="0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1EFFB781-0178-CBAC-B90E-029CBA132CF9}"/>
              </a:ext>
            </a:extLst>
          </p:cNvPr>
          <p:cNvGrpSpPr/>
          <p:nvPr/>
        </p:nvGrpSpPr>
        <p:grpSpPr>
          <a:xfrm>
            <a:off x="3961760" y="1847582"/>
            <a:ext cx="2196635" cy="1025929"/>
            <a:chOff x="5173558" y="3539380"/>
            <a:chExt cx="1801243" cy="841263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2AA2CAE1-86F5-5DB2-786B-14EC32EC0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6096961" y="3539380"/>
              <a:ext cx="877840" cy="841263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AB3375C8-F13A-A1B0-5032-1F94148B5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p:blipFill>
          <p:spPr>
            <a:xfrm>
              <a:off x="5173558" y="3539380"/>
              <a:ext cx="826633" cy="841263"/>
            </a:xfrm>
            <a:prstGeom prst="rect">
              <a:avLst/>
            </a:prstGeom>
          </p:spPr>
        </p:pic>
      </p:grp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1AAF445-C82E-FB58-F019-FD713AAEF16D}"/>
              </a:ext>
            </a:extLst>
          </p:cNvPr>
          <p:cNvSpPr/>
          <p:nvPr/>
        </p:nvSpPr>
        <p:spPr>
          <a:xfrm>
            <a:off x="4257597" y="2908505"/>
            <a:ext cx="166052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dirty="0">
                <a:solidFill>
                  <a:schemeClr val="accent1">
                    <a:lumMod val="50000"/>
                  </a:schemeClr>
                </a:solidFill>
              </a:rPr>
              <a:t>Карьерные мероприятия</a:t>
            </a:r>
            <a:endParaRPr lang="ru-RU" sz="1700" dirty="0"/>
          </a:p>
        </p:txBody>
      </p:sp>
      <p:sp>
        <p:nvSpPr>
          <p:cNvPr id="13" name="Облако 12">
            <a:extLst>
              <a:ext uri="{FF2B5EF4-FFF2-40B4-BE49-F238E27FC236}">
                <a16:creationId xmlns:a16="http://schemas.microsoft.com/office/drawing/2014/main" id="{3605561C-9058-4F29-AC46-C923604402A9}"/>
              </a:ext>
            </a:extLst>
          </p:cNvPr>
          <p:cNvSpPr/>
          <p:nvPr/>
        </p:nvSpPr>
        <p:spPr>
          <a:xfrm>
            <a:off x="2801496" y="1178169"/>
            <a:ext cx="6914004" cy="4691778"/>
          </a:xfrm>
          <a:prstGeom prst="cloud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: изогнутая влево 14">
            <a:extLst>
              <a:ext uri="{FF2B5EF4-FFF2-40B4-BE49-F238E27FC236}">
                <a16:creationId xmlns:a16="http://schemas.microsoft.com/office/drawing/2014/main" id="{6D89A569-399D-40B6-ACB2-D086DADB835C}"/>
              </a:ext>
            </a:extLst>
          </p:cNvPr>
          <p:cNvSpPr/>
          <p:nvPr/>
        </p:nvSpPr>
        <p:spPr>
          <a:xfrm rot="10800000">
            <a:off x="2074983" y="4806704"/>
            <a:ext cx="842452" cy="140057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F6ADFDB-B47D-4D03-86FB-424D1BEB2080}"/>
              </a:ext>
            </a:extLst>
          </p:cNvPr>
          <p:cNvSpPr/>
          <p:nvPr/>
        </p:nvSpPr>
        <p:spPr>
          <a:xfrm>
            <a:off x="3694605" y="656614"/>
            <a:ext cx="6018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(на основе метод. рекомендаций МИНОБРНАУКИ РФ)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121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61B2818-41F7-C9DD-33AA-F3EF5F737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4391C-B8C0-B24A-A837-316267417444}" type="slidenum">
              <a:rPr lang="ru-RU" smtClean="0"/>
              <a:t>3</a:t>
            </a:fld>
            <a:endParaRPr lang="ru-RU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F42321D-E756-F2AB-1660-07B52195E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5789" y="448474"/>
            <a:ext cx="5789612" cy="550528"/>
          </a:xfrm>
        </p:spPr>
        <p:txBody>
          <a:bodyPr anchor="t" anchorCtr="0"/>
          <a:lstStyle/>
          <a:p>
            <a:r>
              <a:rPr lang="ru-RU" sz="3600" dirty="0">
                <a:solidFill>
                  <a:schemeClr val="accent1">
                    <a:lumMod val="50000"/>
                  </a:schemeClr>
                </a:solidFill>
              </a:rPr>
              <a:t>Карьерные мероприятия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948AA34B-0BDA-4652-ABA4-EB6BEED0BC34}"/>
              </a:ext>
            </a:extLst>
          </p:cNvPr>
          <p:cNvGrpSpPr/>
          <p:nvPr/>
        </p:nvGrpSpPr>
        <p:grpSpPr>
          <a:xfrm>
            <a:off x="534529" y="6444139"/>
            <a:ext cx="3086250" cy="226685"/>
            <a:chOff x="534529" y="6444139"/>
            <a:chExt cx="3086250" cy="226685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F014D7CC-0C7B-E084-0E21-05D730AE7A12}"/>
                </a:ext>
              </a:extLst>
            </p:cNvPr>
            <p:cNvSpPr/>
            <p:nvPr/>
          </p:nvSpPr>
          <p:spPr>
            <a:xfrm>
              <a:off x="534529" y="6444139"/>
              <a:ext cx="3086250" cy="2266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2A4C2469-BC14-76D9-7C10-E8D891301315}"/>
                </a:ext>
              </a:extLst>
            </p:cNvPr>
            <p:cNvCxnSpPr/>
            <p:nvPr/>
          </p:nvCxnSpPr>
          <p:spPr>
            <a:xfrm>
              <a:off x="1192666" y="6560740"/>
              <a:ext cx="1557577" cy="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Прямоугольник 1"/>
          <p:cNvSpPr/>
          <p:nvPr/>
        </p:nvSpPr>
        <p:spPr>
          <a:xfrm>
            <a:off x="903595" y="1793358"/>
            <a:ext cx="4254428" cy="369332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Мероприятия с работодателями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118422" y="1789666"/>
            <a:ext cx="4889428" cy="369332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Мероприятия по развитию компетенций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3371850" y="1066800"/>
            <a:ext cx="723900" cy="5842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7918450" y="1070484"/>
            <a:ext cx="787400" cy="63131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Группа 24"/>
          <p:cNvGrpSpPr/>
          <p:nvPr/>
        </p:nvGrpSpPr>
        <p:grpSpPr>
          <a:xfrm>
            <a:off x="887104" y="2210971"/>
            <a:ext cx="2611201" cy="1819137"/>
            <a:chOff x="887104" y="2210971"/>
            <a:chExt cx="4270919" cy="2975407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104" y="2210971"/>
              <a:ext cx="4270919" cy="2975407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104" y="3860800"/>
              <a:ext cx="1988367" cy="132557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24" name="Прямоугольник 23"/>
          <p:cNvSpPr/>
          <p:nvPr/>
        </p:nvSpPr>
        <p:spPr>
          <a:xfrm>
            <a:off x="970092" y="4146709"/>
            <a:ext cx="226536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«От теории к практике. Как найти первую работу по специальности»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4"/>
          <a:srcRect l="31929" t="36291" r="49273" b="27992"/>
          <a:stretch/>
        </p:blipFill>
        <p:spPr>
          <a:xfrm>
            <a:off x="3546636" y="2210971"/>
            <a:ext cx="2287196" cy="1819137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3546636" y="4227275"/>
            <a:ext cx="23969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«День открытых дверей стажировки в команде Рисков в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Сбере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»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509069" y="4767417"/>
            <a:ext cx="24063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Чемпионат по стратегии и управлению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Business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Battle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856" y="2323935"/>
            <a:ext cx="2278545" cy="227854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227" y="2323934"/>
            <a:ext cx="3415149" cy="2278545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9026227" y="4691217"/>
            <a:ext cx="24063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Чемпионат по  профессиональному мастерству «Профессионалы»</a:t>
            </a:r>
          </a:p>
        </p:txBody>
      </p:sp>
    </p:spTree>
    <p:extLst>
      <p:ext uri="{BB962C8B-B14F-4D97-AF65-F5344CB8AC3E}">
        <p14:creationId xmlns:p14="http://schemas.microsoft.com/office/powerpoint/2010/main" val="1801422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BF747-EE1C-154E-B217-72E85D8A7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8158" y="334869"/>
            <a:ext cx="8054327" cy="1023458"/>
          </a:xfrm>
        </p:spPr>
        <p:txBody>
          <a:bodyPr anchor="t" anchorCtr="0"/>
          <a:lstStyle/>
          <a:p>
            <a:r>
              <a:rPr lang="ru-RU" sz="4800" dirty="0">
                <a:solidFill>
                  <a:schemeClr val="accent1">
                    <a:lumMod val="50000"/>
                  </a:schemeClr>
                </a:solidFill>
              </a:rPr>
              <a:t>Карьерные консультации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79E027-8FB9-3645-882F-EBFED1FA2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4391C-B8C0-B24A-A837-316267417444}" type="slidenum">
              <a:rPr lang="ru-RU" smtClean="0"/>
              <a:pPr/>
              <a:t>4</a:t>
            </a:fld>
            <a:endParaRPr lang="ru-RU"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10134504" y="-80691"/>
            <a:ext cx="2825846" cy="1471932"/>
            <a:chOff x="10134504" y="-80691"/>
            <a:chExt cx="2825846" cy="147193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10342485" y="0"/>
              <a:ext cx="2617865" cy="1065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4504" y="-80691"/>
              <a:ext cx="2798571" cy="1471932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5315B07A-617F-42B1-A4BE-2C11C56E9911}"/>
              </a:ext>
            </a:extLst>
          </p:cNvPr>
          <p:cNvGrpSpPr/>
          <p:nvPr/>
        </p:nvGrpSpPr>
        <p:grpSpPr>
          <a:xfrm>
            <a:off x="545122" y="6321669"/>
            <a:ext cx="3059723" cy="364195"/>
            <a:chOff x="545122" y="6321669"/>
            <a:chExt cx="3059723" cy="36419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D55EB4D5-4109-4E92-A0E8-9C50136D72A0}"/>
                </a:ext>
              </a:extLst>
            </p:cNvPr>
            <p:cNvSpPr/>
            <p:nvPr/>
          </p:nvSpPr>
          <p:spPr>
            <a:xfrm>
              <a:off x="545122" y="6321669"/>
              <a:ext cx="3059723" cy="3641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514AA388-3805-4EFE-88CC-900CA4AEEA21}"/>
                </a:ext>
              </a:extLst>
            </p:cNvPr>
            <p:cNvCxnSpPr/>
            <p:nvPr/>
          </p:nvCxnSpPr>
          <p:spPr>
            <a:xfrm>
              <a:off x="1274401" y="6515100"/>
              <a:ext cx="2145963" cy="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Стрелка: вниз 45">
            <a:extLst>
              <a:ext uri="{FF2B5EF4-FFF2-40B4-BE49-F238E27FC236}">
                <a16:creationId xmlns:a16="http://schemas.microsoft.com/office/drawing/2014/main" id="{3A4610E7-6415-4A10-AE0B-A45C0383FE15}"/>
              </a:ext>
            </a:extLst>
          </p:cNvPr>
          <p:cNvSpPr/>
          <p:nvPr/>
        </p:nvSpPr>
        <p:spPr>
          <a:xfrm>
            <a:off x="3086097" y="2572506"/>
            <a:ext cx="175847" cy="258615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C3EA56F-AE85-480C-AFF8-9E521BD6F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52517" y="317187"/>
            <a:ext cx="1122466" cy="103266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B359F13-8BD6-461A-ADDF-EB2BA74371C1}"/>
              </a:ext>
            </a:extLst>
          </p:cNvPr>
          <p:cNvSpPr txBox="1"/>
          <p:nvPr/>
        </p:nvSpPr>
        <p:spPr>
          <a:xfrm>
            <a:off x="900113" y="1749971"/>
            <a:ext cx="4088268" cy="920402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ru-RU" sz="1400" b="1" spc="100" dirty="0">
                <a:solidFill>
                  <a:schemeClr val="bg1"/>
                </a:solidFill>
              </a:rPr>
              <a:t>Индивидуальные консультации</a:t>
            </a:r>
          </a:p>
        </p:txBody>
      </p:sp>
      <p:sp>
        <p:nvSpPr>
          <p:cNvPr id="33" name="Oval 10">
            <a:extLst>
              <a:ext uri="{FF2B5EF4-FFF2-40B4-BE49-F238E27FC236}">
                <a16:creationId xmlns:a16="http://schemas.microsoft.com/office/drawing/2014/main" id="{6B7EE91B-3968-4A34-A34C-8D0C0C076459}"/>
              </a:ext>
            </a:extLst>
          </p:cNvPr>
          <p:cNvSpPr/>
          <p:nvPr/>
        </p:nvSpPr>
        <p:spPr>
          <a:xfrm>
            <a:off x="770977" y="3080271"/>
            <a:ext cx="431072" cy="43107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6" name="Straight Connector 14">
            <a:extLst>
              <a:ext uri="{FF2B5EF4-FFF2-40B4-BE49-F238E27FC236}">
                <a16:creationId xmlns:a16="http://schemas.microsoft.com/office/drawing/2014/main" id="{69DD3AFD-D9C7-488F-B7E1-E1D50BFB9AD7}"/>
              </a:ext>
            </a:extLst>
          </p:cNvPr>
          <p:cNvCxnSpPr>
            <a:cxnSpLocks/>
          </p:cNvCxnSpPr>
          <p:nvPr/>
        </p:nvCxnSpPr>
        <p:spPr>
          <a:xfrm>
            <a:off x="979495" y="3566469"/>
            <a:ext cx="0" cy="41596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17">
            <a:extLst>
              <a:ext uri="{FF2B5EF4-FFF2-40B4-BE49-F238E27FC236}">
                <a16:creationId xmlns:a16="http://schemas.microsoft.com/office/drawing/2014/main" id="{F5D958D1-1B47-4EF0-805F-3E2FCB9D8568}"/>
              </a:ext>
            </a:extLst>
          </p:cNvPr>
          <p:cNvCxnSpPr>
            <a:cxnSpLocks/>
          </p:cNvCxnSpPr>
          <p:nvPr/>
        </p:nvCxnSpPr>
        <p:spPr>
          <a:xfrm>
            <a:off x="979495" y="4617443"/>
            <a:ext cx="0" cy="535354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8B8EC64C-1ED1-4780-8A49-A648BEA21D53}"/>
              </a:ext>
            </a:extLst>
          </p:cNvPr>
          <p:cNvSpPr txBox="1"/>
          <p:nvPr/>
        </p:nvSpPr>
        <p:spPr>
          <a:xfrm>
            <a:off x="7174365" y="1755123"/>
            <a:ext cx="4088268" cy="920402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ru-RU" sz="1400" b="1" spc="100" dirty="0">
                <a:solidFill>
                  <a:schemeClr val="bg1"/>
                </a:solidFill>
              </a:rPr>
              <a:t>Групповые встречи/консультации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18FEE75-B1FE-41C6-B0B5-C5B1EDFA3B58}"/>
              </a:ext>
            </a:extLst>
          </p:cNvPr>
          <p:cNvSpPr/>
          <p:nvPr/>
        </p:nvSpPr>
        <p:spPr>
          <a:xfrm>
            <a:off x="1195031" y="3061069"/>
            <a:ext cx="38075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spc="100" dirty="0">
                <a:solidFill>
                  <a:schemeClr val="accent1"/>
                </a:solidFill>
              </a:rPr>
              <a:t>Онлайн-консультации</a:t>
            </a: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6D10CA21-67C4-483D-9563-5E392961D139}"/>
              </a:ext>
            </a:extLst>
          </p:cNvPr>
          <p:cNvSpPr/>
          <p:nvPr/>
        </p:nvSpPr>
        <p:spPr>
          <a:xfrm>
            <a:off x="986513" y="4031935"/>
            <a:ext cx="35018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spc="100" dirty="0">
                <a:solidFill>
                  <a:schemeClr val="accent1"/>
                </a:solidFill>
              </a:rPr>
              <a:t>Работа с резюме</a:t>
            </a: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48F55763-B002-4668-9AAF-248F7DE9D24E}"/>
              </a:ext>
            </a:extLst>
          </p:cNvPr>
          <p:cNvSpPr/>
          <p:nvPr/>
        </p:nvSpPr>
        <p:spPr>
          <a:xfrm>
            <a:off x="1195029" y="5234053"/>
            <a:ext cx="54407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spc="100" dirty="0">
                <a:solidFill>
                  <a:schemeClr val="accent1"/>
                </a:solidFill>
              </a:rPr>
              <a:t>Моделирование собеседования</a:t>
            </a:r>
          </a:p>
        </p:txBody>
      </p:sp>
      <p:sp>
        <p:nvSpPr>
          <p:cNvPr id="71" name="Oval 10">
            <a:extLst>
              <a:ext uri="{FF2B5EF4-FFF2-40B4-BE49-F238E27FC236}">
                <a16:creationId xmlns:a16="http://schemas.microsoft.com/office/drawing/2014/main" id="{31327C1B-4A67-4772-8F17-4D682E91881E}"/>
              </a:ext>
            </a:extLst>
          </p:cNvPr>
          <p:cNvSpPr/>
          <p:nvPr/>
        </p:nvSpPr>
        <p:spPr>
          <a:xfrm>
            <a:off x="770977" y="4079381"/>
            <a:ext cx="431072" cy="43107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Oval 10">
            <a:extLst>
              <a:ext uri="{FF2B5EF4-FFF2-40B4-BE49-F238E27FC236}">
                <a16:creationId xmlns:a16="http://schemas.microsoft.com/office/drawing/2014/main" id="{8592BB84-1858-4019-8DAD-8E303863933F}"/>
              </a:ext>
            </a:extLst>
          </p:cNvPr>
          <p:cNvSpPr/>
          <p:nvPr/>
        </p:nvSpPr>
        <p:spPr>
          <a:xfrm>
            <a:off x="763959" y="5270724"/>
            <a:ext cx="431072" cy="43107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Oval 10">
            <a:extLst>
              <a:ext uri="{FF2B5EF4-FFF2-40B4-BE49-F238E27FC236}">
                <a16:creationId xmlns:a16="http://schemas.microsoft.com/office/drawing/2014/main" id="{B8DB38A3-2760-4B00-ADE8-0377BA2F5A95}"/>
              </a:ext>
            </a:extLst>
          </p:cNvPr>
          <p:cNvSpPr/>
          <p:nvPr/>
        </p:nvSpPr>
        <p:spPr>
          <a:xfrm>
            <a:off x="6919731" y="3058609"/>
            <a:ext cx="431072" cy="43107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4" name="Straight Connector 14">
            <a:extLst>
              <a:ext uri="{FF2B5EF4-FFF2-40B4-BE49-F238E27FC236}">
                <a16:creationId xmlns:a16="http://schemas.microsoft.com/office/drawing/2014/main" id="{F0325FFF-940F-4810-A441-A4CF4A6A9A13}"/>
              </a:ext>
            </a:extLst>
          </p:cNvPr>
          <p:cNvCxnSpPr>
            <a:cxnSpLocks/>
          </p:cNvCxnSpPr>
          <p:nvPr/>
        </p:nvCxnSpPr>
        <p:spPr>
          <a:xfrm>
            <a:off x="7128249" y="3544807"/>
            <a:ext cx="0" cy="41596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17">
            <a:extLst>
              <a:ext uri="{FF2B5EF4-FFF2-40B4-BE49-F238E27FC236}">
                <a16:creationId xmlns:a16="http://schemas.microsoft.com/office/drawing/2014/main" id="{597FB7B0-A71F-4C17-853C-2BD935A81334}"/>
              </a:ext>
            </a:extLst>
          </p:cNvPr>
          <p:cNvCxnSpPr>
            <a:cxnSpLocks/>
          </p:cNvCxnSpPr>
          <p:nvPr/>
        </p:nvCxnSpPr>
        <p:spPr>
          <a:xfrm>
            <a:off x="7128249" y="4595781"/>
            <a:ext cx="0" cy="535354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B90471BD-3D9B-4758-9573-F572D4836194}"/>
              </a:ext>
            </a:extLst>
          </p:cNvPr>
          <p:cNvSpPr/>
          <p:nvPr/>
        </p:nvSpPr>
        <p:spPr>
          <a:xfrm>
            <a:off x="7354376" y="2940721"/>
            <a:ext cx="3728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spc="100" dirty="0">
                <a:solidFill>
                  <a:schemeClr val="accent1"/>
                </a:solidFill>
              </a:rPr>
              <a:t>Знакомство с ЦКС и работой с системой</a:t>
            </a:r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C037EC90-11E3-4EE6-8579-88DE2D936398}"/>
              </a:ext>
            </a:extLst>
          </p:cNvPr>
          <p:cNvSpPr/>
          <p:nvPr/>
        </p:nvSpPr>
        <p:spPr>
          <a:xfrm>
            <a:off x="7343785" y="4070588"/>
            <a:ext cx="41892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spc="100" dirty="0">
                <a:solidFill>
                  <a:schemeClr val="accent1"/>
                </a:solidFill>
              </a:rPr>
              <a:t>Карьерная «прожарка»</a:t>
            </a:r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AF92A7E5-67FD-4446-9301-104EC727BD70}"/>
              </a:ext>
            </a:extLst>
          </p:cNvPr>
          <p:cNvSpPr/>
          <p:nvPr/>
        </p:nvSpPr>
        <p:spPr>
          <a:xfrm>
            <a:off x="7135267" y="5189963"/>
            <a:ext cx="48944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spc="100" dirty="0">
                <a:solidFill>
                  <a:schemeClr val="accent1"/>
                </a:solidFill>
              </a:rPr>
              <a:t>«</a:t>
            </a:r>
            <a:r>
              <a:rPr lang="ru-RU" sz="2400" b="1" spc="100" dirty="0" err="1">
                <a:solidFill>
                  <a:schemeClr val="accent1"/>
                </a:solidFill>
              </a:rPr>
              <a:t>Лайфхаки</a:t>
            </a:r>
            <a:r>
              <a:rPr lang="ru-RU" sz="2400" b="1" spc="100" dirty="0">
                <a:solidFill>
                  <a:schemeClr val="accent1"/>
                </a:solidFill>
              </a:rPr>
              <a:t>» поведения на собеседовании</a:t>
            </a:r>
          </a:p>
        </p:txBody>
      </p:sp>
      <p:sp>
        <p:nvSpPr>
          <p:cNvPr id="79" name="Oval 10">
            <a:extLst>
              <a:ext uri="{FF2B5EF4-FFF2-40B4-BE49-F238E27FC236}">
                <a16:creationId xmlns:a16="http://schemas.microsoft.com/office/drawing/2014/main" id="{4349426C-AA65-47E9-8643-5C069B439A2D}"/>
              </a:ext>
            </a:extLst>
          </p:cNvPr>
          <p:cNvSpPr/>
          <p:nvPr/>
        </p:nvSpPr>
        <p:spPr>
          <a:xfrm>
            <a:off x="6919731" y="4057719"/>
            <a:ext cx="431072" cy="43107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Oval 10">
            <a:extLst>
              <a:ext uri="{FF2B5EF4-FFF2-40B4-BE49-F238E27FC236}">
                <a16:creationId xmlns:a16="http://schemas.microsoft.com/office/drawing/2014/main" id="{7AAC0F01-1165-42E2-A9E3-A0DADD78423B}"/>
              </a:ext>
            </a:extLst>
          </p:cNvPr>
          <p:cNvSpPr/>
          <p:nvPr/>
        </p:nvSpPr>
        <p:spPr>
          <a:xfrm>
            <a:off x="6912713" y="5249062"/>
            <a:ext cx="431072" cy="43107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337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1576" y="298096"/>
            <a:ext cx="9081836" cy="714358"/>
          </a:xfrm>
        </p:spPr>
        <p:txBody>
          <a:bodyPr/>
          <a:lstStyle/>
          <a:p>
            <a:r>
              <a:rPr lang="ru-RU" dirty="0">
                <a:solidFill>
                  <a:schemeClr val="accent1"/>
                </a:solidFill>
              </a:rPr>
              <a:t>Цифровая карьерная среда СЗИУ </a:t>
            </a:r>
            <a:r>
              <a:rPr lang="ru-RU" dirty="0" err="1">
                <a:solidFill>
                  <a:schemeClr val="accent1"/>
                </a:solidFill>
              </a:rPr>
              <a:t>РАНХиГС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4391C-B8C0-B24A-A837-316267417444}" type="slidenum">
              <a:rPr lang="ru-RU" smtClean="0"/>
              <a:pPr/>
              <a:t>5</a:t>
            </a:fld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10401392" y="-80691"/>
            <a:ext cx="2558957" cy="1332914"/>
            <a:chOff x="10134504" y="-80691"/>
            <a:chExt cx="2825846" cy="147193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10342485" y="0"/>
              <a:ext cx="2617865" cy="1065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4504" y="-80691"/>
              <a:ext cx="2798571" cy="1471932"/>
            </a:xfrm>
            <a:prstGeom prst="rect">
              <a:avLst/>
            </a:prstGeom>
          </p:spPr>
        </p:pic>
      </p:grpSp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751" y="1012454"/>
            <a:ext cx="3970446" cy="3789707"/>
          </a:xfr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187" y="1078259"/>
            <a:ext cx="3651950" cy="374767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836" y="1078259"/>
            <a:ext cx="3245787" cy="4298569"/>
          </a:xfrm>
          <a:prstGeom prst="rect">
            <a:avLst/>
          </a:prstGeom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903595" y="4970553"/>
            <a:ext cx="6350910" cy="4062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211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000" dirty="0">
                <a:solidFill>
                  <a:schemeClr val="accent1"/>
                </a:solidFill>
              </a:rPr>
              <a:t>https://facultetus.ru/ranepa_spb</a:t>
            </a:r>
            <a:endParaRPr lang="ru-RU" sz="3000" dirty="0">
              <a:solidFill>
                <a:schemeClr val="accent1"/>
              </a:solidFill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903763" y="5449349"/>
            <a:ext cx="6350910" cy="4062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211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000" dirty="0">
                <a:solidFill>
                  <a:schemeClr val="accent1"/>
                </a:solidFill>
              </a:rPr>
              <a:t>https://t.me/sziucareer</a:t>
            </a:r>
            <a:endParaRPr lang="ru-RU" sz="3000" dirty="0">
              <a:solidFill>
                <a:schemeClr val="accent1"/>
              </a:solidFill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903595" y="5928146"/>
            <a:ext cx="6350910" cy="4062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211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000" dirty="0">
                <a:solidFill>
                  <a:schemeClr val="accent1"/>
                </a:solidFill>
              </a:rPr>
              <a:t>https://vk.com/sziucareer</a:t>
            </a:r>
            <a:endParaRPr lang="ru-RU" sz="3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583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32724" t="26303" r="46870" b="10807"/>
          <a:stretch/>
        </p:blipFill>
        <p:spPr>
          <a:xfrm>
            <a:off x="3437549" y="997978"/>
            <a:ext cx="3446828" cy="44466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A077DF-773C-BD44-BC00-27CF45D1F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310" y="266377"/>
            <a:ext cx="9601010" cy="578061"/>
          </a:xfrm>
        </p:spPr>
        <p:txBody>
          <a:bodyPr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Цифровая карьерная среда СЗИУ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РАНХиГС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FD4450-9B80-4D41-96BB-246EC86D2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4391C-B8C0-B24A-A837-316267417444}" type="slidenum">
              <a:rPr lang="ru-RU" smtClean="0"/>
              <a:t>6</a:t>
            </a:fld>
            <a:endParaRPr lang="ru-RU"/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F080B407-FA73-430E-9157-462DC6D01C64}"/>
              </a:ext>
            </a:extLst>
          </p:cNvPr>
          <p:cNvGrpSpPr/>
          <p:nvPr/>
        </p:nvGrpSpPr>
        <p:grpSpPr>
          <a:xfrm>
            <a:off x="10055373" y="-14400"/>
            <a:ext cx="2825846" cy="1471932"/>
            <a:chOff x="10134504" y="-80691"/>
            <a:chExt cx="2825846" cy="1471932"/>
          </a:xfrm>
        </p:grpSpPr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C2D23C6F-4594-4BE6-9CBB-05C977913964}"/>
                </a:ext>
              </a:extLst>
            </p:cNvPr>
            <p:cNvSpPr/>
            <p:nvPr/>
          </p:nvSpPr>
          <p:spPr>
            <a:xfrm>
              <a:off x="10342485" y="0"/>
              <a:ext cx="2617865" cy="1065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5B3CBC51-4E87-4CEA-97B0-C5286B12B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4504" y="-80691"/>
              <a:ext cx="2798571" cy="1471932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C3999ED-163D-174A-A053-0CF8486BA41C}"/>
              </a:ext>
            </a:extLst>
          </p:cNvPr>
          <p:cNvSpPr txBox="1"/>
          <p:nvPr/>
        </p:nvSpPr>
        <p:spPr>
          <a:xfrm>
            <a:off x="144910" y="5531934"/>
            <a:ext cx="1786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/>
                </a:solidFill>
              </a:rPr>
              <a:t>&gt;</a:t>
            </a:r>
            <a:r>
              <a:rPr lang="ru-RU" sz="4800" b="1" dirty="0">
                <a:solidFill>
                  <a:schemeClr val="accent1"/>
                </a:solidFill>
              </a:rPr>
              <a:t> 500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F8E2AF-06BB-7449-BA66-5CFAA1DAA045}"/>
              </a:ext>
            </a:extLst>
          </p:cNvPr>
          <p:cNvSpPr txBox="1"/>
          <p:nvPr/>
        </p:nvSpPr>
        <p:spPr>
          <a:xfrm>
            <a:off x="1892276" y="5531933"/>
            <a:ext cx="1519139" cy="5780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1800"/>
              </a:spcAft>
            </a:pPr>
            <a:r>
              <a:rPr lang="ru-RU" sz="1400" dirty="0"/>
              <a:t>Более 500 организаций подписано на СЗИУ РАНХиГС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855092-5A1F-6A4D-857B-701578D3310F}"/>
              </a:ext>
            </a:extLst>
          </p:cNvPr>
          <p:cNvSpPr txBox="1"/>
          <p:nvPr/>
        </p:nvSpPr>
        <p:spPr>
          <a:xfrm>
            <a:off x="3411415" y="5446069"/>
            <a:ext cx="1897589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00" b="1" dirty="0">
                <a:solidFill>
                  <a:schemeClr val="accent1"/>
                </a:solidFill>
              </a:rPr>
              <a:t>&gt;2200</a:t>
            </a:r>
            <a:endParaRPr lang="ru-RU" sz="4700" b="1" dirty="0">
              <a:solidFill>
                <a:schemeClr val="accent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7C7F7D1-B8E2-4700-89BB-B4AF929C5C35}"/>
              </a:ext>
            </a:extLst>
          </p:cNvPr>
          <p:cNvSpPr txBox="1"/>
          <p:nvPr/>
        </p:nvSpPr>
        <p:spPr>
          <a:xfrm>
            <a:off x="5309004" y="5487717"/>
            <a:ext cx="2199627" cy="10697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1800"/>
              </a:spcAft>
            </a:pPr>
            <a:r>
              <a:rPr lang="ru-RU" sz="1400" dirty="0"/>
              <a:t>Уникальных пользователей – студентов и выпускников СЗИУ имеют профиль в ЦКС  «</a:t>
            </a:r>
            <a:r>
              <a:rPr lang="ru-RU" sz="1400" dirty="0" err="1"/>
              <a:t>Факультетус</a:t>
            </a:r>
            <a:r>
              <a:rPr lang="ru-RU" sz="1400" dirty="0"/>
              <a:t>»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78B4B7A4-9700-45C4-9606-EB7DFE0449F9}"/>
              </a:ext>
            </a:extLst>
          </p:cNvPr>
          <p:cNvGrpSpPr/>
          <p:nvPr/>
        </p:nvGrpSpPr>
        <p:grpSpPr>
          <a:xfrm>
            <a:off x="534529" y="6444139"/>
            <a:ext cx="3086250" cy="226685"/>
            <a:chOff x="534529" y="6444139"/>
            <a:chExt cx="3086250" cy="226685"/>
          </a:xfrm>
        </p:grpSpPr>
        <p:sp>
          <p:nvSpPr>
            <p:cNvPr id="40" name="Прямоугольник 39">
              <a:extLst>
                <a:ext uri="{FF2B5EF4-FFF2-40B4-BE49-F238E27FC236}">
                  <a16:creationId xmlns:a16="http://schemas.microsoft.com/office/drawing/2014/main" id="{42822FE8-F185-4609-A4FF-6454CCCB4395}"/>
                </a:ext>
              </a:extLst>
            </p:cNvPr>
            <p:cNvSpPr/>
            <p:nvPr/>
          </p:nvSpPr>
          <p:spPr>
            <a:xfrm>
              <a:off x="534529" y="6444139"/>
              <a:ext cx="3086250" cy="2266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41" name="Прямая соединительная линия 40">
              <a:extLst>
                <a:ext uri="{FF2B5EF4-FFF2-40B4-BE49-F238E27FC236}">
                  <a16:creationId xmlns:a16="http://schemas.microsoft.com/office/drawing/2014/main" id="{DEBCC43E-4F33-41F9-8AB9-7B77DD2D6C6E}"/>
                </a:ext>
              </a:extLst>
            </p:cNvPr>
            <p:cNvCxnSpPr/>
            <p:nvPr/>
          </p:nvCxnSpPr>
          <p:spPr>
            <a:xfrm>
              <a:off x="1192666" y="6560740"/>
              <a:ext cx="1557577" cy="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2703" t="21928" r="47473" b="4987"/>
          <a:stretch/>
        </p:blipFill>
        <p:spPr>
          <a:xfrm>
            <a:off x="391151" y="997978"/>
            <a:ext cx="2838417" cy="4380416"/>
          </a:xfrm>
          <a:prstGeom prst="rect">
            <a:avLst/>
          </a:prstGeom>
          <a:ln>
            <a:noFill/>
          </a:ln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AF04D8AB-36DD-4736-B62B-7BB8A92617A2}"/>
              </a:ext>
            </a:extLst>
          </p:cNvPr>
          <p:cNvGrpSpPr/>
          <p:nvPr/>
        </p:nvGrpSpPr>
        <p:grpSpPr>
          <a:xfrm>
            <a:off x="7092358" y="1331697"/>
            <a:ext cx="5625394" cy="3668009"/>
            <a:chOff x="7162697" y="1309285"/>
            <a:chExt cx="4291961" cy="2798551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AFBD9D13-BEE6-4BA1-9F72-77ADBD913C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330" t="32776" r="46525" b="26302"/>
            <a:stretch/>
          </p:blipFill>
          <p:spPr>
            <a:xfrm>
              <a:off x="7162697" y="1309285"/>
              <a:ext cx="3887852" cy="2620877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A22E2DA3-7C55-4855-ABB8-FEBF2EFB29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7434" t="37146" r="15129" b="24386"/>
            <a:stretch/>
          </p:blipFill>
          <p:spPr>
            <a:xfrm>
              <a:off x="10583661" y="1573536"/>
              <a:ext cx="870997" cy="2534300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0128EAF-224B-4B01-A56E-487C711097F3}"/>
              </a:ext>
            </a:extLst>
          </p:cNvPr>
          <p:cNvSpPr txBox="1"/>
          <p:nvPr/>
        </p:nvSpPr>
        <p:spPr>
          <a:xfrm>
            <a:off x="7461534" y="5303215"/>
            <a:ext cx="25938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1"/>
                </a:solidFill>
              </a:rPr>
              <a:t>6 мэтчей+1 собеседование </a:t>
            </a:r>
          </a:p>
          <a:p>
            <a:r>
              <a:rPr lang="ru-RU" sz="2400" b="1" dirty="0">
                <a:solidFill>
                  <a:schemeClr val="accent1"/>
                </a:solidFill>
              </a:rPr>
              <a:t>за 2 недели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40E0D53-7D53-4BFE-9DC5-92B29C54A022}"/>
              </a:ext>
            </a:extLst>
          </p:cNvPr>
          <p:cNvSpPr txBox="1"/>
          <p:nvPr/>
        </p:nvSpPr>
        <p:spPr>
          <a:xfrm>
            <a:off x="10058003" y="5378394"/>
            <a:ext cx="2199627" cy="10697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1800"/>
              </a:spcAft>
            </a:pPr>
            <a:r>
              <a:rPr lang="ru-RU" sz="1400" dirty="0"/>
              <a:t>Отслеживание процесса трудоустройства студентов и выпускников ОНЛАЙН</a:t>
            </a:r>
          </a:p>
        </p:txBody>
      </p:sp>
    </p:spTree>
    <p:extLst>
      <p:ext uri="{BB962C8B-B14F-4D97-AF65-F5344CB8AC3E}">
        <p14:creationId xmlns:p14="http://schemas.microsoft.com/office/powerpoint/2010/main" val="3057289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077DF-773C-BD44-BC00-27CF45D1F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024" y="900000"/>
            <a:ext cx="9601010" cy="1259726"/>
          </a:xfrm>
        </p:spPr>
        <p:txBody>
          <a:bodyPr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Отчетно-контрольная деятельность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FD4450-9B80-4D41-96BB-246EC86D2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4391C-B8C0-B24A-A837-316267417444}" type="slidenum">
              <a:rPr lang="ru-RU" smtClean="0"/>
              <a:t>7</a:t>
            </a:fld>
            <a:endParaRPr lang="ru-RU"/>
          </a:p>
        </p:txBody>
      </p:sp>
      <p:pic>
        <p:nvPicPr>
          <p:cNvPr id="28" name="Рисунок 88">
            <a:extLst>
              <a:ext uri="{FF2B5EF4-FFF2-40B4-BE49-F238E27FC236}">
                <a16:creationId xmlns:a16="http://schemas.microsoft.com/office/drawing/2014/main" id="{B39A774C-AF7D-AD48-9255-DA7D929BBC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71841" y="1581812"/>
            <a:ext cx="1567905" cy="1155827"/>
          </a:xfrm>
          <a:prstGeom prst="rect">
            <a:avLst/>
          </a:prstGeom>
          <a:noFill/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D465F491-1575-4DE9-BF77-9C5C1DDA1A4D}"/>
              </a:ext>
            </a:extLst>
          </p:cNvPr>
          <p:cNvGrpSpPr/>
          <p:nvPr/>
        </p:nvGrpSpPr>
        <p:grpSpPr>
          <a:xfrm>
            <a:off x="545122" y="6321669"/>
            <a:ext cx="3059723" cy="364195"/>
            <a:chOff x="545122" y="6321669"/>
            <a:chExt cx="3059723" cy="364195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42822FE8-F185-4609-A4FF-6454CCCB4395}"/>
                </a:ext>
              </a:extLst>
            </p:cNvPr>
            <p:cNvSpPr/>
            <p:nvPr/>
          </p:nvSpPr>
          <p:spPr>
            <a:xfrm>
              <a:off x="545122" y="6321669"/>
              <a:ext cx="3059723" cy="3641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2024</a:t>
              </a:r>
            </a:p>
          </p:txBody>
        </p:sp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id="{DEBCC43E-4F33-41F9-8AB9-7B77DD2D6C6E}"/>
                </a:ext>
              </a:extLst>
            </p:cNvPr>
            <p:cNvCxnSpPr/>
            <p:nvPr/>
          </p:nvCxnSpPr>
          <p:spPr>
            <a:xfrm>
              <a:off x="1274401" y="6515100"/>
              <a:ext cx="2145963" cy="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F080B407-FA73-430E-9157-462DC6D01C64}"/>
              </a:ext>
            </a:extLst>
          </p:cNvPr>
          <p:cNvGrpSpPr/>
          <p:nvPr/>
        </p:nvGrpSpPr>
        <p:grpSpPr>
          <a:xfrm>
            <a:off x="10055373" y="-14400"/>
            <a:ext cx="2825846" cy="1471932"/>
            <a:chOff x="10134504" y="-80691"/>
            <a:chExt cx="2825846" cy="1471932"/>
          </a:xfrm>
        </p:grpSpPr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C2D23C6F-4594-4BE6-9CBB-05C977913964}"/>
                </a:ext>
              </a:extLst>
            </p:cNvPr>
            <p:cNvSpPr/>
            <p:nvPr/>
          </p:nvSpPr>
          <p:spPr>
            <a:xfrm>
              <a:off x="10342485" y="0"/>
              <a:ext cx="2617865" cy="1065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5B3CBC51-4E87-4CEA-97B0-C5286B12B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4504" y="-80691"/>
              <a:ext cx="2798571" cy="1471932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FCB6EE10-F978-4048-BFB4-B7F76D3BFA81}"/>
              </a:ext>
            </a:extLst>
          </p:cNvPr>
          <p:cNvSpPr txBox="1"/>
          <p:nvPr/>
        </p:nvSpPr>
        <p:spPr>
          <a:xfrm>
            <a:off x="2455061" y="4911401"/>
            <a:ext cx="3273061" cy="76320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1800"/>
              </a:spcAft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Аккредитационный мониторинг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9FC8DC6-9DF1-4F14-AA6F-F29E28FB78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71912" y="2993435"/>
            <a:ext cx="1367760" cy="139196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DB7E006-6C15-4376-BC0F-8EEA739C5945}"/>
              </a:ext>
            </a:extLst>
          </p:cNvPr>
          <p:cNvSpPr/>
          <p:nvPr/>
        </p:nvSpPr>
        <p:spPr>
          <a:xfrm>
            <a:off x="2507816" y="1529863"/>
            <a:ext cx="35359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Мониторинг международной деятельности образовательных организаций высшего образования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66F18D8-AAF3-40D1-9AB7-88FE83BAD3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91023" y="4588458"/>
            <a:ext cx="1348649" cy="1202284"/>
          </a:xfrm>
          <a:prstGeom prst="rect">
            <a:avLst/>
          </a:prstGeom>
        </p:spPr>
      </p:pic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A83723BD-51C2-4A22-91AE-9E1126690E02}"/>
              </a:ext>
            </a:extLst>
          </p:cNvPr>
          <p:cNvSpPr/>
          <p:nvPr/>
        </p:nvSpPr>
        <p:spPr>
          <a:xfrm>
            <a:off x="2455061" y="2993435"/>
            <a:ext cx="353597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Мониторинг трудоустройства студентов, получавших образование в рамках договоров по целевому обучению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CFF597AE-3A18-4071-926F-9B0CBA2889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552568" y="1529863"/>
            <a:ext cx="1238843" cy="1468731"/>
          </a:xfrm>
          <a:prstGeom prst="rect">
            <a:avLst/>
          </a:prstGeom>
        </p:spPr>
      </p:pic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67510123-72C7-4F97-BA9C-2D0872C18D1B}"/>
              </a:ext>
            </a:extLst>
          </p:cNvPr>
          <p:cNvSpPr/>
          <p:nvPr/>
        </p:nvSpPr>
        <p:spPr>
          <a:xfrm>
            <a:off x="7918684" y="1516107"/>
            <a:ext cx="35359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Мониторинг трудоустройства выпускников в организации оборонно-промышленного комплекса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DDBD2CA7-DB88-47CB-94D6-8562E7D95E64}"/>
              </a:ext>
            </a:extLst>
          </p:cNvPr>
          <p:cNvSpPr/>
          <p:nvPr/>
        </p:nvSpPr>
        <p:spPr>
          <a:xfrm>
            <a:off x="6622605" y="5017208"/>
            <a:ext cx="5565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И еще 4 вида мониторинга для Комитета по науке и высшей школе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FAD5443-FDBB-4CB3-90DF-DA12C2AC1EC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37436" y="2716436"/>
            <a:ext cx="6351073" cy="2540429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55EB4D5-4109-4E92-A0E8-9C50136D72A0}"/>
              </a:ext>
            </a:extLst>
          </p:cNvPr>
          <p:cNvSpPr/>
          <p:nvPr/>
        </p:nvSpPr>
        <p:spPr>
          <a:xfrm>
            <a:off x="545122" y="6407030"/>
            <a:ext cx="3059723" cy="364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514AA388-3805-4EFE-88CC-900CA4AEEA21}"/>
              </a:ext>
            </a:extLst>
          </p:cNvPr>
          <p:cNvCxnSpPr/>
          <p:nvPr/>
        </p:nvCxnSpPr>
        <p:spPr>
          <a:xfrm>
            <a:off x="1274401" y="6600461"/>
            <a:ext cx="2145963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1432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8CD8F6-A38D-3844-9580-339DD7B86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4391C-B8C0-B24A-A837-316267417444}" type="slidenum">
              <a:rPr lang="ru-RU" smtClean="0"/>
              <a:pPr/>
              <a:t>8</a:t>
            </a:fld>
            <a:endParaRPr lang="ru-RU" dirty="0"/>
          </a:p>
        </p:txBody>
      </p:sp>
      <p:grpSp>
        <p:nvGrpSpPr>
          <p:cNvPr id="37" name="Группа 36"/>
          <p:cNvGrpSpPr/>
          <p:nvPr/>
        </p:nvGrpSpPr>
        <p:grpSpPr>
          <a:xfrm>
            <a:off x="10134504" y="-80691"/>
            <a:ext cx="2825846" cy="1471932"/>
            <a:chOff x="10134504" y="-80691"/>
            <a:chExt cx="2825846" cy="1471932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10342485" y="0"/>
              <a:ext cx="2617865" cy="1065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4504" y="-80691"/>
              <a:ext cx="2798571" cy="1471932"/>
            </a:xfrm>
            <a:prstGeom prst="rect">
              <a:avLst/>
            </a:prstGeom>
          </p:spPr>
        </p:pic>
      </p:grpSp>
      <p:sp>
        <p:nvSpPr>
          <p:cNvPr id="42" name="Title 1">
            <a:extLst>
              <a:ext uri="{FF2B5EF4-FFF2-40B4-BE49-F238E27FC236}">
                <a16:creationId xmlns:a16="http://schemas.microsoft.com/office/drawing/2014/main" id="{38FB15EA-37A6-4FE1-84F3-0706E46B5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595" y="708132"/>
            <a:ext cx="9575800" cy="714375"/>
          </a:xfrm>
        </p:spPr>
        <p:txBody>
          <a:bodyPr anchor="t" anchorCtr="0"/>
          <a:lstStyle/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Трудоустройство выпускников СЗИУ РАНХиГС</a:t>
            </a:r>
            <a:br>
              <a:rPr lang="ru-RU" sz="2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(выпуск 2022 года)</a:t>
            </a:r>
          </a:p>
        </p:txBody>
      </p:sp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id="{D78EBDC1-E478-46C3-B20A-6451DC8F25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1509741"/>
              </p:ext>
            </p:extLst>
          </p:nvPr>
        </p:nvGraphicFramePr>
        <p:xfrm>
          <a:off x="903595" y="2063202"/>
          <a:ext cx="11043138" cy="40401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8747">
                  <a:extLst>
                    <a:ext uri="{9D8B030D-6E8A-4147-A177-3AD203B41FA5}">
                      <a16:colId xmlns:a16="http://schemas.microsoft.com/office/drawing/2014/main" val="1975702164"/>
                    </a:ext>
                  </a:extLst>
                </a:gridCol>
                <a:gridCol w="1411112">
                  <a:extLst>
                    <a:ext uri="{9D8B030D-6E8A-4147-A177-3AD203B41FA5}">
                      <a16:colId xmlns:a16="http://schemas.microsoft.com/office/drawing/2014/main" val="285857562"/>
                    </a:ext>
                  </a:extLst>
                </a:gridCol>
                <a:gridCol w="2441698">
                  <a:extLst>
                    <a:ext uri="{9D8B030D-6E8A-4147-A177-3AD203B41FA5}">
                      <a16:colId xmlns:a16="http://schemas.microsoft.com/office/drawing/2014/main" val="715210227"/>
                    </a:ext>
                  </a:extLst>
                </a:gridCol>
                <a:gridCol w="1700469">
                  <a:extLst>
                    <a:ext uri="{9D8B030D-6E8A-4147-A177-3AD203B41FA5}">
                      <a16:colId xmlns:a16="http://schemas.microsoft.com/office/drawing/2014/main" val="2697820793"/>
                    </a:ext>
                  </a:extLst>
                </a:gridCol>
                <a:gridCol w="1411112">
                  <a:extLst>
                    <a:ext uri="{9D8B030D-6E8A-4147-A177-3AD203B41FA5}">
                      <a16:colId xmlns:a16="http://schemas.microsoft.com/office/drawing/2014/main" val="1142168689"/>
                    </a:ext>
                  </a:extLst>
                </a:gridCol>
              </a:tblGrid>
              <a:tr h="52602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Направление обучения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Уровень</a:t>
                      </a:r>
                      <a:endParaRPr lang="ru-RU" sz="11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Доля трудоустроенных с учетом выпадающих групп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Средняя з/п выпускников СЗИУ 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Средняя з/п выпускников СПБ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6735285"/>
                  </a:ext>
                </a:extLst>
              </a:tr>
              <a:tr h="26301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Менеджмент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Бакалавриат</a:t>
                      </a:r>
                      <a:endParaRPr lang="ru-RU" sz="11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94%</a:t>
                      </a:r>
                      <a:endParaRPr lang="ru-RU" sz="11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55 160</a:t>
                      </a:r>
                      <a:endParaRPr lang="ru-RU" sz="11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59 230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6151303"/>
                  </a:ext>
                </a:extLst>
              </a:tr>
              <a:tr h="26301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Юриспруденция</a:t>
                      </a:r>
                      <a:endParaRPr lang="ru-RU" sz="11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Бакалавриат</a:t>
                      </a:r>
                      <a:endParaRPr lang="ru-RU" sz="11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93%</a:t>
                      </a:r>
                      <a:endParaRPr lang="ru-RU" sz="11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60 207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44 514</a:t>
                      </a:r>
                      <a:endParaRPr lang="ru-RU" sz="11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0129192"/>
                  </a:ext>
                </a:extLst>
              </a:tr>
              <a:tr h="26301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Экономика</a:t>
                      </a:r>
                      <a:endParaRPr lang="ru-RU" sz="11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Бакалавриат</a:t>
                      </a:r>
                      <a:endParaRPr lang="ru-RU" sz="11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95%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69 575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62 320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9494197"/>
                  </a:ext>
                </a:extLst>
              </a:tr>
              <a:tr h="26301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Реклама и связи с общественностью</a:t>
                      </a:r>
                      <a:endParaRPr lang="ru-RU" sz="11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Бакалавриат</a:t>
                      </a:r>
                      <a:endParaRPr lang="ru-RU" sz="11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95%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54 012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48 277</a:t>
                      </a:r>
                      <a:endParaRPr lang="ru-RU" sz="11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296194"/>
                  </a:ext>
                </a:extLst>
              </a:tr>
              <a:tr h="26301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Государственное и муниципальное управление</a:t>
                      </a:r>
                      <a:endParaRPr lang="ru-RU" sz="11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Бакалавриат</a:t>
                      </a:r>
                      <a:endParaRPr lang="ru-RU" sz="11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9</a:t>
                      </a:r>
                      <a:r>
                        <a:rPr lang="en-US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6</a:t>
                      </a:r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%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59 702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53 219</a:t>
                      </a:r>
                      <a:endParaRPr lang="ru-RU" sz="11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9778173"/>
                  </a:ext>
                </a:extLst>
              </a:tr>
              <a:tr h="26301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Экономическая безопасность</a:t>
                      </a:r>
                      <a:endParaRPr lang="ru-RU" sz="11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Специалитет</a:t>
                      </a:r>
                      <a:endParaRPr lang="ru-RU" sz="11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95%</a:t>
                      </a:r>
                      <a:endParaRPr lang="ru-RU" sz="11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60 073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62 396</a:t>
                      </a:r>
                      <a:endParaRPr lang="ru-RU" sz="11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307508"/>
                  </a:ext>
                </a:extLst>
              </a:tr>
              <a:tr h="26301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Журналистика</a:t>
                      </a:r>
                      <a:endParaRPr lang="ru-RU" sz="11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Бакалавриат</a:t>
                      </a:r>
                      <a:endParaRPr lang="ru-RU" sz="11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93%</a:t>
                      </a:r>
                      <a:endParaRPr lang="ru-RU" sz="11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46 065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45 456</a:t>
                      </a:r>
                      <a:endParaRPr lang="ru-RU" sz="11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1414678"/>
                  </a:ext>
                </a:extLst>
              </a:tr>
              <a:tr h="26301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Международные отношения</a:t>
                      </a:r>
                      <a:endParaRPr lang="ru-RU" sz="11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Бакалавриат</a:t>
                      </a:r>
                      <a:endParaRPr lang="ru-RU" sz="11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93%</a:t>
                      </a:r>
                      <a:endParaRPr lang="ru-RU" sz="11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51 213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49 018</a:t>
                      </a:r>
                      <a:endParaRPr lang="ru-RU" sz="11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5036993"/>
                  </a:ext>
                </a:extLst>
              </a:tr>
              <a:tr h="26301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Бизнес-информатика</a:t>
                      </a:r>
                      <a:endParaRPr lang="ru-RU" sz="11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Бакалавриат</a:t>
                      </a:r>
                      <a:endParaRPr lang="ru-RU" sz="11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93%</a:t>
                      </a:r>
                      <a:endParaRPr lang="ru-RU" sz="11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134 095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69 220</a:t>
                      </a:r>
                      <a:endParaRPr lang="ru-RU" sz="11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1523274"/>
                  </a:ext>
                </a:extLst>
              </a:tr>
              <a:tr h="26301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Таможенное дело</a:t>
                      </a:r>
                      <a:endParaRPr lang="ru-RU" sz="11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Специалитет</a:t>
                      </a:r>
                      <a:endParaRPr lang="ru-RU" sz="11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94%</a:t>
                      </a:r>
                      <a:endParaRPr lang="ru-RU" sz="11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51 595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52 778</a:t>
                      </a:r>
                      <a:endParaRPr lang="ru-RU" sz="11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7552711"/>
                  </a:ext>
                </a:extLst>
              </a:tr>
              <a:tr h="26301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Психология</a:t>
                      </a:r>
                      <a:endParaRPr lang="ru-RU" sz="11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Бакалавриат</a:t>
                      </a:r>
                      <a:endParaRPr lang="ru-RU" sz="11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95%</a:t>
                      </a:r>
                      <a:endParaRPr lang="ru-RU" sz="11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43 861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38 055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0255633"/>
                  </a:ext>
                </a:extLst>
              </a:tr>
              <a:tr h="27616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Политология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Бакалавриат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95%</a:t>
                      </a:r>
                      <a:endParaRPr lang="ru-RU" sz="1100" b="1" i="0" u="none" strike="noStrike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51 347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55 518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6640771"/>
                  </a:ext>
                </a:extLst>
              </a:tr>
              <a:tr h="186762">
                <a:tc>
                  <a:txBody>
                    <a:bodyPr/>
                    <a:lstStyle/>
                    <a:p>
                      <a:pPr marL="0" marR="0" lvl="0" indent="0" algn="l" defTabSz="91211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Управление персоналом</a:t>
                      </a:r>
                    </a:p>
                    <a:p>
                      <a:pPr algn="l" fontAlgn="b"/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11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Бакалавриат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9</a:t>
                      </a:r>
                      <a:r>
                        <a:rPr lang="en-US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6</a:t>
                      </a:r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%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4</a:t>
                      </a:r>
                      <a:r>
                        <a:rPr lang="en-US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9 </a:t>
                      </a:r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350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48 272</a:t>
                      </a:r>
                      <a:endParaRPr lang="ru-RU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887743"/>
                  </a:ext>
                </a:extLst>
              </a:tr>
            </a:tbl>
          </a:graphicData>
        </a:graphic>
      </p:graphicFrame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8D9FF88F-76AE-4114-8A8E-159D6C53D13F}"/>
              </a:ext>
            </a:extLst>
          </p:cNvPr>
          <p:cNvGrpSpPr/>
          <p:nvPr/>
        </p:nvGrpSpPr>
        <p:grpSpPr>
          <a:xfrm>
            <a:off x="545122" y="6321669"/>
            <a:ext cx="3059723" cy="364195"/>
            <a:chOff x="545122" y="6321669"/>
            <a:chExt cx="3059723" cy="364195"/>
          </a:xfrm>
        </p:grpSpPr>
        <p:sp>
          <p:nvSpPr>
            <p:cNvPr id="65" name="Прямоугольник 64">
              <a:extLst>
                <a:ext uri="{FF2B5EF4-FFF2-40B4-BE49-F238E27FC236}">
                  <a16:creationId xmlns:a16="http://schemas.microsoft.com/office/drawing/2014/main" id="{A37A3F19-48F7-46C9-8E47-612A46836C63}"/>
                </a:ext>
              </a:extLst>
            </p:cNvPr>
            <p:cNvSpPr/>
            <p:nvPr/>
          </p:nvSpPr>
          <p:spPr>
            <a:xfrm>
              <a:off x="545122" y="6321669"/>
              <a:ext cx="3059723" cy="3641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66" name="Прямая соединительная линия 65">
              <a:extLst>
                <a:ext uri="{FF2B5EF4-FFF2-40B4-BE49-F238E27FC236}">
                  <a16:creationId xmlns:a16="http://schemas.microsoft.com/office/drawing/2014/main" id="{7DEDA2C1-1EC0-46CB-B4F8-9D1EC5F609F7}"/>
                </a:ext>
              </a:extLst>
            </p:cNvPr>
            <p:cNvCxnSpPr/>
            <p:nvPr/>
          </p:nvCxnSpPr>
          <p:spPr>
            <a:xfrm>
              <a:off x="1274401" y="6515100"/>
              <a:ext cx="2145963" cy="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22309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8CD8F6-A38D-3844-9580-339DD7B86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4391C-B8C0-B24A-A837-316267417444}" type="slidenum">
              <a:rPr lang="ru-RU" smtClean="0"/>
              <a:pPr/>
              <a:t>9</a:t>
            </a:fld>
            <a:endParaRPr lang="ru-RU" dirty="0"/>
          </a:p>
        </p:txBody>
      </p:sp>
      <p:grpSp>
        <p:nvGrpSpPr>
          <p:cNvPr id="37" name="Группа 36"/>
          <p:cNvGrpSpPr/>
          <p:nvPr/>
        </p:nvGrpSpPr>
        <p:grpSpPr>
          <a:xfrm>
            <a:off x="10134504" y="-80691"/>
            <a:ext cx="2825846" cy="1471932"/>
            <a:chOff x="10134504" y="-80691"/>
            <a:chExt cx="2825846" cy="1471932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10342485" y="0"/>
              <a:ext cx="2617865" cy="1065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4504" y="-80691"/>
              <a:ext cx="2798571" cy="1471932"/>
            </a:xfrm>
            <a:prstGeom prst="rect">
              <a:avLst/>
            </a:prstGeom>
          </p:spPr>
        </p:pic>
      </p:grpSp>
      <p:sp>
        <p:nvSpPr>
          <p:cNvPr id="42" name="Title 1">
            <a:extLst>
              <a:ext uri="{FF2B5EF4-FFF2-40B4-BE49-F238E27FC236}">
                <a16:creationId xmlns:a16="http://schemas.microsoft.com/office/drawing/2014/main" id="{38FB15EA-37A6-4FE1-84F3-0706E46B5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595" y="708132"/>
            <a:ext cx="9575800" cy="714375"/>
          </a:xfrm>
        </p:spPr>
        <p:txBody>
          <a:bodyPr anchor="t" anchorCtr="0"/>
          <a:lstStyle/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Трудоустройство выпускников СЗИУ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</a:rPr>
              <a:t>РАНХиГС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, ВШЭ, СПбГУ, </a:t>
            </a:r>
            <a:r>
              <a:rPr lang="ru-RU" sz="2800" dirty="0" err="1">
                <a:solidFill>
                  <a:schemeClr val="accent1">
                    <a:lumMod val="50000"/>
                  </a:schemeClr>
                </a:solidFill>
              </a:rPr>
              <a:t>СПбГЭУ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(выпуск 2022 года)</a:t>
            </a:r>
          </a:p>
        </p:txBody>
      </p: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8D9FF88F-76AE-4114-8A8E-159D6C53D13F}"/>
              </a:ext>
            </a:extLst>
          </p:cNvPr>
          <p:cNvGrpSpPr/>
          <p:nvPr/>
        </p:nvGrpSpPr>
        <p:grpSpPr>
          <a:xfrm>
            <a:off x="545122" y="6321669"/>
            <a:ext cx="3059723" cy="364195"/>
            <a:chOff x="545122" y="6321669"/>
            <a:chExt cx="3059723" cy="364195"/>
          </a:xfrm>
        </p:grpSpPr>
        <p:sp>
          <p:nvSpPr>
            <p:cNvPr id="65" name="Прямоугольник 64">
              <a:extLst>
                <a:ext uri="{FF2B5EF4-FFF2-40B4-BE49-F238E27FC236}">
                  <a16:creationId xmlns:a16="http://schemas.microsoft.com/office/drawing/2014/main" id="{A37A3F19-48F7-46C9-8E47-612A46836C63}"/>
                </a:ext>
              </a:extLst>
            </p:cNvPr>
            <p:cNvSpPr/>
            <p:nvPr/>
          </p:nvSpPr>
          <p:spPr>
            <a:xfrm>
              <a:off x="545122" y="6321669"/>
              <a:ext cx="3059723" cy="3641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66" name="Прямая соединительная линия 65">
              <a:extLst>
                <a:ext uri="{FF2B5EF4-FFF2-40B4-BE49-F238E27FC236}">
                  <a16:creationId xmlns:a16="http://schemas.microsoft.com/office/drawing/2014/main" id="{7DEDA2C1-1EC0-46CB-B4F8-9D1EC5F609F7}"/>
                </a:ext>
              </a:extLst>
            </p:cNvPr>
            <p:cNvCxnSpPr/>
            <p:nvPr/>
          </p:nvCxnSpPr>
          <p:spPr>
            <a:xfrm>
              <a:off x="1274401" y="6515100"/>
              <a:ext cx="2145963" cy="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0025618"/>
              </p:ext>
            </p:extLst>
          </p:nvPr>
        </p:nvGraphicFramePr>
        <p:xfrm>
          <a:off x="877888" y="1938338"/>
          <a:ext cx="11206162" cy="31627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98662">
                  <a:extLst>
                    <a:ext uri="{9D8B030D-6E8A-4147-A177-3AD203B41FA5}">
                      <a16:colId xmlns:a16="http://schemas.microsoft.com/office/drawing/2014/main" val="1698158784"/>
                    </a:ext>
                  </a:extLst>
                </a:gridCol>
                <a:gridCol w="1276350">
                  <a:extLst>
                    <a:ext uri="{9D8B030D-6E8A-4147-A177-3AD203B41FA5}">
                      <a16:colId xmlns:a16="http://schemas.microsoft.com/office/drawing/2014/main" val="1728843128"/>
                    </a:ext>
                  </a:extLst>
                </a:gridCol>
                <a:gridCol w="913989">
                  <a:extLst>
                    <a:ext uri="{9D8B030D-6E8A-4147-A177-3AD203B41FA5}">
                      <a16:colId xmlns:a16="http://schemas.microsoft.com/office/drawing/2014/main" val="1648222006"/>
                    </a:ext>
                  </a:extLst>
                </a:gridCol>
                <a:gridCol w="955705">
                  <a:extLst>
                    <a:ext uri="{9D8B030D-6E8A-4147-A177-3AD203B41FA5}">
                      <a16:colId xmlns:a16="http://schemas.microsoft.com/office/drawing/2014/main" val="2432725259"/>
                    </a:ext>
                  </a:extLst>
                </a:gridCol>
                <a:gridCol w="1236183">
                  <a:extLst>
                    <a:ext uri="{9D8B030D-6E8A-4147-A177-3AD203B41FA5}">
                      <a16:colId xmlns:a16="http://schemas.microsoft.com/office/drawing/2014/main" val="1454856276"/>
                    </a:ext>
                  </a:extLst>
                </a:gridCol>
                <a:gridCol w="1371229">
                  <a:extLst>
                    <a:ext uri="{9D8B030D-6E8A-4147-A177-3AD203B41FA5}">
                      <a16:colId xmlns:a16="http://schemas.microsoft.com/office/drawing/2014/main" val="4129229854"/>
                    </a:ext>
                  </a:extLst>
                </a:gridCol>
                <a:gridCol w="1194632">
                  <a:extLst>
                    <a:ext uri="{9D8B030D-6E8A-4147-A177-3AD203B41FA5}">
                      <a16:colId xmlns:a16="http://schemas.microsoft.com/office/drawing/2014/main" val="1073996924"/>
                    </a:ext>
                  </a:extLst>
                </a:gridCol>
                <a:gridCol w="927138">
                  <a:extLst>
                    <a:ext uri="{9D8B030D-6E8A-4147-A177-3AD203B41FA5}">
                      <a16:colId xmlns:a16="http://schemas.microsoft.com/office/drawing/2014/main" val="1874671913"/>
                    </a:ext>
                  </a:extLst>
                </a:gridCol>
                <a:gridCol w="1332274">
                  <a:extLst>
                    <a:ext uri="{9D8B030D-6E8A-4147-A177-3AD203B41FA5}">
                      <a16:colId xmlns:a16="http://schemas.microsoft.com/office/drawing/2014/main" val="633111208"/>
                    </a:ext>
                  </a:extLst>
                </a:gridCol>
              </a:tblGrid>
              <a:tr h="15593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effectLst/>
                        </a:rPr>
                        <a:t> </a:t>
                      </a:r>
                      <a:endParaRPr lang="ru-RU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СЗИУ</a:t>
                      </a:r>
                      <a:endParaRPr lang="ru-RU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ВШЭ</a:t>
                      </a:r>
                      <a:endParaRPr lang="ru-RU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</a:rPr>
                        <a:t>СПбГУ</a:t>
                      </a:r>
                      <a:endParaRPr lang="ru-RU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err="1">
                          <a:effectLst/>
                        </a:rPr>
                        <a:t>СПбГЭУ</a:t>
                      </a:r>
                      <a:endParaRPr lang="ru-RU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3126779"/>
                  </a:ext>
                </a:extLst>
              </a:tr>
              <a:tr h="93557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 Направление обучения</a:t>
                      </a:r>
                      <a:endParaRPr lang="ru-RU" sz="10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Доля трудоустроенных с учетом выпадающих групп</a:t>
                      </a:r>
                      <a:br>
                        <a:rPr lang="ru-RU" sz="1000" b="1" u="none" strike="noStrike">
                          <a:effectLst/>
                        </a:rPr>
                      </a:br>
                      <a:endParaRPr lang="ru-RU" sz="10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2114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>
                          <a:effectLst/>
                        </a:rPr>
                        <a:t>Средняя з/п выпускников</a:t>
                      </a:r>
                      <a:endParaRPr lang="ru-RU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/>
                      </a:r>
                      <a:br>
                        <a:rPr lang="ru-RU" sz="1000" b="1" u="none" strike="noStrike" dirty="0">
                          <a:effectLst/>
                        </a:rPr>
                      </a:br>
                      <a:endParaRPr lang="ru-RU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Доля трудоустроенных с учетом выпадающих групп</a:t>
                      </a:r>
                      <a:endParaRPr lang="ru-RU" sz="10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Средняя з/п выпускников</a:t>
                      </a:r>
                      <a:endParaRPr lang="ru-RU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>
                          <a:effectLst/>
                        </a:rPr>
                        <a:t>Доля трудоустроенных с учетом выпадающих групп</a:t>
                      </a:r>
                      <a:endParaRPr lang="ru-RU" sz="10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Средняя з/п выпускников</a:t>
                      </a:r>
                      <a:endParaRPr lang="ru-RU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Доля трудоустроенных с учетом выпадающих групп</a:t>
                      </a:r>
                      <a:endParaRPr lang="ru-RU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u="none" strike="noStrike" dirty="0">
                          <a:effectLst/>
                        </a:rPr>
                        <a:t>Средняя з/п выпускников</a:t>
                      </a:r>
                      <a:endParaRPr lang="ru-RU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0412961"/>
                  </a:ext>
                </a:extLst>
              </a:tr>
              <a:tr h="15593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Юриспруденция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95%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60 207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95%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51 429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95%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47 226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94%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43 453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392576"/>
                  </a:ext>
                </a:extLst>
              </a:tr>
              <a:tr h="15593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Экономика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95%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69 575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96%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103 482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95%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60 790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96%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65 408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7108015"/>
                  </a:ext>
                </a:extLst>
              </a:tr>
              <a:tr h="15593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Менеджмент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94%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55 160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95%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72 412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94%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84 940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96%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61 246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2337974"/>
                  </a:ext>
                </a:extLst>
              </a:tr>
              <a:tr h="31186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Государственное и муниципальное управление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</a:rPr>
                        <a:t>96%</a:t>
                      </a:r>
                      <a:endParaRPr lang="ru-RU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59 702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96%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66 680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93%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44 286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9444945"/>
                  </a:ext>
                </a:extLst>
              </a:tr>
              <a:tr h="15593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Управление персоналом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96%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49 350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97%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82 640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418821"/>
                  </a:ext>
                </a:extLst>
              </a:tr>
              <a:tr h="15593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Психология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95%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43 861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5375101"/>
                  </a:ext>
                </a:extLst>
              </a:tr>
              <a:tr h="15593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Реклама и связи с общественностью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95%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54 012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93%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46 728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1733086"/>
                  </a:ext>
                </a:extLst>
              </a:tr>
              <a:tr h="15593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Журналистика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93%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46 065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95%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64 026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7600"/>
                  </a:ext>
                </a:extLst>
              </a:tr>
              <a:tr h="15593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Международные отношения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93%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51 213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93%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49 127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94%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48 444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765516"/>
                  </a:ext>
                </a:extLst>
              </a:tr>
              <a:tr h="15593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Бизнес-информатика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93%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134 095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95%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68 613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1945765"/>
                  </a:ext>
                </a:extLst>
              </a:tr>
              <a:tr h="15593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</a:rPr>
                        <a:t>Политология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95%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51 347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92%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57 774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6" marR="7796" marT="7796" marB="0" anchor="b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5298563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001F47D3-EC8A-0C8C-0496-D4E9F21AACB8}"/>
              </a:ext>
            </a:extLst>
          </p:cNvPr>
          <p:cNvSpPr txBox="1"/>
          <p:nvPr/>
        </p:nvSpPr>
        <p:spPr>
          <a:xfrm>
            <a:off x="877888" y="5163867"/>
            <a:ext cx="8587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Критерии эффективности образования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84B0155A-2D6F-F7C8-0BED-EDDE22C01147}"/>
              </a:ext>
            </a:extLst>
          </p:cNvPr>
          <p:cNvCxnSpPr>
            <a:cxnSpLocks/>
          </p:cNvCxnSpPr>
          <p:nvPr/>
        </p:nvCxnSpPr>
        <p:spPr>
          <a:xfrm>
            <a:off x="7020732" y="5867182"/>
            <a:ext cx="1947815" cy="0"/>
          </a:xfrm>
          <a:prstGeom prst="straightConnector1">
            <a:avLst/>
          </a:prstGeom>
          <a:ln w="15875">
            <a:solidFill>
              <a:schemeClr val="accent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8661140-A091-686F-15B4-2F202B5DCBC4}"/>
              </a:ext>
            </a:extLst>
          </p:cNvPr>
          <p:cNvSpPr txBox="1"/>
          <p:nvPr/>
        </p:nvSpPr>
        <p:spPr>
          <a:xfrm>
            <a:off x="9378097" y="5574794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  <a:buClr>
                <a:srgbClr val="BE003E"/>
              </a:buClr>
            </a:pP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баллов из 20 по всем программам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17957" y="5682516"/>
            <a:ext cx="61648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П.3 востребованность выпускников на рынке труда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81629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RANEPA_career">
      <a:dk1>
        <a:srgbClr val="000000"/>
      </a:dk1>
      <a:lt1>
        <a:srgbClr val="FFFFFF"/>
      </a:lt1>
      <a:dk2>
        <a:srgbClr val="404040"/>
      </a:dk2>
      <a:lt2>
        <a:srgbClr val="E7E6E6"/>
      </a:lt2>
      <a:accent1>
        <a:srgbClr val="12A3AD"/>
      </a:accent1>
      <a:accent2>
        <a:srgbClr val="ED7D31"/>
      </a:accent2>
      <a:accent3>
        <a:srgbClr val="879DC1"/>
      </a:accent3>
      <a:accent4>
        <a:srgbClr val="FF5C36"/>
      </a:accent4>
      <a:accent5>
        <a:srgbClr val="3F5CBD"/>
      </a:accent5>
      <a:accent6>
        <a:srgbClr val="A30236"/>
      </a:accent6>
      <a:hlink>
        <a:srgbClr val="6D6D6D"/>
      </a:hlink>
      <a:folHlink>
        <a:srgbClr val="AFABA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4592</TotalTime>
  <Words>672</Words>
  <Application>Microsoft Office PowerPoint</Application>
  <PresentationFormat>Произвольный</PresentationFormat>
  <Paragraphs>258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Wingdings</vt:lpstr>
      <vt:lpstr>Calibri</vt:lpstr>
      <vt:lpstr>Times New Roman</vt:lpstr>
      <vt:lpstr>Тема Office</vt:lpstr>
      <vt:lpstr>«О содействии трудоустройству выпускников СЗИУ РАНХиГС»</vt:lpstr>
      <vt:lpstr>Модель содействия трудоустройству студентов СЗИУ РАНХиГС</vt:lpstr>
      <vt:lpstr>Карьерные мероприятия</vt:lpstr>
      <vt:lpstr>Карьерные консультации</vt:lpstr>
      <vt:lpstr>Цифровая карьерная среда СЗИУ РАНХиГС</vt:lpstr>
      <vt:lpstr>Цифровая карьерная среда СЗИУ РАНХиГС</vt:lpstr>
      <vt:lpstr>Отчетно-контрольная деятельность</vt:lpstr>
      <vt:lpstr>Трудоустройство выпускников СЗИУ РАНХиГС (выпуск 2022 года)</vt:lpstr>
      <vt:lpstr>Трудоустройство выпускников СЗИУ РАНХиГС, ВШЭ, СПбГУ, СПбГЭУ (выпуск 2022 года)</vt:lpstr>
      <vt:lpstr>Предложения по совершенствованию системы содействия трудоустройству выпускников СЗИУ РАНХиГС 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user</cp:lastModifiedBy>
  <cp:revision>323</cp:revision>
  <cp:lastPrinted>2024-02-26T15:24:22Z</cp:lastPrinted>
  <dcterms:created xsi:type="dcterms:W3CDTF">2022-10-16T16:54:41Z</dcterms:created>
  <dcterms:modified xsi:type="dcterms:W3CDTF">2025-04-07T10:17:45Z</dcterms:modified>
</cp:coreProperties>
</file>