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7" r:id="rId2"/>
    <p:sldId id="268" r:id="rId3"/>
    <p:sldId id="271" r:id="rId4"/>
    <p:sldId id="259" r:id="rId5"/>
    <p:sldId id="266" r:id="rId6"/>
    <p:sldId id="267" r:id="rId7"/>
    <p:sldId id="260" r:id="rId8"/>
    <p:sldId id="261" r:id="rId9"/>
    <p:sldId id="263" r:id="rId10"/>
    <p:sldId id="272" r:id="rId11"/>
    <p:sldId id="264" r:id="rId12"/>
    <p:sldId id="265" r:id="rId13"/>
    <p:sldId id="273" r:id="rId14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49D"/>
    <a:srgbClr val="1557B5"/>
    <a:srgbClr val="236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>
      <p:cViewPr>
        <p:scale>
          <a:sx n="79" d="100"/>
          <a:sy n="79" d="100"/>
        </p:scale>
        <p:origin x="-444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93157-1EE5-4957-AE96-FDE77CAD22D1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C7649-DA67-42BD-B102-22820517C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292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6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707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32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66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18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655" y="1"/>
            <a:ext cx="6539345" cy="7683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87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10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64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48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 b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6E1D788D-3812-4212-9B22-D7389498F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3347" y="201613"/>
            <a:ext cx="3964991" cy="520282"/>
          </a:xfrm>
        </p:spPr>
        <p:txBody>
          <a:bodyPr wrap="square" lIns="108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noFill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b="1" u="sng" dirty="0">
                <a:solidFill>
                  <a:srgbClr val="01649D"/>
                </a:solidFill>
              </a:rPr>
              <a:t>Название презентации</a:t>
            </a:r>
          </a:p>
          <a:p>
            <a:pPr lvl="0"/>
            <a:endParaRPr lang="ru-RU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xmlns="" id="{6E2DDF90-5138-4CD8-8811-D96AB5DE51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6779" y="1403167"/>
            <a:ext cx="11359415" cy="52532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638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A89BE-EC80-41C1-ABA2-2E12C5059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C028CA5-8AE3-495E-88E3-F6F1BC3D9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4DD9-9FE2-4920-BB05-614A5C54D70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0AB6CC1-519E-41DD-8156-470A074D9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D69BE94-BFD1-4920-BC34-BECB17DA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60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740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B4DD9-9FE2-4920-BB05-614A5C54D70A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2B27D-A18B-4BE3-B1E1-7027D4DD4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75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4896A7-79FF-4542-81E2-82DF15E89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2964" y="764771"/>
            <a:ext cx="7405036" cy="343315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Мероприятия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Герценовского университета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в рамках деловой программы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XIII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 Петербургского международного образовательного форума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(27-31 марта 2023 года)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4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030779" y="201613"/>
            <a:ext cx="11067560" cy="837476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solidFill>
                  <a:srgbClr val="5B9BD5">
                    <a:lumMod val="50000"/>
                  </a:srgbClr>
                </a:solidFill>
              </a:rPr>
              <a:t>ДНИ НАУКИ И ПРАКТИКИ В ГЕРЦЕНОВСКОМ </a:t>
            </a:r>
            <a:r>
              <a:rPr lang="ru-RU" sz="2400" dirty="0" smtClean="0">
                <a:solidFill>
                  <a:srgbClr val="5B9BD5">
                    <a:lumMod val="50000"/>
                  </a:srgbClr>
                </a:solidFill>
              </a:rPr>
              <a:t>УНИВЕРСИТЕТЕ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5B9BD5">
                    <a:lumMod val="50000"/>
                  </a:srgbClr>
                </a:solidFill>
              </a:rPr>
              <a:t>30.03.2023</a:t>
            </a:r>
            <a:endParaRPr lang="ru-RU" sz="2400" dirty="0">
              <a:solidFill>
                <a:srgbClr val="5B9BD5">
                  <a:lumMod val="50000"/>
                </a:srgbClr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62697"/>
            <a:ext cx="6700058" cy="3993412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826696"/>
              </p:ext>
            </p:extLst>
          </p:nvPr>
        </p:nvGraphicFramePr>
        <p:xfrm>
          <a:off x="0" y="1039092"/>
          <a:ext cx="12192000" cy="3125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535">
                  <a:extLst>
                    <a:ext uri="{9D8B030D-6E8A-4147-A177-3AD203B41FA5}">
                      <a16:colId xmlns:a16="http://schemas.microsoft.com/office/drawing/2014/main" xmlns="" val="2401390396"/>
                    </a:ext>
                  </a:extLst>
                </a:gridCol>
                <a:gridCol w="2909454">
                  <a:extLst>
                    <a:ext uri="{9D8B030D-6E8A-4147-A177-3AD203B41FA5}">
                      <a16:colId xmlns:a16="http://schemas.microsoft.com/office/drawing/2014/main" xmlns="" val="74067580"/>
                    </a:ext>
                  </a:extLst>
                </a:gridCol>
                <a:gridCol w="3325091">
                  <a:extLst>
                    <a:ext uri="{9D8B030D-6E8A-4147-A177-3AD203B41FA5}">
                      <a16:colId xmlns:a16="http://schemas.microsoft.com/office/drawing/2014/main" xmlns="" val="3157698245"/>
                    </a:ext>
                  </a:extLst>
                </a:gridCol>
                <a:gridCol w="4693920">
                  <a:extLst>
                    <a:ext uri="{9D8B030D-6E8A-4147-A177-3AD203B41FA5}">
                      <a16:colId xmlns:a16="http://schemas.microsoft.com/office/drawing/2014/main" xmlns="" val="199471582"/>
                    </a:ext>
                  </a:extLst>
                </a:gridCol>
              </a:tblGrid>
              <a:tr h="76357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Дата и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время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проведения 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и форма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проведения 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Место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проведения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Ответственные лица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1300996"/>
                  </a:ext>
                </a:extLst>
              </a:tr>
              <a:tr h="22482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30.03.2023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15.00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Международная информационно-образовательная сессия «Эффективные формы партнерства исследователей, менеджеров и практиков в интересах развития госпитальной педагогики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(Смешанная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форма)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РГПУ имени А. И. Герцена,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наб. р. Мойки 48, корп.5, Мариинский зал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(совместно с проектным офисом Проекта госпитальных школ России  «</a:t>
                      </a:r>
                      <a:r>
                        <a:rPr lang="ru-RU" sz="14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УчимЗнаем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ГБОУ Школа № 109 г. Москвы) 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(совместно с проектным офисом Проекта госпитальных школ России  «</a:t>
                      </a:r>
                      <a:r>
                        <a:rPr lang="ru-RU" sz="1400" baseline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УчимЗнаем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ГБОУ Школа № 109 г. Москвы)</a:t>
                      </a:r>
                      <a:endParaRPr lang="ru-RU" sz="14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dirty="0" smtClean="0"/>
                        <a:t>- </a:t>
                      </a:r>
                      <a:r>
                        <a:rPr lang="ru-RU" sz="1400" dirty="0" err="1" smtClean="0"/>
                        <a:t>Безгодова</a:t>
                      </a:r>
                      <a:r>
                        <a:rPr lang="ru-RU" sz="1400" dirty="0" smtClean="0"/>
                        <a:t> Светлана Александровна, директор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института психологии РГПУ им. А.И. Герцена, кандидат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психологических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наук,</a:t>
                      </a:r>
                      <a:r>
                        <a:rPr lang="ru-RU" sz="1400" baseline="0" dirty="0" smtClean="0"/>
                        <a:t> доцент;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baseline="0" dirty="0" smtClean="0"/>
                        <a:t>- Проект Юлия Львовна, доцент кафедры психологии профессиональной деятельности и информационных технологий в образовании института психологии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baseline="0" dirty="0" smtClean="0"/>
                        <a:t>РГПУ им. А.И. Герцена;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- </a:t>
                      </a:r>
                      <a:r>
                        <a:rPr lang="ru-RU" sz="1400" dirty="0" err="1" smtClean="0"/>
                        <a:t>Русяйкина</a:t>
                      </a:r>
                      <a:r>
                        <a:rPr lang="ru-RU" sz="1400" dirty="0" smtClean="0"/>
                        <a:t> Татьяна Васильевна,</a:t>
                      </a:r>
                    </a:p>
                    <a:p>
                      <a:r>
                        <a:rPr lang="ru-RU" sz="1400" dirty="0" smtClean="0"/>
                        <a:t>начальник организационно-методического отдела</a:t>
                      </a:r>
                      <a:r>
                        <a:rPr lang="ru-RU" sz="1400" baseline="0" dirty="0" smtClean="0"/>
                        <a:t> </a:t>
                      </a:r>
                    </a:p>
                    <a:p>
                      <a:r>
                        <a:rPr lang="ru-RU" sz="1400" baseline="0" dirty="0" smtClean="0"/>
                        <a:t>РГПУ им. А.И. Герцена.</a:t>
                      </a:r>
                      <a:endParaRPr lang="ru-RU" sz="1400" dirty="0" smtClean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11071705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97" y="4641398"/>
            <a:ext cx="1705260" cy="14682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07" y="4685128"/>
            <a:ext cx="2898654" cy="138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4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291772" y="0"/>
            <a:ext cx="10675938" cy="520282"/>
          </a:xfrm>
        </p:spPr>
        <p:txBody>
          <a:bodyPr/>
          <a:lstStyle/>
          <a:p>
            <a:pPr lvl="0" algn="ctr">
              <a:lnSpc>
                <a:spcPct val="100000"/>
              </a:lnSpc>
            </a:pPr>
            <a:r>
              <a:rPr lang="ru-RU" sz="2400" dirty="0">
                <a:solidFill>
                  <a:srgbClr val="5B9BD5">
                    <a:lumMod val="50000"/>
                  </a:srgbClr>
                </a:solidFill>
              </a:rPr>
              <a:t>ДНИ НАУКИ И </a:t>
            </a:r>
            <a:r>
              <a:rPr lang="ru-RU" sz="2400" dirty="0" smtClean="0">
                <a:solidFill>
                  <a:srgbClr val="5B9BD5">
                    <a:lumMod val="50000"/>
                  </a:srgbClr>
                </a:solidFill>
              </a:rPr>
              <a:t>ПРАКТИКИ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В ГЕРЦЕНОВСКОМ УНИВЕРСИТЕТЕ</a:t>
            </a:r>
            <a:endParaRPr lang="ru-RU" sz="2400" dirty="0">
              <a:solidFill>
                <a:srgbClr val="5B9BD5">
                  <a:lumMod val="50000"/>
                </a:srgbClr>
              </a:solidFill>
            </a:endParaRPr>
          </a:p>
          <a:p>
            <a:pPr lvl="0" algn="ctr">
              <a:lnSpc>
                <a:spcPct val="100000"/>
              </a:lnSpc>
            </a:pPr>
            <a:r>
              <a:rPr lang="ru-RU" sz="2400" dirty="0">
                <a:solidFill>
                  <a:srgbClr val="5B9BD5">
                    <a:lumMod val="50000"/>
                  </a:srgbClr>
                </a:solidFill>
              </a:rPr>
              <a:t>30.03.2023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118681"/>
              </p:ext>
            </p:extLst>
          </p:nvPr>
        </p:nvGraphicFramePr>
        <p:xfrm>
          <a:off x="0" y="958846"/>
          <a:ext cx="12192004" cy="5889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665">
                  <a:extLst>
                    <a:ext uri="{9D8B030D-6E8A-4147-A177-3AD203B41FA5}">
                      <a16:colId xmlns:a16="http://schemas.microsoft.com/office/drawing/2014/main" xmlns="" val="1044961509"/>
                    </a:ext>
                  </a:extLst>
                </a:gridCol>
                <a:gridCol w="3715790">
                  <a:extLst>
                    <a:ext uri="{9D8B030D-6E8A-4147-A177-3AD203B41FA5}">
                      <a16:colId xmlns:a16="http://schemas.microsoft.com/office/drawing/2014/main" xmlns="" val="4206657626"/>
                    </a:ext>
                  </a:extLst>
                </a:gridCol>
                <a:gridCol w="3000894">
                  <a:extLst>
                    <a:ext uri="{9D8B030D-6E8A-4147-A177-3AD203B41FA5}">
                      <a16:colId xmlns:a16="http://schemas.microsoft.com/office/drawing/2014/main" xmlns="" val="3070311656"/>
                    </a:ext>
                  </a:extLst>
                </a:gridCol>
                <a:gridCol w="3995655">
                  <a:extLst>
                    <a:ext uri="{9D8B030D-6E8A-4147-A177-3AD203B41FA5}">
                      <a16:colId xmlns:a16="http://schemas.microsoft.com/office/drawing/2014/main" xmlns="" val="1462925532"/>
                    </a:ext>
                  </a:extLst>
                </a:gridCol>
              </a:tblGrid>
              <a:tr h="95816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Дата и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время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проведения 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и форма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проведения 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Место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проведения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Ответственные лица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31840674"/>
                  </a:ext>
                </a:extLst>
              </a:tr>
              <a:tr h="1383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30.03.2023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Воркшоп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«Современные форматы и практики организации образовательной деятельности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 дошкольной образовательной организации»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(Очно)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ГБДОУ № 29  комбинированного вида Выборгского района,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Большой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Сампсониевский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просп. 51 лит А,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станция метро Выборгская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Леднева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Вера Витальевна,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заведующая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детским садом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№29 Выборгского района СПб;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Римашевская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Лариса Сергеевна,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кандидат педагогических наук, доцент кафедры дошкольной педагогики РГПУ им. А.И. Герцена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8861289"/>
                  </a:ext>
                </a:extLst>
              </a:tr>
              <a:tr h="9628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30.03.2023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17:00</a:t>
                      </a:r>
                      <a:endParaRPr lang="ru-RU" sz="14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Круглый стол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«Проблемы языкового образования в эпоху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постглобализации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40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(Смешанная форма)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РГПУ им. А.И. Герцена,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наб. реки Мойки, д.54,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«Точка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кипения», зал «Выготский»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Белоглазова Елена Владимировна, доктор филологических наук, доцент,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заведующий кафедрой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английского языка для профессиональной коммуникации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РГПУ им. А.И. Герцена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1098795"/>
                  </a:ext>
                </a:extLst>
              </a:tr>
              <a:tr h="770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30.03.2023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17:00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19:00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ru-RU" sz="140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Международный круглый стол «Общественное здоровье и качество жизни»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(Смешанный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формат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РГПУ им. А.И. Герцена,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наб. реки Мойки, д.54,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«Точка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кипения», зал «Коменский»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-Родионова Виктория Анатольевна, кандидат педагогических наук,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доцент кафедры управления образованием и кадрового менеджмента РГПУ им. А. И. Герцена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7473322"/>
                  </a:ext>
                </a:extLst>
              </a:tr>
              <a:tr h="12303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30.03.2023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18:00 – 19:00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Мастер-класс для учителей математики «Организация игровых форм работы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 использованием материалов конкурса Смарт Кенгуру»</a:t>
                      </a:r>
                      <a:r>
                        <a:rPr lang="ru-RU" sz="140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(Смешанная форма)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РГПУ им. А.И. Герцена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наб. Мойки, 48, корпус 1, ауд. 209,  	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ru-RU" sz="140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i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Рингман</a:t>
                      </a:r>
                      <a:r>
                        <a:rPr lang="ru-RU" sz="14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Ксения Андреевна,</a:t>
                      </a:r>
                      <a:r>
                        <a:rPr lang="ru-RU" sz="140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учитель</a:t>
                      </a:r>
                      <a:r>
                        <a:rPr lang="ru-RU" sz="14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физико-математического лицея</a:t>
                      </a:r>
                      <a:r>
                        <a:rPr lang="ru-RU" sz="140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№9;</a:t>
                      </a:r>
                      <a:endParaRPr lang="ru-RU" sz="140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Маслова Юлия Валерьевна,</a:t>
                      </a:r>
                      <a:r>
                        <a:rPr lang="ru-RU" sz="140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кандидат физико-математических наук, доцент, декан факультета математики РГПУ им. А.И. Герцена.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2323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25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096126" y="0"/>
            <a:ext cx="11018838" cy="520282"/>
          </a:xfrm>
        </p:spPr>
        <p:txBody>
          <a:bodyPr/>
          <a:lstStyle/>
          <a:p>
            <a:pPr lvl="0" algn="ctr">
              <a:lnSpc>
                <a:spcPct val="100000"/>
              </a:lnSpc>
            </a:pPr>
            <a:r>
              <a:rPr lang="ru-RU" sz="2400" dirty="0">
                <a:solidFill>
                  <a:srgbClr val="5B9BD5">
                    <a:lumMod val="50000"/>
                  </a:srgbClr>
                </a:solidFill>
              </a:rPr>
              <a:t>ДНИ НАУКИ И ПРАКТИКИ В ГЕРЦЕНОВСКОМ УНИВЕРСИТЕТЕ</a:t>
            </a:r>
          </a:p>
          <a:p>
            <a:pPr lvl="0" algn="ctr">
              <a:lnSpc>
                <a:spcPct val="100000"/>
              </a:lnSpc>
            </a:pPr>
            <a:r>
              <a:rPr lang="ru-RU" sz="2400" dirty="0">
                <a:solidFill>
                  <a:srgbClr val="5B9BD5">
                    <a:lumMod val="50000"/>
                  </a:srgbClr>
                </a:solidFill>
              </a:rPr>
              <a:t>30.03.2023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168677"/>
              </p:ext>
            </p:extLst>
          </p:nvPr>
        </p:nvGraphicFramePr>
        <p:xfrm>
          <a:off x="0" y="932762"/>
          <a:ext cx="12192004" cy="3058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8473">
                  <a:extLst>
                    <a:ext uri="{9D8B030D-6E8A-4147-A177-3AD203B41FA5}">
                      <a16:colId xmlns:a16="http://schemas.microsoft.com/office/drawing/2014/main" xmlns="" val="1421896021"/>
                    </a:ext>
                  </a:extLst>
                </a:gridCol>
                <a:gridCol w="2726574">
                  <a:extLst>
                    <a:ext uri="{9D8B030D-6E8A-4147-A177-3AD203B41FA5}">
                      <a16:colId xmlns:a16="http://schemas.microsoft.com/office/drawing/2014/main" xmlns="" val="521670992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xmlns="" val="3743253170"/>
                    </a:ext>
                  </a:extLst>
                </a:gridCol>
                <a:gridCol w="5525197">
                  <a:extLst>
                    <a:ext uri="{9D8B030D-6E8A-4147-A177-3AD203B41FA5}">
                      <a16:colId xmlns:a16="http://schemas.microsoft.com/office/drawing/2014/main" xmlns="" val="3893365030"/>
                    </a:ext>
                  </a:extLst>
                </a:gridCol>
              </a:tblGrid>
              <a:tr h="64536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Дата и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время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проведения 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и форма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проведения 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Место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проведения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Ответственные лица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8726332"/>
                  </a:ext>
                </a:extLst>
              </a:tr>
              <a:tr h="7905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30.03.2023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«Летучий кораблик», музыкальный спектакль по мотивам одноименного мультфильма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РГПУ имени А. И. Герцена,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наб. р. Мойки, дом 48,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корп.4,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Колонный зал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Слуцкая Елена Алексеевна, кандидат искусствоведения,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доцент кафедры теории и истории культуры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РГПУ им. А. И. Герцена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921889"/>
                  </a:ext>
                </a:extLst>
              </a:tr>
              <a:tr h="1322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30.03.2023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19:10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– 20:10</a:t>
                      </a:r>
                      <a:endParaRPr lang="ru-RU" sz="140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Мастер-класс для учителей математики «Придумываем интересную задачу»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(Очно)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РГПУ им. Герцена, наб. Мойки, д.48,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корпус 1, аудитория 209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Максимов Дмитрий Васильевич,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доцент ИТМО, учитель математики президентского физико-математического лицея № 239;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Маслова Юлия Валерьевна, кандидат физико-математических наук, доцент, декан факультета математики РГПУ им. А.И. Герцена.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7273333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5436"/>
            <a:ext cx="3948546" cy="26323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367" y="3805436"/>
            <a:ext cx="3927764" cy="26185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65" y="4012416"/>
            <a:ext cx="3965183" cy="264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885825" y="201613"/>
            <a:ext cx="11212513" cy="798512"/>
          </a:xfrm>
        </p:spPr>
        <p:txBody>
          <a:bodyPr/>
          <a:lstStyle/>
          <a:p>
            <a:pPr algn="ctr"/>
            <a:r>
              <a:rPr lang="ru-RU" dirty="0" smtClean="0"/>
              <a:t>ДНИ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868420"/>
              </p:ext>
            </p:extLst>
          </p:nvPr>
        </p:nvGraphicFramePr>
        <p:xfrm>
          <a:off x="0" y="1000125"/>
          <a:ext cx="12192000" cy="5996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8654">
                  <a:extLst>
                    <a:ext uri="{9D8B030D-6E8A-4147-A177-3AD203B41FA5}">
                      <a16:colId xmlns:a16="http://schemas.microsoft.com/office/drawing/2014/main" xmlns="" val="1689450108"/>
                    </a:ext>
                  </a:extLst>
                </a:gridCol>
                <a:gridCol w="4325815">
                  <a:extLst>
                    <a:ext uri="{9D8B030D-6E8A-4147-A177-3AD203B41FA5}">
                      <a16:colId xmlns:a16="http://schemas.microsoft.com/office/drawing/2014/main" xmlns="" val="623463868"/>
                    </a:ext>
                  </a:extLst>
                </a:gridCol>
                <a:gridCol w="2423320">
                  <a:extLst>
                    <a:ext uri="{9D8B030D-6E8A-4147-A177-3AD203B41FA5}">
                      <a16:colId xmlns:a16="http://schemas.microsoft.com/office/drawing/2014/main" xmlns="" val="1942577895"/>
                    </a:ext>
                  </a:extLst>
                </a:gridCol>
                <a:gridCol w="3904211">
                  <a:extLst>
                    <a:ext uri="{9D8B030D-6E8A-4147-A177-3AD203B41FA5}">
                      <a16:colId xmlns:a16="http://schemas.microsoft.com/office/drawing/2014/main" xmlns="" val="333105809"/>
                    </a:ext>
                  </a:extLst>
                </a:gridCol>
              </a:tblGrid>
              <a:tr h="50447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 и время </a:t>
                      </a:r>
                    </a:p>
                    <a:p>
                      <a:pPr algn="ctr"/>
                      <a:r>
                        <a:rPr lang="ru-RU" sz="1400" dirty="0" smtClean="0"/>
                        <a:t>проведения мероприятия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</a:t>
                      </a:r>
                    </a:p>
                    <a:p>
                      <a:pPr algn="ctr"/>
                      <a:r>
                        <a:rPr lang="ru-RU" sz="1400" dirty="0" smtClean="0"/>
                        <a:t>и форма проведения мероприятия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Место</a:t>
                      </a:r>
                    </a:p>
                    <a:p>
                      <a:pPr algn="ctr"/>
                      <a:r>
                        <a:rPr lang="ru-RU" sz="1400" dirty="0" smtClean="0"/>
                        <a:t>проведения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Ответственные лица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6877251"/>
                  </a:ext>
                </a:extLst>
              </a:tr>
              <a:tr h="5264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</a:rPr>
                        <a:t>24-31.03.2023</a:t>
                      </a:r>
                    </a:p>
                    <a:p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700" b="0" dirty="0" smtClean="0">
                          <a:solidFill>
                            <a:srgbClr val="1C1C1C"/>
                          </a:solidFill>
                          <a:effectLst/>
                          <a:latin typeface="+mn-lt"/>
                        </a:rPr>
                        <a:t>II Всероссийская научно-практическая конференция с международным участием «</a:t>
                      </a:r>
                      <a:r>
                        <a:rPr lang="ru-RU" sz="1700" b="0" dirty="0" err="1" smtClean="0">
                          <a:solidFill>
                            <a:srgbClr val="1C1C1C"/>
                          </a:solidFill>
                          <a:effectLst/>
                          <a:latin typeface="+mn-lt"/>
                        </a:rPr>
                        <a:t>Герценовские</a:t>
                      </a:r>
                      <a:r>
                        <a:rPr lang="ru-RU" sz="1700" b="0" dirty="0" smtClean="0">
                          <a:solidFill>
                            <a:srgbClr val="1C1C1C"/>
                          </a:solidFill>
                          <a:effectLst/>
                          <a:latin typeface="+mn-lt"/>
                        </a:rPr>
                        <a:t> чтения. Современные проблемы дефектологии и </a:t>
                      </a:r>
                      <a:r>
                        <a:rPr lang="ru-RU" sz="1700" b="0" dirty="0" err="1" smtClean="0">
                          <a:solidFill>
                            <a:srgbClr val="1C1C1C"/>
                          </a:solidFill>
                          <a:effectLst/>
                          <a:latin typeface="+mn-lt"/>
                        </a:rPr>
                        <a:t>реабилитологии</a:t>
                      </a:r>
                      <a:r>
                        <a:rPr lang="ru-RU" sz="1700" b="0" dirty="0" smtClean="0">
                          <a:solidFill>
                            <a:srgbClr val="1C1C1C"/>
                          </a:solidFill>
                          <a:effectLst/>
                          <a:latin typeface="+mn-lt"/>
                        </a:rPr>
                        <a:t>»</a:t>
                      </a:r>
                    </a:p>
                    <a:p>
                      <a:r>
                        <a:rPr lang="ru-RU" sz="1700" dirty="0" smtClean="0"/>
                        <a:t>(Очно, с онлайн-трансляцией)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РГПУ им. А.И. Герцена, ул. Малая Посадская, 26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- Антропов Александр Петрович,</a:t>
                      </a:r>
                    </a:p>
                    <a:p>
                      <a:r>
                        <a:rPr lang="ru-RU" sz="1700" dirty="0" smtClean="0"/>
                        <a:t>кандидат педагогических наук, профессор кафедры олигофренопедагогики, директор Института дефектологического образования и реабилитации РГПУ им. А. И. Герцена.</a:t>
                      </a:r>
                      <a:endParaRPr lang="ru-RU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2773318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81" y="3715138"/>
            <a:ext cx="3747683" cy="2498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360" y="3715138"/>
            <a:ext cx="3889245" cy="2498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472" y="3998335"/>
            <a:ext cx="3811480" cy="25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69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997527" y="201613"/>
            <a:ext cx="11100812" cy="520282"/>
          </a:xfrm>
        </p:spPr>
        <p:txBody>
          <a:bodyPr/>
          <a:lstStyle/>
          <a:p>
            <a:r>
              <a:rPr lang="ru-RU" dirty="0" smtClean="0"/>
              <a:t>Петербургский меж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537856" y="201614"/>
            <a:ext cx="8805180" cy="588096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9600" dirty="0" smtClean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РГПУ им. А. И. Герцена – партнер Петербургского международного образовательного форума</a:t>
            </a:r>
            <a:endParaRPr lang="ru-RU" sz="96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6000" dirty="0" smtClean="0">
              <a:solidFill>
                <a:srgbClr val="1557B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658"/>
            <a:ext cx="7132320" cy="59133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690" y="944658"/>
            <a:ext cx="4017688" cy="56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6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731521" y="201613"/>
            <a:ext cx="11050934" cy="804226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Петербургский международный образовательный форум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996839"/>
              </p:ext>
            </p:extLst>
          </p:nvPr>
        </p:nvGraphicFramePr>
        <p:xfrm>
          <a:off x="1" y="1005839"/>
          <a:ext cx="12191998" cy="6881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123">
                  <a:extLst>
                    <a:ext uri="{9D8B030D-6E8A-4147-A177-3AD203B41FA5}">
                      <a16:colId xmlns:a16="http://schemas.microsoft.com/office/drawing/2014/main" xmlns="" val="2725949144"/>
                    </a:ext>
                  </a:extLst>
                </a:gridCol>
                <a:gridCol w="4854632">
                  <a:extLst>
                    <a:ext uri="{9D8B030D-6E8A-4147-A177-3AD203B41FA5}">
                      <a16:colId xmlns:a16="http://schemas.microsoft.com/office/drawing/2014/main" xmlns="" val="4090941737"/>
                    </a:ext>
                  </a:extLst>
                </a:gridCol>
                <a:gridCol w="5101243">
                  <a:extLst>
                    <a:ext uri="{9D8B030D-6E8A-4147-A177-3AD203B41FA5}">
                      <a16:colId xmlns:a16="http://schemas.microsoft.com/office/drawing/2014/main" xmlns="" val="3795869716"/>
                    </a:ext>
                  </a:extLst>
                </a:gridCol>
              </a:tblGrid>
              <a:tr h="12302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2022</a:t>
                      </a:r>
                    </a:p>
                    <a:p>
                      <a:pPr algn="ctr"/>
                      <a:r>
                        <a:rPr lang="ru-RU" sz="2400" dirty="0" smtClean="0"/>
                        <a:t>21-29</a:t>
                      </a:r>
                      <a:r>
                        <a:rPr lang="ru-RU" sz="2400" baseline="0" dirty="0" smtClean="0"/>
                        <a:t> марта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2023</a:t>
                      </a:r>
                    </a:p>
                    <a:p>
                      <a:pPr algn="ctr"/>
                      <a:r>
                        <a:rPr lang="ru-RU" sz="2400" dirty="0" smtClean="0"/>
                        <a:t>27-31</a:t>
                      </a:r>
                      <a:r>
                        <a:rPr lang="ru-RU" sz="2400" baseline="0" dirty="0" smtClean="0"/>
                        <a:t> марта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1100144"/>
                  </a:ext>
                </a:extLst>
              </a:tr>
              <a:tr h="1170432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Количество мероприятий</a:t>
                      </a:r>
                      <a:endParaRPr lang="ru-RU" sz="2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19</a:t>
                      </a:r>
                      <a:r>
                        <a:rPr lang="ru-RU" sz="2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мероприятий</a:t>
                      </a:r>
                      <a:r>
                        <a:rPr lang="ru-RU" sz="2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80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32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ru-RU" sz="2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спектакля, поставленных студентами и сотрудниками университета.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ru-RU" sz="280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ru-RU" sz="280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80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280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endParaRPr lang="ru-RU" sz="2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29</a:t>
                      </a:r>
                      <a:r>
                        <a:rPr lang="ru-RU" sz="2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2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мероприятий;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ru-RU" sz="280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ru-RU" sz="2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спектакля, поставленных студентами и сотрудниками университета.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ru-RU" sz="2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409316"/>
                  </a:ext>
                </a:extLst>
              </a:tr>
              <a:tr h="11704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33893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588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86714D50-4EE8-4BCE-A3C3-9B12B6994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6415" y="99754"/>
            <a:ext cx="10651923" cy="801692"/>
          </a:xfrm>
        </p:spPr>
        <p:txBody>
          <a:bodyPr/>
          <a:lstStyle/>
          <a:p>
            <a:r>
              <a:rPr lang="ru-RU" dirty="0" smtClean="0"/>
              <a:t>Мероприятия 28 и 29 марта 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BDFFB47-192D-4F0A-B177-410EBCED6A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69487"/>
              </p:ext>
            </p:extLst>
          </p:nvPr>
        </p:nvGraphicFramePr>
        <p:xfrm>
          <a:off x="-2" y="964276"/>
          <a:ext cx="12192001" cy="5525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940">
                  <a:extLst>
                    <a:ext uri="{9D8B030D-6E8A-4147-A177-3AD203B41FA5}">
                      <a16:colId xmlns:a16="http://schemas.microsoft.com/office/drawing/2014/main" xmlns="" val="3178944130"/>
                    </a:ext>
                  </a:extLst>
                </a:gridCol>
                <a:gridCol w="2312377">
                  <a:extLst>
                    <a:ext uri="{9D8B030D-6E8A-4147-A177-3AD203B41FA5}">
                      <a16:colId xmlns:a16="http://schemas.microsoft.com/office/drawing/2014/main" xmlns="" val="3509632601"/>
                    </a:ext>
                  </a:extLst>
                </a:gridCol>
                <a:gridCol w="3851031">
                  <a:extLst>
                    <a:ext uri="{9D8B030D-6E8A-4147-A177-3AD203B41FA5}">
                      <a16:colId xmlns:a16="http://schemas.microsoft.com/office/drawing/2014/main" xmlns="" val="3013573161"/>
                    </a:ext>
                  </a:extLst>
                </a:gridCol>
                <a:gridCol w="4586653">
                  <a:extLst>
                    <a:ext uri="{9D8B030D-6E8A-4147-A177-3AD203B41FA5}">
                      <a16:colId xmlns:a16="http://schemas.microsoft.com/office/drawing/2014/main" xmlns="" val="2834875381"/>
                    </a:ext>
                  </a:extLst>
                </a:gridCol>
              </a:tblGrid>
              <a:tr h="4488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 и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время </a:t>
                      </a:r>
                    </a:p>
                    <a:p>
                      <a:pPr algn="ctr"/>
                      <a:r>
                        <a:rPr lang="ru-RU" sz="1400" dirty="0" smtClean="0"/>
                        <a:t>проведения мероприятия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 </a:t>
                      </a:r>
                    </a:p>
                    <a:p>
                      <a:pPr algn="ctr"/>
                      <a:r>
                        <a:rPr lang="ru-RU" sz="1400" dirty="0" smtClean="0"/>
                        <a:t>и форма</a:t>
                      </a:r>
                      <a:r>
                        <a:rPr lang="ru-RU" sz="1400" baseline="0" dirty="0" smtClean="0"/>
                        <a:t> проведения мероприятия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Место</a:t>
                      </a:r>
                    </a:p>
                    <a:p>
                      <a:pPr algn="ctr"/>
                      <a:r>
                        <a:rPr lang="ru-RU" sz="1400" dirty="0" smtClean="0"/>
                        <a:t>проведения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Ответственные лица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0216896"/>
                  </a:ext>
                </a:extLst>
              </a:tr>
              <a:tr h="814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</a:rPr>
                        <a:t>27.03.2023 – 28.03.2023 </a:t>
                      </a:r>
                    </a:p>
                    <a:p>
                      <a:r>
                        <a:rPr lang="ru-RU" sz="1000" dirty="0" smtClean="0">
                          <a:latin typeface="+mn-lt"/>
                        </a:rPr>
                        <a:t>с 10:00 до 17:00</a:t>
                      </a:r>
                    </a:p>
                    <a:p>
                      <a:endParaRPr lang="ru-RU" sz="10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+mn-lt"/>
                        </a:rPr>
                        <a:t>XII педагогическая олимпиада молодых учителей</a:t>
                      </a:r>
                      <a:r>
                        <a:rPr lang="ru-RU" sz="1000" baseline="0" dirty="0" smtClean="0">
                          <a:latin typeface="+mn-lt"/>
                        </a:rPr>
                        <a:t> </a:t>
                      </a:r>
                      <a:r>
                        <a:rPr lang="ru-RU" sz="1000" dirty="0" smtClean="0">
                          <a:latin typeface="+mn-lt"/>
                        </a:rPr>
                        <a:t>«Профессиональные перспективы»</a:t>
                      </a:r>
                      <a:r>
                        <a:rPr lang="ru-RU" sz="1000" baseline="0" dirty="0" smtClean="0">
                          <a:latin typeface="+mn-lt"/>
                        </a:rPr>
                        <a:t> </a:t>
                      </a:r>
                      <a:r>
                        <a:rPr lang="ru-RU" sz="1000" dirty="0" smtClean="0">
                          <a:latin typeface="+mn-lt"/>
                        </a:rPr>
                        <a:t>(Очно)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sng" strike="noStrike" dirty="0" smtClean="0">
                          <a:latin typeface="+mn-lt"/>
                        </a:rPr>
                        <a:t>27.03.2023:</a:t>
                      </a:r>
                      <a:r>
                        <a:rPr lang="ru-RU" sz="1000" strike="noStrike" dirty="0" smtClean="0">
                          <a:latin typeface="+mn-lt"/>
                        </a:rPr>
                        <a:t> </a:t>
                      </a:r>
                      <a:r>
                        <a:rPr lang="ru-RU" sz="1000" dirty="0" smtClean="0">
                          <a:latin typeface="+mn-lt"/>
                        </a:rPr>
                        <a:t>РГПУ им. А.И. Герцена, </a:t>
                      </a:r>
                      <a:r>
                        <a:rPr lang="ru-RU" sz="1000" dirty="0" err="1" smtClean="0">
                          <a:latin typeface="+mn-lt"/>
                        </a:rPr>
                        <a:t>наб.р</a:t>
                      </a:r>
                      <a:r>
                        <a:rPr lang="ru-RU" sz="1000" dirty="0" smtClean="0">
                          <a:latin typeface="+mn-lt"/>
                        </a:rPr>
                        <a:t>. Мойки 48:</a:t>
                      </a:r>
                    </a:p>
                    <a:p>
                      <a:r>
                        <a:rPr lang="ru-RU" sz="1000" dirty="0" smtClean="0">
                          <a:latin typeface="+mn-lt"/>
                        </a:rPr>
                        <a:t>Открытие олимпиады - корп. 5, Гербовый зал;</a:t>
                      </a:r>
                    </a:p>
                    <a:p>
                      <a:r>
                        <a:rPr lang="ru-RU" sz="1000" dirty="0" smtClean="0">
                          <a:latin typeface="+mn-lt"/>
                        </a:rPr>
                        <a:t>Конкурсная программа - корп. 11, ауд. №№ 32,</a:t>
                      </a:r>
                      <a:r>
                        <a:rPr lang="ru-RU" sz="1000" baseline="0" dirty="0" smtClean="0">
                          <a:latin typeface="+mn-lt"/>
                        </a:rPr>
                        <a:t> </a:t>
                      </a:r>
                      <a:r>
                        <a:rPr lang="ru-RU" sz="1000" dirty="0" smtClean="0">
                          <a:latin typeface="+mn-lt"/>
                        </a:rPr>
                        <a:t>33, 34, 37;</a:t>
                      </a:r>
                    </a:p>
                    <a:p>
                      <a:r>
                        <a:rPr lang="ru-RU" sz="1000" u="sng" strike="noStrike" dirty="0" smtClean="0">
                          <a:latin typeface="+mn-lt"/>
                          <a:cs typeface="Times New Roman" panose="02020603050405020304" pitchFamily="18" charset="0"/>
                        </a:rPr>
                        <a:t>28.03.2023:</a:t>
                      </a:r>
                      <a:r>
                        <a:rPr lang="ru-RU" sz="1000" u="sng" strike="noStrike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smtClean="0">
                          <a:latin typeface="+mn-lt"/>
                          <a:cs typeface="Times New Roman" panose="02020603050405020304" pitchFamily="18" charset="0"/>
                        </a:rPr>
                        <a:t>Невский проспект, д.169:</a:t>
                      </a:r>
                    </a:p>
                    <a:p>
                      <a:r>
                        <a:rPr lang="ru-RU" sz="1000" baseline="0" dirty="0" smtClean="0">
                          <a:latin typeface="+mn-lt"/>
                          <a:cs typeface="Times New Roman" panose="02020603050405020304" pitchFamily="18" charset="0"/>
                        </a:rPr>
                        <a:t>10.30 – 12.00 - посещение гимназии № 168 Центрального района;</a:t>
                      </a:r>
                    </a:p>
                    <a:p>
                      <a:r>
                        <a:rPr lang="ru-RU" sz="1000" baseline="0" dirty="0" smtClean="0">
                          <a:latin typeface="+mn-lt"/>
                          <a:cs typeface="Times New Roman" panose="02020603050405020304" pitchFamily="18" charset="0"/>
                        </a:rPr>
                        <a:t>РГПУ им. А. И. Герцена, наб. р. Мойки 48:</a:t>
                      </a:r>
                    </a:p>
                    <a:p>
                      <a:r>
                        <a:rPr lang="ru-RU" sz="1000" baseline="0" dirty="0" smtClean="0">
                          <a:latin typeface="+mn-lt"/>
                          <a:cs typeface="Times New Roman" panose="02020603050405020304" pitchFamily="18" charset="0"/>
                        </a:rPr>
                        <a:t>2 корпус, ауд. № 460; 6 корпус, ауд. № 23; </a:t>
                      </a:r>
                    </a:p>
                    <a:p>
                      <a:r>
                        <a:rPr lang="ru-RU" sz="1000" baseline="0" dirty="0" smtClean="0">
                          <a:latin typeface="+mn-lt"/>
                          <a:cs typeface="Times New Roman" panose="02020603050405020304" pitchFamily="18" charset="0"/>
                        </a:rPr>
                        <a:t>11 корпус, ауд. № 5; 20 корпус, ауд. №№ 222, 311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+mn-lt"/>
                        </a:rPr>
                        <a:t>- Пискунова Елена Витальевна, доктор педагогических наук, профессор,</a:t>
                      </a:r>
                      <a:r>
                        <a:rPr lang="ru-RU" sz="1000" baseline="0" dirty="0" smtClean="0">
                          <a:latin typeface="+mn-lt"/>
                        </a:rPr>
                        <a:t> </a:t>
                      </a:r>
                      <a:r>
                        <a:rPr lang="ru-RU" sz="1000" dirty="0" smtClean="0">
                          <a:latin typeface="+mn-lt"/>
                        </a:rPr>
                        <a:t>заведующая</a:t>
                      </a:r>
                      <a:r>
                        <a:rPr lang="ru-RU" sz="1000" baseline="0" dirty="0" smtClean="0">
                          <a:latin typeface="+mn-lt"/>
                        </a:rPr>
                        <a:t> </a:t>
                      </a:r>
                      <a:r>
                        <a:rPr lang="ru-RU" sz="1000" dirty="0" smtClean="0">
                          <a:latin typeface="+mn-lt"/>
                        </a:rPr>
                        <a:t>кафедрой педагогики школы</a:t>
                      </a:r>
                      <a:r>
                        <a:rPr lang="ru-RU" sz="1000" baseline="0" dirty="0" smtClean="0">
                          <a:latin typeface="+mn-lt"/>
                        </a:rPr>
                        <a:t> </a:t>
                      </a:r>
                      <a:r>
                        <a:rPr lang="ru-RU" sz="1000" dirty="0" smtClean="0">
                          <a:latin typeface="+mn-lt"/>
                        </a:rPr>
                        <a:t>института педагогики РГПУ им. А. И. Герцена.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27744411"/>
                  </a:ext>
                </a:extLst>
              </a:tr>
              <a:tr h="10263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28.03.2023 </a:t>
                      </a:r>
                      <a:r>
                        <a:rPr lang="ru-RU" sz="1000" dirty="0" smtClean="0">
                          <a:latin typeface="+mn-lt"/>
                        </a:rPr>
                        <a:t>–</a:t>
                      </a: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29.03.2023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 10:30</a:t>
                      </a: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до 15:00</a:t>
                      </a:r>
                      <a:endParaRPr lang="ru-RU" sz="1000" b="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endParaRPr lang="ru-RU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Научно-практическая конференция </a:t>
                      </a:r>
                    </a:p>
                    <a:p>
                      <a:r>
                        <a:rPr lang="ru-RU" sz="1000" dirty="0" smtClean="0"/>
                        <a:t>«PRO наставничество: лаборатория партнерства» </a:t>
                      </a:r>
                      <a:r>
                        <a:rPr lang="ru-RU" sz="1000" baseline="0" dirty="0" smtClean="0"/>
                        <a:t>(О</a:t>
                      </a:r>
                      <a:r>
                        <a:rPr lang="ru-RU" sz="1000" dirty="0" smtClean="0"/>
                        <a:t>чно)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sng" dirty="0" smtClean="0"/>
                        <a:t>28.03.2023: </a:t>
                      </a:r>
                      <a:r>
                        <a:rPr lang="ru-RU" sz="1000" dirty="0" smtClean="0"/>
                        <a:t>РГПУ им. А. И. Герцена (Институт Детства, Московский пр. 80: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пленарное заседание в Актовом зале (ауд. 48);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мастер-классы в ауд. №№ 8, 27, 46, 55;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sng" dirty="0" smtClean="0"/>
                        <a:t>29.03.2023: </a:t>
                      </a:r>
                      <a:r>
                        <a:rPr lang="ru-RU" sz="1000" dirty="0" smtClean="0"/>
                        <a:t>ГБУ ДО ЦППМСП Василеостровского района (20 линия ВО, дом 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Tx/>
                        <a:buNone/>
                      </a:pP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Новицкая Виктория Александровна, кандидат педагогических наук, доцент, директор Института детства РГПУ им. А. И. Герцена;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Окунева Светлана Валентиновна, директор ГБУ ДО ЦППМСП Василеостровского района;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000" i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Машевская</a:t>
                      </a: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Светлана Григорьевна,</a:t>
                      </a:r>
                      <a:r>
                        <a:rPr lang="ru-RU" sz="100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методист ГБУ ДО ЦППМСП Василеостровского района.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3442787"/>
                  </a:ext>
                </a:extLst>
              </a:tr>
              <a:tr h="15694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28.03.2023  </a:t>
                      </a:r>
                      <a:r>
                        <a:rPr lang="ru-RU" sz="1000" dirty="0" smtClean="0">
                          <a:latin typeface="+mn-lt"/>
                        </a:rPr>
                        <a:t>– </a:t>
                      </a: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 11:00</a:t>
                      </a: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до </a:t>
                      </a: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17:00;</a:t>
                      </a:r>
                      <a:endParaRPr lang="ru-RU" sz="1000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29.03.2023 – с 15:00 до 17:00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Очный этап и</a:t>
                      </a:r>
                      <a:r>
                        <a:rPr lang="ru-RU" sz="100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Церемония награждения победителей  Всероссийского конкурса «Вектор качества образования»</a:t>
                      </a:r>
                      <a:r>
                        <a:rPr lang="ru-RU" sz="100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(Очно, с онлайн-трансляцией)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ru-RU" sz="100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i="0" u="sng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28.03.2023: </a:t>
                      </a: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РГПУ им. А. И. Герцена,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наб. р. Мойки, д. 48, корпус 4, Голубой зал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i="0" u="sng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29.03.2023: </a:t>
                      </a: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РГПУ им. А. И. Герцена,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наб. р. Мойки, д. 48, корпус 5, Мариинский зал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ru-RU" sz="100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Tx/>
                        <a:buNone/>
                      </a:pP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Спасская Елена Борисовна, кандидат педагогических наук, доцент, начальник управления межрегионального сотрудничества 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buFontTx/>
                        <a:buNone/>
                      </a:pP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 сфере образования РГПУ им. А.И. Герцена; 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buFontTx/>
                        <a:buNone/>
                      </a:pP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000" i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Русяйкина</a:t>
                      </a: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Татьяна Васильевна,</a:t>
                      </a:r>
                      <a:r>
                        <a:rPr lang="ru-RU" sz="100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начальник организационно-методического отдела РГПУ им. А.И. Герцена.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buFontTx/>
                        <a:buNone/>
                      </a:pPr>
                      <a:endParaRPr lang="ru-RU" sz="100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64669931"/>
                  </a:ext>
                </a:extLst>
              </a:tr>
              <a:tr h="8440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1165589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532" y="4798294"/>
            <a:ext cx="3088956" cy="20597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05098" y="312581"/>
            <a:ext cx="10149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Предложения РГПУ им. А. И. Герцена в программу ПМОФ-2023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4946271"/>
            <a:ext cx="2870063" cy="19117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87" y="4946271"/>
            <a:ext cx="3352113" cy="191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1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103085" y="1"/>
            <a:ext cx="10806567" cy="94342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ДНИ НАУКИ И ПРАКТИКИ В ГЕРЦЕНОВСКОМ УНИВЕРСИТЕТЕ</a:t>
            </a:r>
          </a:p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29.03.2023</a:t>
            </a:r>
          </a:p>
          <a:p>
            <a:pPr algn="ctr">
              <a:lnSpc>
                <a:spcPct val="100000"/>
              </a:lnSpc>
            </a:pPr>
            <a:endParaRPr lang="ru-RU" sz="32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000118"/>
              </p:ext>
            </p:extLst>
          </p:nvPr>
        </p:nvGraphicFramePr>
        <p:xfrm>
          <a:off x="0" y="943426"/>
          <a:ext cx="12192000" cy="5828848"/>
        </p:xfrm>
        <a:graphic>
          <a:graphicData uri="http://schemas.openxmlformats.org/drawingml/2006/table">
            <a:tbl>
              <a:tblPr firstRow="1" bandRow="1"/>
              <a:tblGrid>
                <a:gridCol w="1354975">
                  <a:extLst>
                    <a:ext uri="{9D8B030D-6E8A-4147-A177-3AD203B41FA5}">
                      <a16:colId xmlns:a16="http://schemas.microsoft.com/office/drawing/2014/main" xmlns="" val="696651454"/>
                    </a:ext>
                  </a:extLst>
                </a:gridCol>
                <a:gridCol w="3640974">
                  <a:extLst>
                    <a:ext uri="{9D8B030D-6E8A-4147-A177-3AD203B41FA5}">
                      <a16:colId xmlns:a16="http://schemas.microsoft.com/office/drawing/2014/main" xmlns="" val="2766299987"/>
                    </a:ext>
                  </a:extLst>
                </a:gridCol>
                <a:gridCol w="2539059">
                  <a:extLst>
                    <a:ext uri="{9D8B030D-6E8A-4147-A177-3AD203B41FA5}">
                      <a16:colId xmlns:a16="http://schemas.microsoft.com/office/drawing/2014/main" xmlns="" val="3275946831"/>
                    </a:ext>
                  </a:extLst>
                </a:gridCol>
                <a:gridCol w="4656992">
                  <a:extLst>
                    <a:ext uri="{9D8B030D-6E8A-4147-A177-3AD203B41FA5}">
                      <a16:colId xmlns:a16="http://schemas.microsoft.com/office/drawing/2014/main" xmlns="" val="2189554177"/>
                    </a:ext>
                  </a:extLst>
                </a:gridCol>
              </a:tblGrid>
              <a:tr h="80957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Дата и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время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проведения 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и форма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проведения 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Место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проведения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Ответственные лица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0243334"/>
                  </a:ext>
                </a:extLst>
              </a:tr>
              <a:tr h="12165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29.03.2023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13:00-14:00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2" marR="60332" marT="30166" marB="3016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ЦЕРЕМОНИЯ ОТКРЫТИЯ ДНЕЙ НАУКИ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ПРАКТИКИ В ГЕРЦЕНОВСКОМ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УНИВЕРСИТЕТЕ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2" marR="60332" marT="30166" marB="3016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2" marR="60332" marT="30166" marB="3016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-Писарева Светлана Анатольевна, доктор педагогических наук, профессор, член-корреспондент РАО, проректор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научной работе и инновационной деятельности РГПУ им. А. И. Герцена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2" marR="60332" marT="30166" marB="3016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3565044"/>
                  </a:ext>
                </a:extLst>
              </a:tr>
              <a:tr h="15681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29.03.2023</a:t>
                      </a:r>
                      <a:endParaRPr lang="ru-RU" sz="14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12:00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2" marR="60332" marT="30166" marB="3016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Научный семинар для иностранных студентов «</a:t>
                      </a:r>
                      <a:r>
                        <a:rPr lang="ru-RU" sz="14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Лингвокультурологический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аспект коммуникативного поведения русскоязычных собеседников»</a:t>
                      </a:r>
                      <a:endParaRPr lang="ru-RU" sz="14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(Онлайн)</a:t>
                      </a:r>
                    </a:p>
                  </a:txBody>
                  <a:tcPr marL="60332" marR="60332" marT="30166" marB="3016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2" marR="60332" marT="30166" marB="3016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Горбанева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Виктория Вадимовна, кандидат педагогических наук, </a:t>
                      </a: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доцент</a:t>
                      </a:r>
                      <a:r>
                        <a:rPr lang="ru-RU" sz="1400" b="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кафедры </a:t>
                      </a: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методики обучения иностранным языкам</a:t>
                      </a:r>
                      <a:r>
                        <a:rPr lang="ru-RU" sz="1400" b="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РГПУ им.</a:t>
                      </a:r>
                      <a:r>
                        <a:rPr lang="ru-RU" sz="1400" b="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А.И. Герцена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32" marR="60332" marT="30166" marB="3016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0389395"/>
                  </a:ext>
                </a:extLst>
              </a:tr>
              <a:tr h="22345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29.03.2023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14:00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Дискуссионная площадка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«Пути оптимизации личностного потенциала современных детей на пороге школы»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(Очно)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ГБДОУ детский сад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№ 20 комбинированного вида Красногвардейского района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Санкт-Петербурга,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просп. Ударников д. 17.,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корп. 3, лит. А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Туркина Анна Валентиновна, заведующая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ГБДОУ детский сад № 20 комбинированного вида Красногвардейского района Санкт-Петербурга;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Римашевская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Лариса Сергеевна,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кандидат педагогических наук, доцент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кафедры дошкольной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педагогики РГПУ им. А.И. Герцена.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2925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9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927101" y="10062"/>
            <a:ext cx="11171238" cy="520282"/>
          </a:xfrm>
        </p:spPr>
        <p:txBody>
          <a:bodyPr/>
          <a:lstStyle/>
          <a:p>
            <a:pPr lvl="0" algn="ctr">
              <a:lnSpc>
                <a:spcPct val="100000"/>
              </a:lnSpc>
            </a:pPr>
            <a:r>
              <a:rPr lang="ru-RU" sz="2400" dirty="0">
                <a:solidFill>
                  <a:srgbClr val="5B9BD5">
                    <a:lumMod val="50000"/>
                  </a:srgbClr>
                </a:solidFill>
              </a:rPr>
              <a:t>ДНИ НАУКИ И ПРАКТИКИ В ГЕРЦЕНОВСКОМ УНИВЕРСИТЕТЕ</a:t>
            </a:r>
          </a:p>
          <a:p>
            <a:pPr lvl="0" algn="ctr">
              <a:lnSpc>
                <a:spcPct val="100000"/>
              </a:lnSpc>
            </a:pPr>
            <a:r>
              <a:rPr lang="ru-RU" sz="2400" dirty="0">
                <a:solidFill>
                  <a:srgbClr val="5B9BD5">
                    <a:lumMod val="50000"/>
                  </a:srgbClr>
                </a:solidFill>
              </a:rPr>
              <a:t>29.03.2023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085586"/>
              </p:ext>
            </p:extLst>
          </p:nvPr>
        </p:nvGraphicFramePr>
        <p:xfrm>
          <a:off x="-1" y="994712"/>
          <a:ext cx="8465128" cy="5715255"/>
        </p:xfrm>
        <a:graphic>
          <a:graphicData uri="http://schemas.openxmlformats.org/drawingml/2006/table">
            <a:tbl>
              <a:tblPr firstRow="1" bandRow="1"/>
              <a:tblGrid>
                <a:gridCol w="1324846">
                  <a:extLst>
                    <a:ext uri="{9D8B030D-6E8A-4147-A177-3AD203B41FA5}">
                      <a16:colId xmlns:a16="http://schemas.microsoft.com/office/drawing/2014/main" xmlns="" val="4075929864"/>
                    </a:ext>
                  </a:extLst>
                </a:gridCol>
                <a:gridCol w="1983620">
                  <a:extLst>
                    <a:ext uri="{9D8B030D-6E8A-4147-A177-3AD203B41FA5}">
                      <a16:colId xmlns:a16="http://schemas.microsoft.com/office/drawing/2014/main" xmlns="" val="2237164851"/>
                    </a:ext>
                  </a:extLst>
                </a:gridCol>
                <a:gridCol w="2047651">
                  <a:extLst>
                    <a:ext uri="{9D8B030D-6E8A-4147-A177-3AD203B41FA5}">
                      <a16:colId xmlns:a16="http://schemas.microsoft.com/office/drawing/2014/main" xmlns="" val="3257132840"/>
                    </a:ext>
                  </a:extLst>
                </a:gridCol>
                <a:gridCol w="3109011">
                  <a:extLst>
                    <a:ext uri="{9D8B030D-6E8A-4147-A177-3AD203B41FA5}">
                      <a16:colId xmlns:a16="http://schemas.microsoft.com/office/drawing/2014/main" xmlns="" val="1491586538"/>
                    </a:ext>
                  </a:extLst>
                </a:gridCol>
              </a:tblGrid>
              <a:tr h="736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Дата и время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проведения мероприятия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 форма проведения мероприятия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Место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проведения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Ответственные лица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3051717"/>
                  </a:ext>
                </a:extLst>
              </a:tr>
              <a:tr h="221748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29.03.2023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14.00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26289" marB="2628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Круглый стол</a:t>
                      </a: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в области финансовой грамотности: практика реализации и перспективы развития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(Онлайн)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26289" marB="2628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</a:t>
                      </a:r>
                      <a:endParaRPr lang="ru-RU" sz="13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26289" marB="2628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Старобинская </a:t>
                      </a:r>
                      <a:r>
                        <a:rPr lang="ru-RU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Надежда Михайловна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кандидат экономических наук, 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доцент</a:t>
                      </a:r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кафедры 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экономики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финансов РГПУ им. А. И. Герцена;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06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Яковлева </a:t>
                      </a:r>
                      <a:r>
                        <a:rPr lang="ru-RU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Тамара Владимировна, 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кандидат экономических наук,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доцент</a:t>
                      </a:r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кафедры 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экономики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финансов РГПУ им. А. И. Герцена;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06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Кольцова Анна Александровна, кандидат</a:t>
                      </a:r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экономических наук,</a:t>
                      </a:r>
                      <a:endParaRPr lang="ru-RU" sz="13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06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доцент кафедры </a:t>
                      </a:r>
                      <a:r>
                        <a:rPr lang="ru-RU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экономической теории </a:t>
                      </a:r>
                      <a:endParaRPr lang="ru-RU" sz="13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06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экономической 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политики</a:t>
                      </a:r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СПбГУ.</a:t>
                      </a:r>
                      <a:endParaRPr lang="ru-RU" sz="13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26289" marB="2628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3023869"/>
                  </a:ext>
                </a:extLst>
              </a:tr>
              <a:tr h="155465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29.03.2023 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14:00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26289" marB="2628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Беседа-практикум «Искусственный интеллект в школьном образовании»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(Очная форма </a:t>
                      </a: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 трансляцией)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26289" marB="2628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РГПУ им. А. И. Герцена, наб. реки Мойки, д.48, корп. 1, ауд. 335.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26289" marB="2628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6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Власова </a:t>
                      </a:r>
                      <a:r>
                        <a:rPr lang="ru-RU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Елена </a:t>
                      </a:r>
                      <a:r>
                        <a:rPr lang="ru-RU" sz="13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Зотиковна</a:t>
                      </a:r>
                      <a:r>
                        <a:rPr lang="ru-RU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доктор педагогических наук, заведующий</a:t>
                      </a:r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кафедрой информационных технологий и электронного обучения </a:t>
                      </a:r>
                    </a:p>
                    <a:p>
                      <a:pPr marL="0" indent="0">
                        <a:lnSpc>
                          <a:spcPct val="106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РГПУ им. А. И. Герцена;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Гончарова </a:t>
                      </a:r>
                      <a:r>
                        <a:rPr lang="ru-RU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Светлана 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Викторовна, кандидат педагогических наук,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доцент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кафедры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информационных технологий и электронного обучения 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РГПУ им. А. И. Герцена.</a:t>
                      </a:r>
                      <a:endParaRPr lang="ru-RU" sz="13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30" marR="52030" marT="26289" marB="26289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361659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27" y="4254234"/>
            <a:ext cx="3726873" cy="2096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26" y="994712"/>
            <a:ext cx="3726873" cy="27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8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625601" y="0"/>
            <a:ext cx="10030593" cy="575354"/>
          </a:xfrm>
        </p:spPr>
        <p:txBody>
          <a:bodyPr/>
          <a:lstStyle/>
          <a:p>
            <a:pPr lvl="0" algn="ctr">
              <a:lnSpc>
                <a:spcPct val="100000"/>
              </a:lnSpc>
            </a:pPr>
            <a:r>
              <a:rPr lang="ru-RU" sz="2400" dirty="0">
                <a:solidFill>
                  <a:srgbClr val="5B9BD5">
                    <a:lumMod val="50000"/>
                  </a:srgbClr>
                </a:solidFill>
              </a:rPr>
              <a:t>ДНИ НАУКИ И </a:t>
            </a:r>
            <a:r>
              <a:rPr lang="ru-RU" sz="2400" dirty="0" smtClean="0">
                <a:solidFill>
                  <a:srgbClr val="5B9BD5">
                    <a:lumMod val="50000"/>
                  </a:srgbClr>
                </a:solidFill>
              </a:rPr>
              <a:t>ПРАКТИКИ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В ГЕРЦЕНОВСКОМ УНИВЕРСИТЕТЕ</a:t>
            </a:r>
            <a:endParaRPr lang="ru-RU" sz="2400" dirty="0">
              <a:solidFill>
                <a:srgbClr val="5B9BD5">
                  <a:lumMod val="50000"/>
                </a:srgbClr>
              </a:solidFill>
            </a:endParaRPr>
          </a:p>
          <a:p>
            <a:pPr lvl="0" algn="ctr">
              <a:lnSpc>
                <a:spcPct val="100000"/>
              </a:lnSpc>
            </a:pPr>
            <a:r>
              <a:rPr lang="ru-RU" sz="2400" dirty="0">
                <a:solidFill>
                  <a:srgbClr val="5B9BD5">
                    <a:lumMod val="50000"/>
                  </a:srgbClr>
                </a:solidFill>
              </a:rPr>
              <a:t>29.03.2023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326775"/>
              </p:ext>
            </p:extLst>
          </p:nvPr>
        </p:nvGraphicFramePr>
        <p:xfrm>
          <a:off x="0" y="936842"/>
          <a:ext cx="12191999" cy="3659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8756">
                  <a:extLst>
                    <a:ext uri="{9D8B030D-6E8A-4147-A177-3AD203B41FA5}">
                      <a16:colId xmlns:a16="http://schemas.microsoft.com/office/drawing/2014/main" xmlns="" val="1656427934"/>
                    </a:ext>
                  </a:extLst>
                </a:gridCol>
                <a:gridCol w="3577243">
                  <a:extLst>
                    <a:ext uri="{9D8B030D-6E8A-4147-A177-3AD203B41FA5}">
                      <a16:colId xmlns:a16="http://schemas.microsoft.com/office/drawing/2014/main" xmlns="" val="18727202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346169964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1596377358"/>
                    </a:ext>
                  </a:extLst>
                </a:gridCol>
              </a:tblGrid>
              <a:tr h="57412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Дата и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время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проведения 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и форма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проведения 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Место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проведения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Ответственные лица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0556444"/>
                  </a:ext>
                </a:extLst>
              </a:tr>
              <a:tr h="147035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29.03.2023 </a:t>
                      </a:r>
                    </a:p>
                    <a:p>
                      <a:r>
                        <a:rPr lang="ru-RU" sz="1400" dirty="0" smtClean="0"/>
                        <a:t>15.00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Очная сессия 18-ой международной ежегодной научно-практической конференции «Новые образовательные стратегии в современном информационном пространстве»</a:t>
                      </a:r>
                    </a:p>
                    <a:p>
                      <a:r>
                        <a:rPr lang="ru-RU" sz="1400" dirty="0" smtClean="0"/>
                        <a:t>(Смешанная</a:t>
                      </a:r>
                      <a:r>
                        <a:rPr lang="ru-RU" sz="1400" baseline="0" dirty="0" smtClean="0"/>
                        <a:t> форма</a:t>
                      </a:r>
                      <a:r>
                        <a:rPr lang="ru-RU" sz="1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РГПУ им. А.И. Герцена,</a:t>
                      </a:r>
                      <a:r>
                        <a:rPr lang="ru-RU" sz="1400" baseline="0" dirty="0" smtClean="0"/>
                        <a:t> </a:t>
                      </a:r>
                    </a:p>
                    <a:p>
                      <a:r>
                        <a:rPr lang="ru-RU" sz="1400" dirty="0" smtClean="0"/>
                        <a:t>наб. р. Мойки д. 48, 2 корпус, </a:t>
                      </a:r>
                    </a:p>
                    <a:p>
                      <a:r>
                        <a:rPr lang="ru-RU" sz="1400" dirty="0" smtClean="0"/>
                        <a:t>ауд. 365.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- Ковалева Елизавета Андреевна,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ассистент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кафедры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цифрового образования РГПУ им. А.И. Герцена</a:t>
                      </a:r>
                    </a:p>
                    <a:p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3428888"/>
                  </a:ext>
                </a:extLst>
              </a:tr>
              <a:tr h="161497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29.03.2023 </a:t>
                      </a:r>
                    </a:p>
                    <a:p>
                      <a:r>
                        <a:rPr lang="ru-RU" sz="1400" dirty="0" smtClean="0"/>
                        <a:t>15.00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Круглый стол по вопросам поддержки функционирования классов психолого-педагогической направленности</a:t>
                      </a:r>
                    </a:p>
                    <a:p>
                      <a:r>
                        <a:rPr lang="ru-RU" sz="1400" dirty="0" smtClean="0"/>
                        <a:t>(Очно)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РГПУ им. А. И. Герцена,</a:t>
                      </a:r>
                    </a:p>
                    <a:p>
                      <a:r>
                        <a:rPr lang="ru-RU" sz="1400" dirty="0" smtClean="0"/>
                        <a:t>наб. р. Мойки, д. 48, 5 корпус, Павловский</a:t>
                      </a:r>
                      <a:r>
                        <a:rPr lang="ru-RU" sz="1400" baseline="0" dirty="0" smtClean="0"/>
                        <a:t> зал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Никонова Ирина Борисовна,</a:t>
                      </a:r>
                    </a:p>
                    <a:p>
                      <a:r>
                        <a:rPr lang="ru-RU" sz="1400" dirty="0" err="1" smtClean="0"/>
                        <a:t>и.о</a:t>
                      </a:r>
                      <a:r>
                        <a:rPr lang="ru-RU" sz="1400" dirty="0" smtClean="0"/>
                        <a:t>. начальника отдела межрегиональных проектов в педагогическом образовании </a:t>
                      </a:r>
                    </a:p>
                    <a:p>
                      <a:r>
                        <a:rPr lang="ru-RU" sz="1400" dirty="0" smtClean="0"/>
                        <a:t>РГПУ им. А. И. Герцена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174144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37" y="4076226"/>
            <a:ext cx="4172662" cy="27817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144" y="4216911"/>
            <a:ext cx="3961632" cy="26410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" y="3954524"/>
            <a:ext cx="3241964" cy="290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9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306286" y="-1"/>
            <a:ext cx="10748509" cy="1296786"/>
          </a:xfrm>
        </p:spPr>
        <p:txBody>
          <a:bodyPr/>
          <a:lstStyle/>
          <a:p>
            <a:pPr lvl="0" algn="ctr">
              <a:lnSpc>
                <a:spcPct val="100000"/>
              </a:lnSpc>
            </a:pPr>
            <a:r>
              <a:rPr lang="ru-RU" sz="2400" dirty="0">
                <a:solidFill>
                  <a:srgbClr val="5B9BD5">
                    <a:lumMod val="50000"/>
                  </a:srgbClr>
                </a:solidFill>
              </a:rPr>
              <a:t>ДНИ НАУКИ И </a:t>
            </a:r>
            <a:r>
              <a:rPr lang="ru-RU" sz="2400" dirty="0" smtClean="0">
                <a:solidFill>
                  <a:srgbClr val="5B9BD5">
                    <a:lumMod val="50000"/>
                  </a:srgbClr>
                </a:solidFill>
              </a:rPr>
              <a:t>ПРАКТИКИ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В ГЕРЦЕНОВСКОМ УНИВЕРСИТЕТЕ</a:t>
            </a:r>
            <a:endParaRPr lang="ru-RU" sz="2400" dirty="0">
              <a:solidFill>
                <a:srgbClr val="5B9BD5">
                  <a:lumMod val="50000"/>
                </a:srgbClr>
              </a:solidFill>
            </a:endParaRPr>
          </a:p>
          <a:p>
            <a:pPr lvl="0" algn="ctr">
              <a:lnSpc>
                <a:spcPct val="100000"/>
              </a:lnSpc>
            </a:pPr>
            <a:r>
              <a:rPr lang="ru-RU" sz="2400" dirty="0">
                <a:solidFill>
                  <a:srgbClr val="5B9BD5">
                    <a:lumMod val="50000"/>
                  </a:srgbClr>
                </a:solidFill>
              </a:rPr>
              <a:t>29.03.2023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610355"/>
              </p:ext>
            </p:extLst>
          </p:nvPr>
        </p:nvGraphicFramePr>
        <p:xfrm>
          <a:off x="0" y="980902"/>
          <a:ext cx="12192000" cy="5104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851">
                  <a:extLst>
                    <a:ext uri="{9D8B030D-6E8A-4147-A177-3AD203B41FA5}">
                      <a16:colId xmlns:a16="http://schemas.microsoft.com/office/drawing/2014/main" xmlns="" val="688923355"/>
                    </a:ext>
                  </a:extLst>
                </a:gridCol>
                <a:gridCol w="3491345">
                  <a:extLst>
                    <a:ext uri="{9D8B030D-6E8A-4147-A177-3AD203B41FA5}">
                      <a16:colId xmlns:a16="http://schemas.microsoft.com/office/drawing/2014/main" xmlns="" val="3217077026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xmlns="" val="2530182478"/>
                    </a:ext>
                  </a:extLst>
                </a:gridCol>
                <a:gridCol w="4095404">
                  <a:extLst>
                    <a:ext uri="{9D8B030D-6E8A-4147-A177-3AD203B41FA5}">
                      <a16:colId xmlns:a16="http://schemas.microsoft.com/office/drawing/2014/main" xmlns="" val="485053781"/>
                    </a:ext>
                  </a:extLst>
                </a:gridCol>
              </a:tblGrid>
              <a:tr h="71374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Дата и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время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проведения 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и форма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проведения 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Место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проведения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Ответственные лица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1554091"/>
                  </a:ext>
                </a:extLst>
              </a:tr>
              <a:tr h="9393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29.03.2022 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15.00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Экономическая гостиная: Современные тенденции подготовки бакалавра экономического образования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(Смешанная форма)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РГПУ им. Герцена, наб. р. Мойки, 48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5</a:t>
                      </a:r>
                      <a:r>
                        <a:rPr lang="ru-RU" sz="1200" baseline="0" dirty="0" smtClean="0">
                          <a:latin typeface="+mn-lt"/>
                        </a:rPr>
                        <a:t> корпус, Большой конференц-зал</a:t>
                      </a:r>
                      <a:endParaRPr lang="ru-RU" sz="12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</a:rPr>
                        <a:t>- </a:t>
                      </a:r>
                      <a:r>
                        <a:rPr lang="ru-RU" sz="1200" dirty="0" err="1" smtClean="0">
                          <a:latin typeface="+mn-lt"/>
                        </a:rPr>
                        <a:t>Вахитова</a:t>
                      </a:r>
                      <a:r>
                        <a:rPr lang="ru-RU" sz="1200" dirty="0" smtClean="0">
                          <a:latin typeface="+mn-lt"/>
                        </a:rPr>
                        <a:t> Лидия Рустамовна, кандидат экономических наук, доцент кафедры экономической теории и экономического образования РГПУ им. А. И. Герцена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0185705"/>
                  </a:ext>
                </a:extLst>
              </a:tr>
              <a:tr h="96542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</a:rPr>
                        <a:t>29.03.2023 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ru-RU" sz="1200" dirty="0" smtClean="0">
                          <a:latin typeface="+mn-lt"/>
                        </a:rPr>
                        <a:t>15.00 – 17.30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Круглый стол «Основные проблемы подготовки будущих  педагогов к решению задач воспитания в нестабильной ситуации социума»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(Очно)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РГПУ им. А. И. Герцена, 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наб. р. Мойки, 48, 11 корпус, </a:t>
                      </a:r>
                    </a:p>
                    <a:p>
                      <a:r>
                        <a:rPr lang="ru-RU" sz="1200" dirty="0" smtClean="0">
                          <a:latin typeface="+mn-lt"/>
                        </a:rPr>
                        <a:t>32 аудитория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+mn-lt"/>
                        </a:rPr>
                        <a:t>- Гладкая Ирина Вячеславовна, кандидат педагогических наук, доцент кафедры теории и методики непрерывного педагогического образования РГПУ им. А. И. Герцена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5066483"/>
                  </a:ext>
                </a:extLst>
              </a:tr>
              <a:tr h="7738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29.03.2023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18.00 –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20.00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«Перезвоны» - танцевальный спектакль кафедры хореографического искусства института музыки, театра и хореографии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РГПУ имени А. И. Герцена,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наб. р. Мойки, дом 48, корп.4, Колонный зал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- Кузнецова Елена Олеговна, кандидат педагогических наук, доцент, директор института музыки, театра и хореографии РГПУ им. А. И. Герцена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830262"/>
                  </a:ext>
                </a:extLst>
              </a:tr>
              <a:tr h="1694584">
                <a:tc>
                  <a:txBody>
                    <a:bodyPr/>
                    <a:lstStyle/>
                    <a:p>
                      <a:endParaRPr lang="ru-RU" sz="1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456397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443" y="4403614"/>
            <a:ext cx="4309313" cy="24543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653" y="4465160"/>
            <a:ext cx="3663888" cy="2392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160"/>
            <a:ext cx="3485751" cy="23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8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132115" y="-7232"/>
            <a:ext cx="10937195" cy="399118"/>
          </a:xfrm>
        </p:spPr>
        <p:txBody>
          <a:bodyPr/>
          <a:lstStyle/>
          <a:p>
            <a:pPr lvl="0" algn="ctr">
              <a:lnSpc>
                <a:spcPct val="100000"/>
              </a:lnSpc>
            </a:pPr>
            <a:r>
              <a:rPr lang="ru-RU" sz="2400" dirty="0">
                <a:solidFill>
                  <a:srgbClr val="5B9BD5">
                    <a:lumMod val="50000"/>
                  </a:srgbClr>
                </a:solidFill>
              </a:rPr>
              <a:t>ДНИ НАУКИ И </a:t>
            </a:r>
            <a:r>
              <a:rPr lang="ru-RU" sz="2400" dirty="0" smtClean="0">
                <a:solidFill>
                  <a:srgbClr val="5B9BD5">
                    <a:lumMod val="50000"/>
                  </a:srgbClr>
                </a:solidFill>
              </a:rPr>
              <a:t>ПРАКТИКИ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В ГЕРЦЕНОВСКОМ УНИВЕРСИТЕТЕ</a:t>
            </a:r>
            <a:endParaRPr lang="ru-RU" sz="2400" dirty="0">
              <a:solidFill>
                <a:srgbClr val="5B9BD5">
                  <a:lumMod val="50000"/>
                </a:srgbClr>
              </a:solidFill>
            </a:endParaRPr>
          </a:p>
          <a:p>
            <a:pPr lvl="0" algn="ctr">
              <a:lnSpc>
                <a:spcPct val="100000"/>
              </a:lnSpc>
            </a:pPr>
            <a:r>
              <a:rPr lang="ru-RU" sz="2400" dirty="0" smtClean="0">
                <a:solidFill>
                  <a:srgbClr val="5B9BD5">
                    <a:lumMod val="50000"/>
                  </a:srgbClr>
                </a:solidFill>
              </a:rPr>
              <a:t>30.03.2023</a:t>
            </a:r>
            <a:endParaRPr lang="ru-RU" sz="2400" dirty="0">
              <a:solidFill>
                <a:srgbClr val="5B9BD5">
                  <a:lumMod val="50000"/>
                </a:srgbClr>
              </a:solidFill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848766"/>
              </p:ext>
            </p:extLst>
          </p:nvPr>
        </p:nvGraphicFramePr>
        <p:xfrm>
          <a:off x="0" y="892372"/>
          <a:ext cx="12192004" cy="5924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535">
                  <a:extLst>
                    <a:ext uri="{9D8B030D-6E8A-4147-A177-3AD203B41FA5}">
                      <a16:colId xmlns:a16="http://schemas.microsoft.com/office/drawing/2014/main" xmlns="" val="2343992085"/>
                    </a:ext>
                  </a:extLst>
                </a:gridCol>
                <a:gridCol w="3275214">
                  <a:extLst>
                    <a:ext uri="{9D8B030D-6E8A-4147-A177-3AD203B41FA5}">
                      <a16:colId xmlns:a16="http://schemas.microsoft.com/office/drawing/2014/main" xmlns="" val="1199236151"/>
                    </a:ext>
                  </a:extLst>
                </a:gridCol>
                <a:gridCol w="2402378">
                  <a:extLst>
                    <a:ext uri="{9D8B030D-6E8A-4147-A177-3AD203B41FA5}">
                      <a16:colId xmlns:a16="http://schemas.microsoft.com/office/drawing/2014/main" xmlns="" val="1158960079"/>
                    </a:ext>
                  </a:extLst>
                </a:gridCol>
                <a:gridCol w="5250877">
                  <a:extLst>
                    <a:ext uri="{9D8B030D-6E8A-4147-A177-3AD203B41FA5}">
                      <a16:colId xmlns:a16="http://schemas.microsoft.com/office/drawing/2014/main" xmlns="" val="2375550777"/>
                    </a:ext>
                  </a:extLst>
                </a:gridCol>
              </a:tblGrid>
              <a:tr h="74178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Дата и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время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проведения 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и форма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проведения мероприятия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Место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Проведения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Ответственные лица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9216197"/>
                  </a:ext>
                </a:extLst>
              </a:tr>
              <a:tr h="812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30.03.2023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10:00 – 12:00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Дискуссионная площадка «Опыт и реализация персонифицированного обучения в современной школе»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(Смешанная форма)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РГПУ им А. И. Герцена,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наб. р. Мойки, дом 48,</a:t>
                      </a:r>
                      <a:r>
                        <a:rPr lang="ru-RU" sz="11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 корп.,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ауд.32</a:t>
                      </a: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100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Аранова</a:t>
                      </a: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Светлана Владимировна, кандидат педагогических наук,</a:t>
                      </a:r>
                      <a:r>
                        <a:rPr lang="ru-RU" sz="11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ведущий научный сотрудник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кафедры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математического анализа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РГПУ им. А.И. Герцена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3372334"/>
                  </a:ext>
                </a:extLst>
              </a:tr>
              <a:tr h="19037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30.03.2023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10:30 – 16:00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ru-RU" sz="1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Форум  для школьников 8-11 классов «</a:t>
                      </a:r>
                      <a:r>
                        <a:rPr lang="ru-RU" sz="1100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Инноватикум</a:t>
                      </a: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(Очно)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ru-RU" sz="110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РГПУ им. А. И. Герцена, наб. р. Мойки 48: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10.30 – 10.50 – открытие в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Колонном зале;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11.00 – 16.00 – корп. 1, ауд. №№209, 237, 301, 335, 436; корп. 2, ауд. №№ 251, 351, 365; корп. 6: ауд. № 64.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(совместно с ГБОУ лицей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№ 410 Пушкинского района Санкт-Петербурга)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Симонова Анастасия Валерьевна,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заместитель директора по учебно-воспитательной работе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ГБОУ Лицей № 410 Пушкинского района;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Спасская Елена Борисовна, кандидат педагогических наук, доцент, начальник управления межрегионального сотрудничества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 сфере образования РГПУ им. А.И. Герцена;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100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Русяйкина</a:t>
                      </a: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Татьяна Васильевна, начальник организационно-методического отдела РГПУ им. А. И. Герцена.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02616654"/>
                  </a:ext>
                </a:extLst>
              </a:tr>
              <a:tr h="961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30.03.2023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11:00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Методический семинар-практикум «Взаимодействие школы и вуза: успешные практики  наставничества»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(Очно)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ГБОУ Лицей №211,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ул. Гороховая д. 20 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Трубицина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Ольга Ивановна, кандидат педагогических наук, профессор, заведующий кафедрой методики обучения иностранным языкам РГПУ им. А. И. Герцена;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Мартыненко Лилия Геннадьевна, кандидат педагогических наук, доцент кафедры методики обучения иностранным языкам РГПУ им. А. И. Герцена.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93260700"/>
                  </a:ext>
                </a:extLst>
              </a:tr>
              <a:tr h="638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30.03.2023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11:30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Городской семинар-практикум «</a:t>
                      </a:r>
                      <a:r>
                        <a:rPr lang="ru-RU" sz="1100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INTERактивные</a:t>
                      </a: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технологии обучения 3.0»</a:t>
                      </a:r>
                      <a:r>
                        <a:rPr lang="ru-RU" sz="11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(Очный формат с возможностью он-</a:t>
                      </a:r>
                      <a:r>
                        <a:rPr lang="ru-RU" sz="1100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лайн</a:t>
                      </a:r>
                      <a:r>
                        <a:rPr lang="ru-RU" sz="11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подключения)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РГПУ им А. И. Герцена,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наб. р. Мойки, дом 48,</a:t>
                      </a:r>
                      <a:r>
                        <a:rPr lang="ru-RU" sz="11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корп.,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Дискуссионный зал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100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Давидовская</a:t>
                      </a: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Кристина Игоревна,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старший преподаватель кафедры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туризма, сервиса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 гостеприимства РГПУ им. А.И. Герцена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4053324"/>
                  </a:ext>
                </a:extLst>
              </a:tr>
              <a:tr h="695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30.03.2023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12:00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ru-RU" sz="110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Мастер-класс «Урок китайского языка в начальной школе»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(Очно)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РГПУ им. А.И. Герцена,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наб. р. Мойки, дом 48,</a:t>
                      </a:r>
                      <a:r>
                        <a:rPr lang="ru-RU" sz="11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 корп.,</a:t>
                      </a:r>
                      <a:r>
                        <a:rPr lang="ru-RU" sz="11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ауд.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317</a:t>
                      </a:r>
                      <a:endParaRPr lang="ru-RU" sz="11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Пономарева Анастасия Константиновна,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ассистент</a:t>
                      </a:r>
                      <a:r>
                        <a:rPr lang="ru-RU" sz="11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кафедры </a:t>
                      </a:r>
                      <a:r>
                        <a:rPr lang="ru-RU" sz="11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методики обучения иностранным языкам РГПУ им. А.И. Герцена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4239190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98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669E4B3F-DD90-4A30-85C3-4BAB86A5DCC5}" vid="{42240ABB-BF4E-4A2C-BB4E-63E1D1EB487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ПМОФ презентация</Template>
  <TotalTime>3134</TotalTime>
  <Words>2338</Words>
  <Application>Microsoft Office PowerPoint</Application>
  <PresentationFormat>Произвольный</PresentationFormat>
  <Paragraphs>343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Мероприятия  Герценовского университета  в рамках деловой программы  XIII Петербургского международного образовательного форума (27-31 марта 2023 года)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operator</cp:lastModifiedBy>
  <cp:revision>349</cp:revision>
  <cp:lastPrinted>2023-02-20T10:16:27Z</cp:lastPrinted>
  <dcterms:created xsi:type="dcterms:W3CDTF">2023-01-17T08:08:26Z</dcterms:created>
  <dcterms:modified xsi:type="dcterms:W3CDTF">2023-03-28T16:54:31Z</dcterms:modified>
</cp:coreProperties>
</file>