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4" r:id="rId4"/>
    <p:sldId id="321" r:id="rId5"/>
    <p:sldId id="329" r:id="rId6"/>
    <p:sldId id="331" r:id="rId7"/>
    <p:sldId id="330" r:id="rId8"/>
    <p:sldId id="332" r:id="rId9"/>
    <p:sldId id="315" r:id="rId10"/>
    <p:sldId id="327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>
        <p:scale>
          <a:sx n="125" d="100"/>
          <a:sy n="125" d="100"/>
        </p:scale>
        <p:origin x="-1500" y="-60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Пример графика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0.24734752805042126"/>
          <c:y val="7.82396208520295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1BF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C-49F1-BD22-BDDD6705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26F2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7C-49F1-BD22-BDDD67055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9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7C-49F1-BD22-BDDD6705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39456"/>
        <c:axId val="52340992"/>
      </c:barChart>
      <c:catAx>
        <c:axId val="52339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2340992"/>
        <c:crosses val="autoZero"/>
        <c:auto val="1"/>
        <c:lblAlgn val="ctr"/>
        <c:lblOffset val="100"/>
        <c:noMultiLvlLbl val="0"/>
      </c:catAx>
      <c:valAx>
        <c:axId val="52340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2339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55080287453152E-2"/>
          <c:y val="2.1296296296296292E-2"/>
          <c:w val="0.89931042189595278"/>
          <c:h val="0.66819072615923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 с нормативным развитием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минимальный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0.25</c:v>
                </c:pt>
                <c:pt idx="2">
                  <c:v>0.15000000000000016</c:v>
                </c:pt>
                <c:pt idx="3">
                  <c:v>5.0000000000000031E-2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A-4939-A12F-11CD5265BD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ученики с умственной отсталостью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минимальный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0.25</c:v>
                </c:pt>
                <c:pt idx="2">
                  <c:v>0.25</c:v>
                </c:pt>
                <c:pt idx="3">
                  <c:v>0.15000000000000016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FA-4939-A12F-11CD5265BD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достаточный уровень</c:v>
                </c:pt>
                <c:pt idx="2">
                  <c:v>минимальный уровень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FA-4939-A12F-11CD5265B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371008"/>
        <c:axId val="135389184"/>
      </c:barChart>
      <c:catAx>
        <c:axId val="1353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89184"/>
        <c:crosses val="autoZero"/>
        <c:auto val="1"/>
        <c:lblAlgn val="ctr"/>
        <c:lblOffset val="100"/>
        <c:noMultiLvlLbl val="0"/>
      </c:catAx>
      <c:valAx>
        <c:axId val="13538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Пример графика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0.24734752805042129"/>
          <c:y val="7.823962085202957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1BF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C-49F1-BD22-BDDD6705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26F2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7C-49F1-BD22-BDDD67055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9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7C-49F1-BD22-BDDD6705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28896"/>
        <c:axId val="135330432"/>
      </c:barChart>
      <c:catAx>
        <c:axId val="135328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5330432"/>
        <c:crosses val="autoZero"/>
        <c:auto val="1"/>
        <c:lblAlgn val="ctr"/>
        <c:lblOffset val="100"/>
        <c:noMultiLvlLbl val="0"/>
      </c:catAx>
      <c:valAx>
        <c:axId val="13533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5328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 с нормативным развитием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поварское направление</c:v>
                </c:pt>
                <c:pt idx="1">
                  <c:v>медицинское направление</c:v>
                </c:pt>
                <c:pt idx="2">
                  <c:v>педагогическое направление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0.65000000000000091</c:v>
                </c:pt>
                <c:pt idx="2">
                  <c:v>0.65000000000000091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3-487F-B5D3-1DBC8EC934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Ученики с умственной отсталостью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поварское направление</c:v>
                </c:pt>
                <c:pt idx="1">
                  <c:v>медицинское направление</c:v>
                </c:pt>
                <c:pt idx="2">
                  <c:v>педагогическое направление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0.75000000000000078</c:v>
                </c:pt>
                <c:pt idx="1">
                  <c:v>0.45</c:v>
                </c:pt>
                <c:pt idx="2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3-487F-B5D3-1DBC8EC934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поварское направление</c:v>
                </c:pt>
                <c:pt idx="1">
                  <c:v>медицинское направление</c:v>
                </c:pt>
                <c:pt idx="2">
                  <c:v>педагогическое направление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3-487F-B5D3-1DBC8EC934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449600"/>
        <c:axId val="135467776"/>
      </c:barChart>
      <c:catAx>
        <c:axId val="1354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67776"/>
        <c:crosses val="autoZero"/>
        <c:auto val="1"/>
        <c:lblAlgn val="ctr"/>
        <c:lblOffset val="100"/>
        <c:noMultiLvlLbl val="0"/>
      </c:catAx>
      <c:valAx>
        <c:axId val="1354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4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Пример графика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0.24734752805042132"/>
          <c:y val="7.823962085202959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1BF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C-49F1-BD22-BDDD6705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26F2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7C-49F1-BD22-BDDD67055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9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7C-49F1-BD22-BDDD6705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756416"/>
        <c:axId val="155757952"/>
      </c:barChart>
      <c:catAx>
        <c:axId val="15575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5757952"/>
        <c:crosses val="autoZero"/>
        <c:auto val="1"/>
        <c:lblAlgn val="ctr"/>
        <c:lblOffset val="100"/>
        <c:noMultiLvlLbl val="0"/>
      </c:catAx>
      <c:valAx>
        <c:axId val="15575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55756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 с нормативным развитием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0833333333333367E-2"/>
                  <c:y val="-7.27504823315432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56-4452-B80E-AD36B33C2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более 5 профессий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отсутствует задание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0.55000000000000004</c:v>
                </c:pt>
                <c:pt idx="3">
                  <c:v>0.35000000000000031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6-4452-B80E-AD36B33C2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ученики с умственной отсталостью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9444444444444926E-3"/>
                  <c:y val="3.9682539682539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6-4452-B80E-AD36B33C2BDE}"/>
                </c:ext>
              </c:extLst>
            </c:dLbl>
            <c:dLbl>
              <c:idx val="4"/>
              <c:layout>
                <c:manualLayout>
                  <c:x val="1.3888888888888827E-2"/>
                  <c:y val="-7.27504823315432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56-4452-B80E-AD36B33C2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более 5 профессий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отсутствует задание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0.05</c:v>
                </c:pt>
                <c:pt idx="4">
                  <c:v>0.1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6-4452-B80E-AD36B33C2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более 5 профессий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отсутствует задание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56-4452-B80E-AD36B33C2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817088"/>
        <c:axId val="155818624"/>
      </c:barChart>
      <c:catAx>
        <c:axId val="1558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18624"/>
        <c:crosses val="autoZero"/>
        <c:auto val="1"/>
        <c:lblAlgn val="ctr"/>
        <c:lblOffset val="100"/>
        <c:noMultiLvlLbl val="0"/>
      </c:catAx>
      <c:valAx>
        <c:axId val="1558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 с нормативным развитием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Человек - знаковая система</c:v>
                </c:pt>
                <c:pt idx="1">
                  <c:v>Человек - техника</c:v>
                </c:pt>
                <c:pt idx="2">
                  <c:v>Человек - природа</c:v>
                </c:pt>
                <c:pt idx="3">
                  <c:v>Человек - художественный образ</c:v>
                </c:pt>
                <c:pt idx="4">
                  <c:v>Человек - человек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0.45</c:v>
                </c:pt>
                <c:pt idx="1">
                  <c:v>0.1</c:v>
                </c:pt>
                <c:pt idx="2">
                  <c:v>0.15000000000000016</c:v>
                </c:pt>
                <c:pt idx="3">
                  <c:v>0.15000000000000016</c:v>
                </c:pt>
                <c:pt idx="4">
                  <c:v>0.15000000000000016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D-4492-931E-B21D3949CB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ученики с умственной отсталостью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Человек - знаковая система</c:v>
                </c:pt>
                <c:pt idx="1">
                  <c:v>Человек - техника</c:v>
                </c:pt>
                <c:pt idx="2">
                  <c:v>Человек - природа</c:v>
                </c:pt>
                <c:pt idx="3">
                  <c:v>Человек - художественный образ</c:v>
                </c:pt>
                <c:pt idx="4">
                  <c:v>Человек - человек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</c:v>
                </c:pt>
                <c:pt idx="1">
                  <c:v>0.30000000000000032</c:v>
                </c:pt>
                <c:pt idx="2">
                  <c:v>0.45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9D-4492-931E-B21D3949CB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394432"/>
        <c:axId val="155395968"/>
      </c:barChart>
      <c:catAx>
        <c:axId val="155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95968"/>
        <c:crosses val="autoZero"/>
        <c:auto val="1"/>
        <c:lblAlgn val="ctr"/>
        <c:lblOffset val="100"/>
        <c:noMultiLvlLbl val="0"/>
      </c:catAx>
      <c:valAx>
        <c:axId val="15539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3C873-A490-41CF-B15F-594DFE672D0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A002D09-BE8A-4425-84D2-5D619A7A6286}">
      <dgm:prSet/>
      <dgm:spPr/>
      <dgm:t>
        <a:bodyPr/>
        <a:lstStyle/>
        <a:p>
          <a:pPr rtl="0"/>
          <a:r>
            <a:rPr lang="ru-RU" dirty="0" smtClean="0"/>
            <a:t>знания о профессиях и их должностных обязанностях более примитивны и искажены;</a:t>
          </a:r>
          <a:endParaRPr lang="ru-RU" dirty="0"/>
        </a:p>
      </dgm:t>
    </dgm:pt>
    <dgm:pt modelId="{95975282-515A-4DC5-850F-33E77414D94B}" type="parTrans" cxnId="{C1CCB84C-8A41-45AB-99DD-2E1DE1A24984}">
      <dgm:prSet/>
      <dgm:spPr/>
      <dgm:t>
        <a:bodyPr/>
        <a:lstStyle/>
        <a:p>
          <a:endParaRPr lang="ru-RU"/>
        </a:p>
      </dgm:t>
    </dgm:pt>
    <dgm:pt modelId="{5F9A8570-715D-4795-A455-AC3C043DF222}" type="sibTrans" cxnId="{C1CCB84C-8A41-45AB-99DD-2E1DE1A24984}">
      <dgm:prSet/>
      <dgm:spPr/>
      <dgm:t>
        <a:bodyPr/>
        <a:lstStyle/>
        <a:p>
          <a:endParaRPr lang="ru-RU"/>
        </a:p>
      </dgm:t>
    </dgm:pt>
    <dgm:pt modelId="{0D0F4224-B417-4FF8-9B3F-D33CABD7883F}">
      <dgm:prSet/>
      <dgm:spPr/>
      <dgm:t>
        <a:bodyPr/>
        <a:lstStyle/>
        <a:p>
          <a:pPr rtl="0"/>
          <a:r>
            <a:rPr lang="ru-RU" dirty="0" smtClean="0"/>
            <a:t>затруднение выделения представителей профессий, а также их недостаточная дифференциация от профессиональных исполнителей;</a:t>
          </a:r>
          <a:endParaRPr lang="ru-RU" dirty="0"/>
        </a:p>
      </dgm:t>
    </dgm:pt>
    <dgm:pt modelId="{74839618-2EBA-4763-98CD-D1F9689A49F4}" type="parTrans" cxnId="{A7EBBF1A-07ED-45EB-B50C-C54E72065037}">
      <dgm:prSet/>
      <dgm:spPr/>
      <dgm:t>
        <a:bodyPr/>
        <a:lstStyle/>
        <a:p>
          <a:endParaRPr lang="ru-RU"/>
        </a:p>
      </dgm:t>
    </dgm:pt>
    <dgm:pt modelId="{A88854A3-79E1-4D4E-AEC7-A68CE6E7F249}" type="sibTrans" cxnId="{A7EBBF1A-07ED-45EB-B50C-C54E72065037}">
      <dgm:prSet/>
      <dgm:spPr/>
      <dgm:t>
        <a:bodyPr/>
        <a:lstStyle/>
        <a:p>
          <a:endParaRPr lang="ru-RU"/>
        </a:p>
      </dgm:t>
    </dgm:pt>
    <dgm:pt modelId="{22B35D86-92E6-443C-8DB1-1ED1D745EBCC}">
      <dgm:prSet/>
      <dgm:spPr/>
      <dgm:t>
        <a:bodyPr/>
        <a:lstStyle/>
        <a:p>
          <a:pPr rtl="0"/>
          <a:r>
            <a:rPr lang="ru-RU" dirty="0" smtClean="0"/>
            <a:t>искажение представлений о различных должностях в одной профессиональной сфере. </a:t>
          </a:r>
          <a:endParaRPr lang="ru-RU" dirty="0"/>
        </a:p>
      </dgm:t>
    </dgm:pt>
    <dgm:pt modelId="{9B8D578C-835F-466A-98F5-72856E34F5EC}" type="parTrans" cxnId="{69120447-A58A-4DA6-8D7B-29958245F54C}">
      <dgm:prSet/>
      <dgm:spPr/>
      <dgm:t>
        <a:bodyPr/>
        <a:lstStyle/>
        <a:p>
          <a:endParaRPr lang="ru-RU"/>
        </a:p>
      </dgm:t>
    </dgm:pt>
    <dgm:pt modelId="{47384CCD-C5A7-4AED-B975-27847EF9276A}" type="sibTrans" cxnId="{69120447-A58A-4DA6-8D7B-29958245F54C}">
      <dgm:prSet/>
      <dgm:spPr/>
      <dgm:t>
        <a:bodyPr/>
        <a:lstStyle/>
        <a:p>
          <a:endParaRPr lang="ru-RU"/>
        </a:p>
      </dgm:t>
    </dgm:pt>
    <dgm:pt modelId="{237E3181-275B-4FCB-A27A-45E7CD2C2AC3}" type="pres">
      <dgm:prSet presAssocID="{DFE3C873-A490-41CF-B15F-594DFE672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9FFA0-56B8-49AA-A90A-CEAC702FF652}" type="pres">
      <dgm:prSet presAssocID="{4A002D09-BE8A-4425-84D2-5D619A7A62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97C45-F733-4023-90E6-86A7AEB57E33}" type="pres">
      <dgm:prSet presAssocID="{5F9A8570-715D-4795-A455-AC3C043DF222}" presName="spacer" presStyleCnt="0"/>
      <dgm:spPr/>
    </dgm:pt>
    <dgm:pt modelId="{347E5E2D-1691-4B3D-82F9-845DEFEF6A09}" type="pres">
      <dgm:prSet presAssocID="{0D0F4224-B417-4FF8-9B3F-D33CABD788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0AF9A-34A1-46EA-99DA-AA846D17E43C}" type="pres">
      <dgm:prSet presAssocID="{A88854A3-79E1-4D4E-AEC7-A68CE6E7F249}" presName="spacer" presStyleCnt="0"/>
      <dgm:spPr/>
    </dgm:pt>
    <dgm:pt modelId="{C141F821-E19D-45A4-91B0-9F8E20C1B09F}" type="pres">
      <dgm:prSet presAssocID="{22B35D86-92E6-443C-8DB1-1ED1D745EB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51F10-3A77-4834-B334-2508DE2653D5}" type="presOf" srcId="{0D0F4224-B417-4FF8-9B3F-D33CABD7883F}" destId="{347E5E2D-1691-4B3D-82F9-845DEFEF6A09}" srcOrd="0" destOrd="0" presId="urn:microsoft.com/office/officeart/2005/8/layout/vList2"/>
    <dgm:cxn modelId="{69120447-A58A-4DA6-8D7B-29958245F54C}" srcId="{DFE3C873-A490-41CF-B15F-594DFE672D03}" destId="{22B35D86-92E6-443C-8DB1-1ED1D745EBCC}" srcOrd="2" destOrd="0" parTransId="{9B8D578C-835F-466A-98F5-72856E34F5EC}" sibTransId="{47384CCD-C5A7-4AED-B975-27847EF9276A}"/>
    <dgm:cxn modelId="{8DE83E37-CD1B-40BD-9B17-812A9F2AE23C}" type="presOf" srcId="{22B35D86-92E6-443C-8DB1-1ED1D745EBCC}" destId="{C141F821-E19D-45A4-91B0-9F8E20C1B09F}" srcOrd="0" destOrd="0" presId="urn:microsoft.com/office/officeart/2005/8/layout/vList2"/>
    <dgm:cxn modelId="{A7EBBF1A-07ED-45EB-B50C-C54E72065037}" srcId="{DFE3C873-A490-41CF-B15F-594DFE672D03}" destId="{0D0F4224-B417-4FF8-9B3F-D33CABD7883F}" srcOrd="1" destOrd="0" parTransId="{74839618-2EBA-4763-98CD-D1F9689A49F4}" sibTransId="{A88854A3-79E1-4D4E-AEC7-A68CE6E7F249}"/>
    <dgm:cxn modelId="{C1CCB84C-8A41-45AB-99DD-2E1DE1A24984}" srcId="{DFE3C873-A490-41CF-B15F-594DFE672D03}" destId="{4A002D09-BE8A-4425-84D2-5D619A7A6286}" srcOrd="0" destOrd="0" parTransId="{95975282-515A-4DC5-850F-33E77414D94B}" sibTransId="{5F9A8570-715D-4795-A455-AC3C043DF222}"/>
    <dgm:cxn modelId="{9ABD804B-D6AC-4EB2-A3BA-42933AED9FA7}" type="presOf" srcId="{4A002D09-BE8A-4425-84D2-5D619A7A6286}" destId="{CD29FFA0-56B8-49AA-A90A-CEAC702FF652}" srcOrd="0" destOrd="0" presId="urn:microsoft.com/office/officeart/2005/8/layout/vList2"/>
    <dgm:cxn modelId="{208164B8-B1F7-4E09-A033-1ABFC18F0F0B}" type="presOf" srcId="{DFE3C873-A490-41CF-B15F-594DFE672D03}" destId="{237E3181-275B-4FCB-A27A-45E7CD2C2AC3}" srcOrd="0" destOrd="0" presId="urn:microsoft.com/office/officeart/2005/8/layout/vList2"/>
    <dgm:cxn modelId="{EF4396C6-C7E1-4C3B-9D2E-AC94AE03CFFF}" type="presParOf" srcId="{237E3181-275B-4FCB-A27A-45E7CD2C2AC3}" destId="{CD29FFA0-56B8-49AA-A90A-CEAC702FF652}" srcOrd="0" destOrd="0" presId="urn:microsoft.com/office/officeart/2005/8/layout/vList2"/>
    <dgm:cxn modelId="{B8FFD87B-15CF-4A35-B6E7-06FC5CA71B79}" type="presParOf" srcId="{237E3181-275B-4FCB-A27A-45E7CD2C2AC3}" destId="{FD697C45-F733-4023-90E6-86A7AEB57E33}" srcOrd="1" destOrd="0" presId="urn:microsoft.com/office/officeart/2005/8/layout/vList2"/>
    <dgm:cxn modelId="{39203400-A38B-4290-8496-8F0A926F7032}" type="presParOf" srcId="{237E3181-275B-4FCB-A27A-45E7CD2C2AC3}" destId="{347E5E2D-1691-4B3D-82F9-845DEFEF6A09}" srcOrd="2" destOrd="0" presId="urn:microsoft.com/office/officeart/2005/8/layout/vList2"/>
    <dgm:cxn modelId="{22ED5112-6C12-4912-8A31-DD3E6FF446DD}" type="presParOf" srcId="{237E3181-275B-4FCB-A27A-45E7CD2C2AC3}" destId="{1FF0AF9A-34A1-46EA-99DA-AA846D17E43C}" srcOrd="3" destOrd="0" presId="urn:microsoft.com/office/officeart/2005/8/layout/vList2"/>
    <dgm:cxn modelId="{BEA33FB8-80B6-4002-9AE4-D4A952987854}" type="presParOf" srcId="{237E3181-275B-4FCB-A27A-45E7CD2C2AC3}" destId="{C141F821-E19D-45A4-91B0-9F8E20C1B0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39326-DA34-42FD-B9C7-0010B874374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BA05-66C4-4DCB-A9A2-958916C61CC7}">
      <dgm:prSet custT="1"/>
      <dgm:spPr/>
      <dgm:t>
        <a:bodyPr/>
        <a:lstStyle/>
        <a:p>
          <a:pPr rtl="0"/>
          <a:r>
            <a:rPr lang="ru-RU" sz="1400" dirty="0" smtClean="0"/>
            <a:t>Отсутствие статистически значимых различий в знании профессий подростков с умственной отсталостью в сравнении с нормально развивающимися сверстниками, но существенные отличия в понимании их функциональных обязанностей;</a:t>
          </a:r>
          <a:endParaRPr lang="ru-RU" sz="1400" dirty="0"/>
        </a:p>
      </dgm:t>
    </dgm:pt>
    <dgm:pt modelId="{572279E0-F332-41E4-A94B-0132E1F6253B}" type="parTrans" cxnId="{957DC192-53EB-4004-8B1D-AFF4DCA3A55A}">
      <dgm:prSet/>
      <dgm:spPr/>
      <dgm:t>
        <a:bodyPr/>
        <a:lstStyle/>
        <a:p>
          <a:endParaRPr lang="ru-RU"/>
        </a:p>
      </dgm:t>
    </dgm:pt>
    <dgm:pt modelId="{148473CD-67B1-4927-A36E-A2DAE3F72C9A}" type="sibTrans" cxnId="{957DC192-53EB-4004-8B1D-AFF4DCA3A55A}">
      <dgm:prSet/>
      <dgm:spPr/>
      <dgm:t>
        <a:bodyPr/>
        <a:lstStyle/>
        <a:p>
          <a:endParaRPr lang="ru-RU"/>
        </a:p>
      </dgm:t>
    </dgm:pt>
    <dgm:pt modelId="{650BD808-ED16-44E2-8FF9-1BA22C3129C6}">
      <dgm:prSet custT="1"/>
      <dgm:spPr/>
      <dgm:t>
        <a:bodyPr/>
        <a:lstStyle/>
        <a:p>
          <a:pPr rtl="0"/>
          <a:r>
            <a:rPr lang="ru-RU" sz="1400" dirty="0" smtClean="0"/>
            <a:t>Круг предпочитаемых профессий умственно отсталыми подростками оказывается избыточно широким</a:t>
          </a:r>
          <a:endParaRPr lang="ru-RU" sz="1400" dirty="0"/>
        </a:p>
      </dgm:t>
    </dgm:pt>
    <dgm:pt modelId="{4EBF8253-357F-47F5-96B5-EF2A8A8DEB07}" type="parTrans" cxnId="{DDE839E1-F174-4046-A715-0E781F95B2AF}">
      <dgm:prSet/>
      <dgm:spPr/>
      <dgm:t>
        <a:bodyPr/>
        <a:lstStyle/>
        <a:p>
          <a:endParaRPr lang="ru-RU"/>
        </a:p>
      </dgm:t>
    </dgm:pt>
    <dgm:pt modelId="{A3C68AD2-4565-40E4-82DB-69AE8C031053}" type="sibTrans" cxnId="{DDE839E1-F174-4046-A715-0E781F95B2AF}">
      <dgm:prSet/>
      <dgm:spPr/>
      <dgm:t>
        <a:bodyPr/>
        <a:lstStyle/>
        <a:p>
          <a:endParaRPr lang="ru-RU"/>
        </a:p>
      </dgm:t>
    </dgm:pt>
    <dgm:pt modelId="{2F3C59E4-BD2A-468E-9B37-1276A2E89DF2}">
      <dgm:prSet custT="1"/>
      <dgm:spPr/>
      <dgm:t>
        <a:bodyPr/>
        <a:lstStyle/>
        <a:p>
          <a:pPr rtl="0"/>
          <a:r>
            <a:rPr lang="ru-RU" sz="1400" dirty="0" smtClean="0"/>
            <a:t>Выбор профессии осуществляется без учета возможности их освоения и понимания того, какое необходимо образование для этого</a:t>
          </a:r>
          <a:endParaRPr lang="ru-RU" sz="1400" dirty="0"/>
        </a:p>
      </dgm:t>
    </dgm:pt>
    <dgm:pt modelId="{09A3B653-0B16-4D94-9A20-D0D7518D49EF}" type="parTrans" cxnId="{481E60FD-0F28-4E10-BB2B-367081D7ABFD}">
      <dgm:prSet/>
      <dgm:spPr/>
      <dgm:t>
        <a:bodyPr/>
        <a:lstStyle/>
        <a:p>
          <a:endParaRPr lang="ru-RU"/>
        </a:p>
      </dgm:t>
    </dgm:pt>
    <dgm:pt modelId="{30CCF46D-9011-418C-A7A8-5548C0AC61E8}" type="sibTrans" cxnId="{481E60FD-0F28-4E10-BB2B-367081D7ABFD}">
      <dgm:prSet/>
      <dgm:spPr/>
      <dgm:t>
        <a:bodyPr/>
        <a:lstStyle/>
        <a:p>
          <a:endParaRPr lang="ru-RU"/>
        </a:p>
      </dgm:t>
    </dgm:pt>
    <dgm:pt modelId="{68F65740-C514-4538-8F7D-B09221253D4F}">
      <dgm:prSet custT="1"/>
      <dgm:spPr/>
      <dgm:t>
        <a:bodyPr/>
        <a:lstStyle/>
        <a:p>
          <a:pPr rtl="0"/>
          <a:r>
            <a:rPr lang="ru-RU" sz="1400" dirty="0" smtClean="0"/>
            <a:t>Оценочное соотношение умений, эмоционального отношения к будущей профессии и профессиональных предпочтений по ситуационным задачам с помощью качественного анализа, позволило констатировать недостаточный переход у школьников с умственной отсталостью от бессознательного к сознательному восприятию своих возможностей по выбору предпочитаемой профессиональной области с последующим решением будущей специальности, поэтому подростки оказываются психологически неготовыми к сознательному и осознанному выбору профессии.</a:t>
          </a:r>
          <a:endParaRPr lang="ru-RU" sz="1400" dirty="0"/>
        </a:p>
      </dgm:t>
    </dgm:pt>
    <dgm:pt modelId="{7FFBE827-20FD-436B-8099-D692C7F4DEB2}" type="parTrans" cxnId="{8239F80A-81BD-4917-A784-4C5BDD832A1F}">
      <dgm:prSet/>
      <dgm:spPr/>
      <dgm:t>
        <a:bodyPr/>
        <a:lstStyle/>
        <a:p>
          <a:endParaRPr lang="ru-RU"/>
        </a:p>
      </dgm:t>
    </dgm:pt>
    <dgm:pt modelId="{08FE6AE3-CEB5-42DC-9A01-27E1998E9A0D}" type="sibTrans" cxnId="{8239F80A-81BD-4917-A784-4C5BDD832A1F}">
      <dgm:prSet/>
      <dgm:spPr/>
      <dgm:t>
        <a:bodyPr/>
        <a:lstStyle/>
        <a:p>
          <a:endParaRPr lang="ru-RU"/>
        </a:p>
      </dgm:t>
    </dgm:pt>
    <dgm:pt modelId="{AFFA8767-2026-41E2-B0BC-7111762376F1}" type="pres">
      <dgm:prSet presAssocID="{2DB39326-DA34-42FD-B9C7-0010B87437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043CA-BEB2-403C-9549-066E3E60F014}" type="pres">
      <dgm:prSet presAssocID="{87F2BA05-66C4-4DCB-A9A2-958916C61CC7}" presName="parentText" presStyleLbl="node1" presStyleIdx="0" presStyleCnt="4" custScaleY="650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7C9AB-0535-4555-A1DA-D07677871316}" type="pres">
      <dgm:prSet presAssocID="{148473CD-67B1-4927-A36E-A2DAE3F72C9A}" presName="spacer" presStyleCnt="0"/>
      <dgm:spPr/>
    </dgm:pt>
    <dgm:pt modelId="{EF26D936-6C19-4FD2-955D-508C839437A8}" type="pres">
      <dgm:prSet presAssocID="{650BD808-ED16-44E2-8FF9-1BA22C3129C6}" presName="parentText" presStyleLbl="node1" presStyleIdx="1" presStyleCnt="4" custScaleY="49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C4ACF-D951-43CE-89A0-7C1730A07803}" type="pres">
      <dgm:prSet presAssocID="{A3C68AD2-4565-40E4-82DB-69AE8C031053}" presName="spacer" presStyleCnt="0"/>
      <dgm:spPr/>
    </dgm:pt>
    <dgm:pt modelId="{913B4DF6-ECE4-4E55-A199-2D6D59AE627A}" type="pres">
      <dgm:prSet presAssocID="{2F3C59E4-BD2A-468E-9B37-1276A2E89DF2}" presName="parentText" presStyleLbl="node1" presStyleIdx="2" presStyleCnt="4" custScaleY="424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7C4D-4EFA-4D26-A972-98AAAB0EE8E4}" type="pres">
      <dgm:prSet presAssocID="{30CCF46D-9011-418C-A7A8-5548C0AC61E8}" presName="spacer" presStyleCnt="0"/>
      <dgm:spPr/>
    </dgm:pt>
    <dgm:pt modelId="{552AFAAA-DE62-4207-9F81-ADDA3919BF7F}" type="pres">
      <dgm:prSet presAssocID="{68F65740-C514-4538-8F7D-B09221253D4F}" presName="parentText" presStyleLbl="node1" presStyleIdx="3" presStyleCnt="4" custScaleY="141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DC192-53EB-4004-8B1D-AFF4DCA3A55A}" srcId="{2DB39326-DA34-42FD-B9C7-0010B8743741}" destId="{87F2BA05-66C4-4DCB-A9A2-958916C61CC7}" srcOrd="0" destOrd="0" parTransId="{572279E0-F332-41E4-A94B-0132E1F6253B}" sibTransId="{148473CD-67B1-4927-A36E-A2DAE3F72C9A}"/>
    <dgm:cxn modelId="{DDE839E1-F174-4046-A715-0E781F95B2AF}" srcId="{2DB39326-DA34-42FD-B9C7-0010B8743741}" destId="{650BD808-ED16-44E2-8FF9-1BA22C3129C6}" srcOrd="1" destOrd="0" parTransId="{4EBF8253-357F-47F5-96B5-EF2A8A8DEB07}" sibTransId="{A3C68AD2-4565-40E4-82DB-69AE8C031053}"/>
    <dgm:cxn modelId="{8239F80A-81BD-4917-A784-4C5BDD832A1F}" srcId="{2DB39326-DA34-42FD-B9C7-0010B8743741}" destId="{68F65740-C514-4538-8F7D-B09221253D4F}" srcOrd="3" destOrd="0" parTransId="{7FFBE827-20FD-436B-8099-D692C7F4DEB2}" sibTransId="{08FE6AE3-CEB5-42DC-9A01-27E1998E9A0D}"/>
    <dgm:cxn modelId="{0F66FE1B-E34E-4130-B926-159FE3F09532}" type="presOf" srcId="{2DB39326-DA34-42FD-B9C7-0010B8743741}" destId="{AFFA8767-2026-41E2-B0BC-7111762376F1}" srcOrd="0" destOrd="0" presId="urn:microsoft.com/office/officeart/2005/8/layout/vList2"/>
    <dgm:cxn modelId="{481E60FD-0F28-4E10-BB2B-367081D7ABFD}" srcId="{2DB39326-DA34-42FD-B9C7-0010B8743741}" destId="{2F3C59E4-BD2A-468E-9B37-1276A2E89DF2}" srcOrd="2" destOrd="0" parTransId="{09A3B653-0B16-4D94-9A20-D0D7518D49EF}" sibTransId="{30CCF46D-9011-418C-A7A8-5548C0AC61E8}"/>
    <dgm:cxn modelId="{A2E4EF30-177B-4B96-B7C8-C902DEE86635}" type="presOf" srcId="{2F3C59E4-BD2A-468E-9B37-1276A2E89DF2}" destId="{913B4DF6-ECE4-4E55-A199-2D6D59AE627A}" srcOrd="0" destOrd="0" presId="urn:microsoft.com/office/officeart/2005/8/layout/vList2"/>
    <dgm:cxn modelId="{C4E68D8A-AECE-4E9F-912C-AF13785F1C30}" type="presOf" srcId="{87F2BA05-66C4-4DCB-A9A2-958916C61CC7}" destId="{709043CA-BEB2-403C-9549-066E3E60F014}" srcOrd="0" destOrd="0" presId="urn:microsoft.com/office/officeart/2005/8/layout/vList2"/>
    <dgm:cxn modelId="{6B1F87FC-23D0-4B80-9C89-3E5D6BF68EEE}" type="presOf" srcId="{650BD808-ED16-44E2-8FF9-1BA22C3129C6}" destId="{EF26D936-6C19-4FD2-955D-508C839437A8}" srcOrd="0" destOrd="0" presId="urn:microsoft.com/office/officeart/2005/8/layout/vList2"/>
    <dgm:cxn modelId="{CAAF502E-1A2E-4E95-BC25-9F21D8840EDD}" type="presOf" srcId="{68F65740-C514-4538-8F7D-B09221253D4F}" destId="{552AFAAA-DE62-4207-9F81-ADDA3919BF7F}" srcOrd="0" destOrd="0" presId="urn:microsoft.com/office/officeart/2005/8/layout/vList2"/>
    <dgm:cxn modelId="{0339DB3F-07D2-40F9-A1C5-438575287CCC}" type="presParOf" srcId="{AFFA8767-2026-41E2-B0BC-7111762376F1}" destId="{709043CA-BEB2-403C-9549-066E3E60F014}" srcOrd="0" destOrd="0" presId="urn:microsoft.com/office/officeart/2005/8/layout/vList2"/>
    <dgm:cxn modelId="{B7EE4EFB-3E56-447E-B24C-A0285F93DC7E}" type="presParOf" srcId="{AFFA8767-2026-41E2-B0BC-7111762376F1}" destId="{DB77C9AB-0535-4555-A1DA-D07677871316}" srcOrd="1" destOrd="0" presId="urn:microsoft.com/office/officeart/2005/8/layout/vList2"/>
    <dgm:cxn modelId="{D8B4DD0C-5CF2-4C4E-8B8B-91A7B7710166}" type="presParOf" srcId="{AFFA8767-2026-41E2-B0BC-7111762376F1}" destId="{EF26D936-6C19-4FD2-955D-508C839437A8}" srcOrd="2" destOrd="0" presId="urn:microsoft.com/office/officeart/2005/8/layout/vList2"/>
    <dgm:cxn modelId="{83000E3E-6FE9-4FF5-BED7-F4AE9972F379}" type="presParOf" srcId="{AFFA8767-2026-41E2-B0BC-7111762376F1}" destId="{3F1C4ACF-D951-43CE-89A0-7C1730A07803}" srcOrd="3" destOrd="0" presId="urn:microsoft.com/office/officeart/2005/8/layout/vList2"/>
    <dgm:cxn modelId="{32B7497F-E72E-4C28-A724-61464F89864D}" type="presParOf" srcId="{AFFA8767-2026-41E2-B0BC-7111762376F1}" destId="{913B4DF6-ECE4-4E55-A199-2D6D59AE627A}" srcOrd="4" destOrd="0" presId="urn:microsoft.com/office/officeart/2005/8/layout/vList2"/>
    <dgm:cxn modelId="{7C9FD291-536D-4042-B6E4-275556853D5E}" type="presParOf" srcId="{AFFA8767-2026-41E2-B0BC-7111762376F1}" destId="{BB897C4D-4EFA-4D26-A972-98AAAB0EE8E4}" srcOrd="5" destOrd="0" presId="urn:microsoft.com/office/officeart/2005/8/layout/vList2"/>
    <dgm:cxn modelId="{910F61D3-925E-4D53-8FC2-A0A6233DCEB0}" type="presParOf" srcId="{AFFA8767-2026-41E2-B0BC-7111762376F1}" destId="{552AFAAA-DE62-4207-9F81-ADDA3919BF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9FFA0-56B8-49AA-A90A-CEAC702FF652}">
      <dsp:nvSpPr>
        <dsp:cNvPr id="0" name=""/>
        <dsp:cNvSpPr/>
      </dsp:nvSpPr>
      <dsp:spPr>
        <a:xfrm>
          <a:off x="0" y="5921"/>
          <a:ext cx="7128791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знания о профессиях и их должностных обязанностях более примитивны и искажены;</a:t>
          </a:r>
          <a:endParaRPr lang="ru-RU" sz="2000" kern="1200" dirty="0"/>
        </a:p>
      </dsp:txBody>
      <dsp:txXfrm>
        <a:off x="51832" y="57753"/>
        <a:ext cx="7025127" cy="958111"/>
      </dsp:txXfrm>
    </dsp:sp>
    <dsp:sp modelId="{347E5E2D-1691-4B3D-82F9-845DEFEF6A09}">
      <dsp:nvSpPr>
        <dsp:cNvPr id="0" name=""/>
        <dsp:cNvSpPr/>
      </dsp:nvSpPr>
      <dsp:spPr>
        <a:xfrm>
          <a:off x="0" y="1125296"/>
          <a:ext cx="7128791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затруднение выделения представителей профессий, а также их недостаточная дифференциация от профессиональных исполнителей;</a:t>
          </a:r>
          <a:endParaRPr lang="ru-RU" sz="2000" kern="1200" dirty="0"/>
        </a:p>
      </dsp:txBody>
      <dsp:txXfrm>
        <a:off x="51832" y="1177128"/>
        <a:ext cx="7025127" cy="958111"/>
      </dsp:txXfrm>
    </dsp:sp>
    <dsp:sp modelId="{C141F821-E19D-45A4-91B0-9F8E20C1B09F}">
      <dsp:nvSpPr>
        <dsp:cNvPr id="0" name=""/>
        <dsp:cNvSpPr/>
      </dsp:nvSpPr>
      <dsp:spPr>
        <a:xfrm>
          <a:off x="0" y="2244671"/>
          <a:ext cx="7128791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искажение представлений о различных должностях в одной профессиональной сфере. </a:t>
          </a:r>
          <a:endParaRPr lang="ru-RU" sz="2000" kern="1200" dirty="0"/>
        </a:p>
      </dsp:txBody>
      <dsp:txXfrm>
        <a:off x="51832" y="2296503"/>
        <a:ext cx="7025127" cy="95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043CA-BEB2-403C-9549-066E3E60F014}">
      <dsp:nvSpPr>
        <dsp:cNvPr id="0" name=""/>
        <dsp:cNvSpPr/>
      </dsp:nvSpPr>
      <dsp:spPr>
        <a:xfrm>
          <a:off x="0" y="2719"/>
          <a:ext cx="8460156" cy="924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статистически значимых различий в знании профессий подростков с умственной отсталостью в сравнении с нормально развивающимися сверстниками, но существенные отличия в понимании их функциональных обязанностей;</a:t>
          </a:r>
          <a:endParaRPr lang="ru-RU" sz="1400" kern="1200" dirty="0"/>
        </a:p>
      </dsp:txBody>
      <dsp:txXfrm>
        <a:off x="45113" y="47832"/>
        <a:ext cx="8369930" cy="833912"/>
      </dsp:txXfrm>
    </dsp:sp>
    <dsp:sp modelId="{EF26D936-6C19-4FD2-955D-508C839437A8}">
      <dsp:nvSpPr>
        <dsp:cNvPr id="0" name=""/>
        <dsp:cNvSpPr/>
      </dsp:nvSpPr>
      <dsp:spPr>
        <a:xfrm>
          <a:off x="0" y="930698"/>
          <a:ext cx="8460156" cy="696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 предпочитаемых профессий умственно отсталыми подростками оказывается избыточно широким</a:t>
          </a:r>
          <a:endParaRPr lang="ru-RU" sz="1400" kern="1200" dirty="0"/>
        </a:p>
      </dsp:txBody>
      <dsp:txXfrm>
        <a:off x="33979" y="964677"/>
        <a:ext cx="8392198" cy="628113"/>
      </dsp:txXfrm>
    </dsp:sp>
    <dsp:sp modelId="{913B4DF6-ECE4-4E55-A199-2D6D59AE627A}">
      <dsp:nvSpPr>
        <dsp:cNvPr id="0" name=""/>
        <dsp:cNvSpPr/>
      </dsp:nvSpPr>
      <dsp:spPr>
        <a:xfrm>
          <a:off x="0" y="1630610"/>
          <a:ext cx="8460156" cy="602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профессии осуществляется без учета возможности их освоения и понимания того, какое необходимо образование для этого</a:t>
          </a:r>
          <a:endParaRPr lang="ru-RU" sz="1400" kern="1200" dirty="0"/>
        </a:p>
      </dsp:txBody>
      <dsp:txXfrm>
        <a:off x="29408" y="1660018"/>
        <a:ext cx="8401340" cy="543606"/>
      </dsp:txXfrm>
    </dsp:sp>
    <dsp:sp modelId="{552AFAAA-DE62-4207-9F81-ADDA3919BF7F}">
      <dsp:nvSpPr>
        <dsp:cNvPr id="0" name=""/>
        <dsp:cNvSpPr/>
      </dsp:nvSpPr>
      <dsp:spPr>
        <a:xfrm>
          <a:off x="0" y="2236873"/>
          <a:ext cx="8460156" cy="2008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Оценочное соотношение умений, эмоционального отношения к будущей профессии и профессиональных предпочтений по ситуационным задачам с помощью качественного анализа, позволило констатировать недостаточный переход у школьников с умственной отсталостью от бессознательного к сознательному восприятию своих возможностей по выбору предпочитаемой профессиональной области с последующим решением будущей специальности, поэтому подростки оказываются психологически неготовыми к сознательному и осознанному выбору профессии.</a:t>
          </a:r>
          <a:endParaRPr lang="ru-RU" sz="1400" kern="1200" dirty="0"/>
        </a:p>
      </dsp:txBody>
      <dsp:txXfrm>
        <a:off x="98065" y="2334938"/>
        <a:ext cx="8264026" cy="181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927"/>
            <a:ext cx="9142496" cy="51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748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748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46509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3946509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18654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18654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937679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431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-4106772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-488120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-2149783" y="1677235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373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06585" y="4803998"/>
            <a:ext cx="2133600" cy="216024"/>
          </a:xfrm>
        </p:spPr>
        <p:txBody>
          <a:bodyPr/>
          <a:lstStyle/>
          <a:p>
            <a:fld id="{22FDA06B-CFDB-4B86-A38B-2382B61397EA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2829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-1129952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540374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-3058684" y="-1185930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91580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-3051484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-2595540" y="2096765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3219911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323528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3219911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5544616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219911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4310" y="87474"/>
            <a:ext cx="7110567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311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456398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824028" y="4803998"/>
            <a:ext cx="2133600" cy="216024"/>
          </a:xfrm>
        </p:spPr>
        <p:txBody>
          <a:bodyPr/>
          <a:lstStyle/>
          <a:p>
            <a:fld id="{943FD93D-F9B5-4A7A-8567-1C61FE40F3F3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0272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4311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324312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63764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37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88024" y="4803998"/>
            <a:ext cx="2133600" cy="216024"/>
          </a:xfrm>
        </p:spPr>
        <p:txBody>
          <a:bodyPr/>
          <a:lstStyle/>
          <a:p>
            <a:fld id="{4FCC34CB-239E-4355-B891-05A612BCD219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4268" y="4803998"/>
            <a:ext cx="432048" cy="216024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7438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7200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32431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11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311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06085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1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311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23528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23528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3938463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6585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311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02829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4263" y="-450"/>
            <a:ext cx="1369141" cy="51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4311" y="339501"/>
            <a:ext cx="3888431" cy="1224137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AF0ECC-AE56-49EA-94EB-F8FB9A938E8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312" y="1779662"/>
            <a:ext cx="3892522" cy="29163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 </a:t>
            </a:r>
            <a:r>
              <a:rPr lang="ru-RU" sz="1400" b="1" dirty="0" smtClean="0"/>
              <a:t>целью </a:t>
            </a:r>
            <a:r>
              <a:rPr lang="ru-RU" sz="1400" dirty="0" smtClean="0"/>
              <a:t>изучения психологической готовности к профессиональному самоопределению в процессе социальной реабилитации подростков с умственной отсталостью</a:t>
            </a:r>
            <a:r>
              <a:rPr lang="ru-RU" sz="1400" b="1" dirty="0" smtClean="0"/>
              <a:t> </a:t>
            </a:r>
            <a:r>
              <a:rPr lang="ru-RU" sz="1400" dirty="0" smtClean="0"/>
              <a:t>были исследованы 60 подростков от 14 до 16 лет. Были исследованы две группы. Одна состояла из подростков общеобразовательной школы и вторая из  обучающихся по адаптированной основной общеобразовательной программе образования учащихся с умственной отсталостью по 1-ому варианту.  Состав групп по численности был примерно равным.</a:t>
            </a:r>
            <a:endParaRPr lang="ru-RU" dirty="0"/>
          </a:p>
        </p:txBody>
      </p:sp>
      <p:pic>
        <p:nvPicPr>
          <p:cNvPr id="13316" name="Picture 4" descr="Picture background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2611" r="2611"/>
          <a:stretch>
            <a:fillRect/>
          </a:stretch>
        </p:blipFill>
        <p:spPr bwMode="auto">
          <a:xfrm>
            <a:off x="4564063" y="0"/>
            <a:ext cx="4437062" cy="5143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59482"/>
            <a:ext cx="435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Психологическая готовность подростков с умственной отсталостью к профессиональному самоопределению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Уровень представлений подростков о профессиях (в %)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8323778"/>
              </p:ext>
            </p:extLst>
          </p:nvPr>
        </p:nvGraphicFramePr>
        <p:xfrm>
          <a:off x="341412" y="1347788"/>
          <a:ext cx="3513138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3955752" y="1354999"/>
            <a:ext cx="3369841" cy="3247009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7524" y="1347614"/>
          <a:ext cx="4428492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4028" y="1694586"/>
            <a:ext cx="385242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Вместе с существенным разбросом среди подростков с умственной отсталостью значительно чаще, чем у нормально развивающихся встречаются дети с низким уровнем представлений о профессиях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Совпадения по наиболее популярным профессиям у подростков </a:t>
            </a:r>
            <a:r>
              <a:rPr lang="ru-RU" dirty="0" smtClean="0"/>
              <a:t>(в %)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8323778"/>
              </p:ext>
            </p:extLst>
          </p:nvPr>
        </p:nvGraphicFramePr>
        <p:xfrm>
          <a:off x="341412" y="1347788"/>
          <a:ext cx="3513138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3955752" y="1354999"/>
            <a:ext cx="3369841" cy="3247009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24028" y="1275606"/>
            <a:ext cx="406845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Вывод:</a:t>
            </a:r>
          </a:p>
          <a:p>
            <a:pPr marL="342900" indent="-342900" algn="just">
              <a:buAutoNum type="arabicPeriod"/>
            </a:pPr>
            <a:r>
              <a:rPr lang="ru-RU" sz="1400" dirty="0" smtClean="0"/>
              <a:t>Учащиеся с умственной отсталостью осведомлены в большей степени о базовых специальностях на рынке труда, которыми данная категория не сможет овладеть, а представления о доступных специализированных профессиях – снижены.</a:t>
            </a:r>
          </a:p>
          <a:p>
            <a:pPr marL="342900" indent="-342900" algn="just">
              <a:buAutoNum type="arabicPeriod"/>
            </a:pPr>
            <a:r>
              <a:rPr lang="ru-RU" sz="1400" dirty="0" smtClean="0"/>
              <a:t>Наличие ложных профессиональных предпочтений и неумении выделить конкретную (узконаправленную) деятельность в одной предпочитаемой профессиональной сфере.</a:t>
            </a:r>
          </a:p>
          <a:p>
            <a:endParaRPr lang="ru-RU" sz="14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5516" y="1239602"/>
          <a:ext cx="4284476" cy="363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9482"/>
            <a:ext cx="7128792" cy="9721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Специфика представлений о профессиях у подростков с умственной отсталостью: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311610"/>
          <a:ext cx="71287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Количество приоритетных выбранных профессий, названых подростками (в %)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8323778"/>
              </p:ext>
            </p:extLst>
          </p:nvPr>
        </p:nvGraphicFramePr>
        <p:xfrm>
          <a:off x="341412" y="1347788"/>
          <a:ext cx="3513138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3955752" y="1354999"/>
            <a:ext cx="3369841" cy="3247009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5560082"/>
            <a:ext cx="40684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383618"/>
          <a:ext cx="8640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Совпадения по наиболее популярным профессиям у подростков </a:t>
            </a:r>
            <a:r>
              <a:rPr lang="ru-RU" dirty="0" smtClean="0"/>
              <a:t>(в 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3955752" y="1354999"/>
            <a:ext cx="3369841" cy="3247009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68044" y="2211710"/>
            <a:ext cx="406845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Вывод:</a:t>
            </a:r>
          </a:p>
          <a:p>
            <a:pPr algn="ctr"/>
            <a:r>
              <a:rPr lang="ru-RU" sz="1400" dirty="0" smtClean="0"/>
              <a:t>на бессознательном уровне у подростков с умственной отсталостью  имеются склонности к различным профессиональным областям, но они не выявлены на сознательном уровне</a:t>
            </a:r>
          </a:p>
          <a:p>
            <a:endParaRPr lang="ru-RU" sz="14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323850" y="1347788"/>
          <a:ext cx="4356162" cy="36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11" y="303497"/>
            <a:ext cx="7110566" cy="3960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24311" y="699542"/>
          <a:ext cx="8460157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6CA9E3A-05D0-426F-B5DB-59B51191B5B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87474"/>
            <a:ext cx="7560840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12820</TotalTime>
  <Words>394</Words>
  <Application>Microsoft Office PowerPoint</Application>
  <PresentationFormat>Экран (16:9)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Уровень представлений подростков о профессиях (в %)</vt:lpstr>
      <vt:lpstr>Совпадения по наиболее популярным профессиям у подростков (в %)</vt:lpstr>
      <vt:lpstr>Специфика представлений о профессиях у подростков с умственной отсталостью: </vt:lpstr>
      <vt:lpstr>Количество приоритетных выбранных профессий, названых подростками (в %)</vt:lpstr>
      <vt:lpstr>Совпадения по наиболее популярным профессиям у подростков (в %)</vt:lpstr>
      <vt:lpstr>Выводы:</vt:lpstr>
      <vt:lpstr>Заголовок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Сергей Герасимов</cp:lastModifiedBy>
  <cp:revision>341</cp:revision>
  <cp:lastPrinted>2017-03-30T08:39:18Z</cp:lastPrinted>
  <dcterms:created xsi:type="dcterms:W3CDTF">2017-03-23T13:26:11Z</dcterms:created>
  <dcterms:modified xsi:type="dcterms:W3CDTF">2025-04-11T07:12:30Z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