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16"/>
  </p:notesMasterIdLst>
  <p:sldIdLst>
    <p:sldId id="340" r:id="rId5"/>
    <p:sldId id="313" r:id="rId6"/>
    <p:sldId id="328" r:id="rId7"/>
    <p:sldId id="329" r:id="rId8"/>
    <p:sldId id="330" r:id="rId9"/>
    <p:sldId id="332" r:id="rId10"/>
    <p:sldId id="333" r:id="rId11"/>
    <p:sldId id="334" r:id="rId12"/>
    <p:sldId id="342" r:id="rId13"/>
    <p:sldId id="341" r:id="rId14"/>
    <p:sldId id="33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Phenomena" panose="020B0604020202020204" charset="-52"/>
      <p:regular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53EE62-C0C0-436D-BC74-E42C30D22D27}">
          <p14:sldIdLst>
            <p14:sldId id="340"/>
            <p14:sldId id="313"/>
            <p14:sldId id="328"/>
            <p14:sldId id="329"/>
            <p14:sldId id="330"/>
            <p14:sldId id="332"/>
            <p14:sldId id="333"/>
            <p14:sldId id="334"/>
            <p14:sldId id="342"/>
            <p14:sldId id="341"/>
          </p14:sldIdLst>
        </p14:section>
        <p14:section name="Раздел без заголовка" id="{9C386621-EF3B-41E8-9D13-08AEEDA155F5}">
          <p14:sldIdLst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E90"/>
    <a:srgbClr val="242D79"/>
    <a:srgbClr val="CFD5EA"/>
    <a:srgbClr val="2680BE"/>
    <a:srgbClr val="552579"/>
    <a:srgbClr val="FFFF00"/>
    <a:srgbClr val="62131F"/>
    <a:srgbClr val="2F3F5C"/>
    <a:srgbClr val="0070C0"/>
    <a:srgbClr val="BE8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60"/>
      </p:cViewPr>
      <p:guideLst>
        <p:guide orient="horz" pos="5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D9E5-9D22-4B1D-B2A9-B568A9F3D8F9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23644-D555-478D-9C19-94994EAF3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6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Можно разнести на разные слайды…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7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Можно разнести на разные слайды…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8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5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1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Что оценивается?</a:t>
            </a:r>
            <a:br>
              <a:rPr lang="ru-RU" dirty="0"/>
            </a:br>
            <a:r>
              <a:rPr lang="ru-RU" b="0" dirty="0"/>
              <a:t>-  </a:t>
            </a:r>
            <a:r>
              <a:rPr lang="ru-RU" sz="1200" b="0" dirty="0">
                <a:solidFill>
                  <a:srgbClr val="1B3484"/>
                </a:solidFill>
                <a:latin typeface="Phenomena" panose="020B0604020202020204" charset="-52"/>
              </a:rPr>
              <a:t>Соответствие региональным отраслевым дефицитам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dirty="0">
                <a:solidFill>
                  <a:srgbClr val="1B3484"/>
                </a:solidFill>
                <a:latin typeface="Phenomena" panose="020B0604020202020204" charset="-52"/>
              </a:rPr>
              <a:t>Количественное / качественное выражение</a:t>
            </a:r>
            <a:endParaRPr lang="ru-RU" sz="1200" b="0" dirty="0">
              <a:solidFill>
                <a:schemeClr val="tx1"/>
              </a:solidFill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dirty="0">
                <a:solidFill>
                  <a:srgbClr val="1B3484"/>
                </a:solidFill>
                <a:latin typeface="Phenomena" panose="020B0604020202020204" charset="-52"/>
              </a:rPr>
              <a:t>Потенциал завершения реализации всего проекта (проектной линии)  к 1 ноября 2023 года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dirty="0">
                <a:solidFill>
                  <a:srgbClr val="1B3484"/>
                </a:solidFill>
                <a:latin typeface="Phenomena" panose="020B0604020202020204" charset="-52"/>
              </a:rPr>
              <a:t>Технологичность (потенциал масштабирования на другие регионы) – проговорить в заключении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>
              <a:solidFill>
                <a:srgbClr val="1B3484"/>
              </a:solidFill>
              <a:latin typeface="Phenomena" panose="020B0604020202020204" charset="-5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>
              <a:solidFill>
                <a:srgbClr val="1B3484"/>
              </a:solidFill>
              <a:latin typeface="Phenomena" panose="020B0604020202020204" charset="-5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1B3484"/>
              </a:solidFill>
              <a:latin typeface="Phenomena" panose="020B060402020202020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6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469C-4890-FAAB-80FF-E8ED04C56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A67FAC-FA4F-B400-7084-B3E71C8B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18EE7-641C-1800-91E6-225FABB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5D49E-9C33-6B02-D14A-CFC9AA12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6E477-CD2F-33FC-3A33-5C6F7806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82CE-D7AC-D64F-99F5-6F92DAD9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6DC57-4B49-CDE1-5BAC-3C396A78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1AB36-7B62-A378-3C9A-C9C89D43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D9DDB-B2C5-0F8E-C0DD-30CA64D3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530E5-35D7-8FDF-AA61-9BB18B5F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4DB571-6BAA-8CE8-8587-436C5152B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61A00B-280C-7F1E-FDA4-26A4134C5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3B5BA7-D4FB-D244-24AC-9C6EB66F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FD003-2DDA-784F-BFC6-FCF71D26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6A98C-3189-7B71-0DAE-86F1775E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9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и объект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5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026">
          <p15:clr>
            <a:srgbClr val="FBAE40"/>
          </p15:clr>
        </p15:guide>
        <p15:guide id="5" orient="horz" pos="12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7FA8F-34CA-A673-767A-3F339982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0D7C1-5EBD-C79F-567C-44A95DBA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8C2F6-44A4-CEC9-F13F-052791E2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2D257-FB3F-E949-FDD3-9DCC08D1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D02A7-8D6E-C5AB-4D0D-4A37EBAF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7186C-30C4-A9C4-90C3-A5C93627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04476-3D29-8AD0-73E0-B40C5E51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B47BD-04EB-69CA-72A1-494BCAAD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EC35C-0902-526D-47B1-5C15BC58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C5C95-16E9-FF8C-6ADF-7F825EAD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848FA-619C-C139-64AC-5782DFF8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7EA66-BC5A-8922-FD01-101736DE3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38617-11B0-13C0-2694-2FED5778D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99325-E9C3-94E7-F32E-05FE1EB9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9FB5D-0D47-F0C2-B565-3463D28E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0922E-238A-2B64-CBBD-3CFD4A04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8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31063-8D5F-9A30-A4BB-BD7F9F3B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E729A0-1B85-9D84-2643-A4E416D4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1C53E2-1C80-29B5-EE3E-C03CE846B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D4500D-4508-A3C5-3B6D-50CEE22F9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4C06E5-388F-C541-DB2E-3ACAA7C3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04274F-BF65-5168-BDC8-2F91096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93DBCF-0708-1FFC-E8EC-9CC19E48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33B38-45B5-2B3C-DCD7-BAB74AD4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DF344-0928-C856-FA86-6355B793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AA8DF3-6EC1-053D-1F9A-48DA64E7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1043A7-94EB-DB8F-43AC-74047474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71D39-6D05-3FC4-1359-E039D1C8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E50BD0-2FB4-5B3A-59C6-AAC51D75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8407A3-017A-16BD-452C-704FD16E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9EC85-FBFB-CB9B-088B-E3D529B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7190B-EC7C-7565-2F2E-24B1692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FBEA9-BECC-2F77-8F32-D4FA4590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339EC-668F-CD4F-2415-A5ADA3C92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7DC04-E8DF-CEA2-6CB5-E8AB1E4B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98F6C-C1B1-DE73-7406-7DC61D40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0436D-85E8-2760-6CE5-DFEAA7A6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82B8A-9F2A-FD42-D294-20903BC8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966F77-7EBB-872B-F0BF-D20816A02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8D32F9-CA4F-B4B9-1C00-80EF3F50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41F271-A296-F7C6-9B4B-DCAC642F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5DD59-DFB1-CED1-3FFC-2FD2E89C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0A4E6A-1975-7715-F2AF-A5759E7F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FFD08-D8E1-91D3-725E-517D28D2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175CB-153E-AF23-B8C8-D732523A4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44123-A7A6-8AD3-F52A-C2EF21FC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629F-25A9-40F6-9F41-399627904ED8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C9841-494A-A345-3FBE-4261EB7D7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51049-6FA6-9630-2A9E-68CF1F9C1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9034-9263-4DAB-905D-A89CA1565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5C1CD69-7C16-07D9-E06F-D8DA224DB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1372"/>
              </p:ext>
            </p:extLst>
          </p:nvPr>
        </p:nvGraphicFramePr>
        <p:xfrm>
          <a:off x="6837371" y="247168"/>
          <a:ext cx="28130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orelDRAW" r:id="rId3" imgW="2678040" imgH="801000" progId="">
                  <p:embed/>
                </p:oleObj>
              </mc:Choice>
              <mc:Fallback>
                <p:oleObj name="CorelDRAW" r:id="rId3" imgW="2678040" imgH="8010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71" y="247168"/>
                        <a:ext cx="281305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Изображение выглядит как текс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E135817-C4B5-371F-9A03-AD5819A9C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0" b="19932"/>
          <a:stretch/>
        </p:blipFill>
        <p:spPr>
          <a:xfrm>
            <a:off x="83634" y="2313"/>
            <a:ext cx="4045058" cy="1867575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CED47A9D-6F5A-0086-19E8-90FD2A695C1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015038"/>
            <a:ext cx="5938868" cy="842962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F6C17AF7-370D-B0FD-5EB7-F39C24C74D4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8868" y="6015038"/>
            <a:ext cx="6253132" cy="842962"/>
          </a:xfrm>
          <a:prstGeom prst="rect">
            <a:avLst/>
          </a:prstGeom>
        </p:spPr>
      </p:pic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52" y="172741"/>
            <a:ext cx="867532" cy="91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09260" y="2389495"/>
            <a:ext cx="10387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henomena" panose="00000500000000000000" pitchFamily="50" charset="-52"/>
              </a:rPr>
              <a:t>ВЗАИМОДЕЙСТВИЕ СУБЪЕКТОВ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henomena" panose="00000500000000000000" pitchFamily="50" charset="-52"/>
              </a:rPr>
              <a:t>ЕДИНОЙ ФЕДЕРАЛЬНОЙ СИСТЕМЫ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henomena" panose="00000500000000000000" pitchFamily="50" charset="-52"/>
              </a:rPr>
              <a:t>НАУЧНО-МЕТОДИЧЕСКОГО СОПРОВОЖДЕНИЯ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henomena" panose="00000500000000000000" pitchFamily="50" charset="-52"/>
              </a:rPr>
              <a:t>ПЕДАГОГИЧЕСКИХ РАБОТНИКОВ И УПРАВЛЕНЧЕСКИХ КАДРОВ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henomena" panose="00000500000000000000" pitchFamily="50" charset="-52"/>
              </a:rPr>
              <a:t>ФЕДЕРАЛЬНОГО И РЕГИОНАЛЬНОГО УРОВНЕЙ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henomena" panose="00000500000000000000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56" y="231683"/>
            <a:ext cx="844826" cy="8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-50615" y="40679"/>
            <a:ext cx="1101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Критерии и целевые показатели достижения планируемых </a:t>
            </a:r>
          </a:p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результатов и системных эффектов 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19782"/>
              </p:ext>
            </p:extLst>
          </p:nvPr>
        </p:nvGraphicFramePr>
        <p:xfrm>
          <a:off x="566530" y="1351722"/>
          <a:ext cx="11102009" cy="490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624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300385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716786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Целевые показатели достижения планируемых результатов и системных эффектов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4184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Персонифицированное и персонализированное сопровождение в рамках региональной системы научно-методического сопровождения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педагогических работников, закрепленных за 1 региональным методистом для осуществления методического сопровождения (не более 250 чел. к 2024 г.)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Доля педагогических работников, освоивших программы ДПО, вошедшие в Федеральный реестр и подобранные с учетом диагностики профессиональных компетенций (не менее 30 % к 2024 г.)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12FCC-9D2F-189F-8135-1B1A27AF57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19" y="119184"/>
            <a:ext cx="799055" cy="7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246503-035D-DB6F-78EC-520D98F06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B8424-6459-AC9D-98E6-87183C72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5513" y="5931017"/>
            <a:ext cx="6183438" cy="926973"/>
          </a:xfrm>
          <a:prstGeom prst="rect">
            <a:avLst/>
          </a:pr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082" y="285075"/>
            <a:ext cx="2038279" cy="1070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6147620" y="2089633"/>
            <a:ext cx="5674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Повышение </a:t>
            </a:r>
            <a:r>
              <a:rPr lang="ru-RU" sz="2200" dirty="0">
                <a:solidFill>
                  <a:srgbClr val="2680BE"/>
                </a:solidFill>
                <a:latin typeface="Phenomena" panose="00000500000000000000" pitchFamily="50" charset="-52"/>
              </a:rPr>
              <a:t>мотивации к профессиональному </a:t>
            </a:r>
            <a:r>
              <a:rPr lang="ru-RU" sz="2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и </a:t>
            </a:r>
            <a:r>
              <a:rPr lang="ru-RU" sz="2200" dirty="0">
                <a:solidFill>
                  <a:srgbClr val="2680BE"/>
                </a:solidFill>
                <a:latin typeface="Phenomena" panose="00000500000000000000" pitchFamily="50" charset="-52"/>
              </a:rPr>
              <a:t>карьерному </a:t>
            </a:r>
            <a:r>
              <a:rPr lang="ru-RU" sz="2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росту педагогических </a:t>
            </a:r>
            <a:r>
              <a:rPr lang="ru-RU" sz="2200" dirty="0">
                <a:solidFill>
                  <a:srgbClr val="2680BE"/>
                </a:solidFill>
                <a:latin typeface="Phenomena" panose="00000500000000000000" pitchFamily="50" charset="-52"/>
              </a:rPr>
              <a:t>работников и управленческих кадров </a:t>
            </a:r>
            <a:r>
              <a:rPr lang="ru-RU" sz="2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Новгородской области через персонифицированное </a:t>
            </a:r>
            <a:r>
              <a:rPr lang="ru-RU" sz="2200" dirty="0">
                <a:solidFill>
                  <a:srgbClr val="2680BE"/>
                </a:solidFill>
                <a:latin typeface="Phenomena" panose="00000500000000000000" pitchFamily="50" charset="-52"/>
              </a:rPr>
              <a:t>и </a:t>
            </a:r>
            <a:r>
              <a:rPr lang="ru-RU" sz="2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персонализированное сопровождение в </a:t>
            </a:r>
            <a:r>
              <a:rPr lang="ru-RU" sz="2200" dirty="0">
                <a:solidFill>
                  <a:srgbClr val="2680BE"/>
                </a:solidFill>
                <a:latin typeface="Phenomena" panose="00000500000000000000" pitchFamily="50" charset="-52"/>
              </a:rPr>
              <a:t>рамках региональной системы научно-методического </a:t>
            </a:r>
            <a:r>
              <a:rPr lang="ru-RU" sz="2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сопровождения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03" y="285075"/>
            <a:ext cx="867532" cy="917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56" y="280657"/>
            <a:ext cx="844826" cy="9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246503-035D-DB6F-78EC-520D98F06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B8424-6459-AC9D-98E6-87183C72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5513" y="5931017"/>
            <a:ext cx="6183438" cy="926973"/>
          </a:xfrm>
          <a:prstGeom prst="rect">
            <a:avLst/>
          </a:pr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082" y="285075"/>
            <a:ext cx="2038279" cy="107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E3DE2-56D3-CC60-EDCF-93190C8EA80B}"/>
              </a:ext>
            </a:extLst>
          </p:cNvPr>
          <p:cNvSpPr txBox="1"/>
          <p:nvPr/>
        </p:nvSpPr>
        <p:spPr>
          <a:xfrm>
            <a:off x="6145914" y="6040560"/>
            <a:ext cx="586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</a:t>
            </a:r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и</a:t>
            </a:r>
            <a:r>
              <a:rPr lang="en-US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управленческих </a:t>
            </a:r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кадров: вклад регионов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6400800" y="1738266"/>
            <a:ext cx="5419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3К:</a:t>
            </a:r>
          </a:p>
          <a:p>
            <a:pPr algn="ctr"/>
            <a:r>
              <a:rPr lang="ru-RU" sz="4800" b="1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 Компетентность. Карьера. Качество. 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03" y="285075"/>
            <a:ext cx="867532" cy="9173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61704" y="4911980"/>
            <a:ext cx="3443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680BE"/>
                </a:solidFill>
                <a:latin typeface="Phenomena" panose="00000500000000000000" pitchFamily="50" charset="-52"/>
              </a:rPr>
              <a:t>Новгородская область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03" y="280656"/>
            <a:ext cx="941779" cy="9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D43F7BF-8342-A518-F390-8DF2DA446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889"/>
              </p:ext>
            </p:extLst>
          </p:nvPr>
        </p:nvGraphicFramePr>
        <p:xfrm>
          <a:off x="178127" y="979986"/>
          <a:ext cx="6328564" cy="580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193">
                  <a:extLst>
                    <a:ext uri="{9D8B030D-6E8A-4147-A177-3AD203B41FA5}">
                      <a16:colId xmlns:a16="http://schemas.microsoft.com/office/drawing/2014/main" val="2858363572"/>
                    </a:ext>
                  </a:extLst>
                </a:gridCol>
                <a:gridCol w="2939371">
                  <a:extLst>
                    <a:ext uri="{9D8B030D-6E8A-4147-A177-3AD203B41FA5}">
                      <a16:colId xmlns:a16="http://schemas.microsoft.com/office/drawing/2014/main" val="3714794847"/>
                    </a:ext>
                  </a:extLst>
                </a:gridCol>
              </a:tblGrid>
              <a:tr h="594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Сильные стороны (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Strengths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Возможности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(Opportunities)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94854"/>
                  </a:ext>
                </a:extLst>
              </a:tr>
              <a:tr h="2762072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Региональная </a:t>
                      </a:r>
                      <a:r>
                        <a:rPr lang="ru-RU" sz="1400" dirty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система научно-методического сопровождения педагогических работников и управленческих кадров </a:t>
                      </a: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системы образования</a:t>
                      </a:r>
                      <a:endParaRPr lang="ru-RU" sz="1400" dirty="0"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Высококвалифицированные </a:t>
                      </a:r>
                      <a:r>
                        <a:rPr lang="ru-RU" sz="1400" dirty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кадры ГОАУ ДПО «РИПР» - координатора РСНМС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Приоритетный </a:t>
                      </a:r>
                      <a:r>
                        <a:rPr lang="ru-RU" sz="1400" dirty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региональный проект «Учитель. Путь в профессию</a:t>
                      </a: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» реализуется с 2022 г.</a:t>
                      </a:r>
                      <a:endParaRPr lang="ru-RU" sz="1400" dirty="0"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Условия </a:t>
                      </a:r>
                      <a:r>
                        <a:rPr lang="ru-RU" sz="1400" dirty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для проведения мероприятий различного уровня, в т.ч. дистанционного </a:t>
                      </a: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формата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Информационные ресурсы </a:t>
                      </a:r>
                      <a:r>
                        <a:rPr lang="ru-RU" sz="1400" dirty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(сайты, группы ВК</a:t>
                      </a:r>
                      <a:r>
                        <a:rPr lang="ru-RU" sz="1400" dirty="0" smtClean="0"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Диверсифицированный состав участников системы РСНМС (Модель 2.0)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Сотрудничество с ФНМЦ, ЦНППМ, ИРО других субъектов РФ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Опыт региональных инновационных,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стажировочных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 площадок, межмуниципальных методических центров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Формирование положительного имиджа педагогической профессии в регионе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051990"/>
                  </a:ext>
                </a:extLst>
              </a:tr>
              <a:tr h="434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Слабые стороны </a:t>
                      </a: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(Weakness)</a:t>
                      </a:r>
                    </a:p>
                  </a:txBody>
                  <a:tcPr horzOverflow="overflow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Угрозы </a:t>
                      </a: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(Treats)</a:t>
                      </a:r>
                    </a:p>
                  </a:txBody>
                  <a:tcPr horzOverflow="overflow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12470"/>
                  </a:ext>
                </a:extLst>
              </a:tr>
              <a:tr h="190729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Высокая доля педагогов «серебряного» возраста в системе образования Новгородской области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Недостаточная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мотивированность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 педагогических кадров и кадрового резерва к профессиональному развитию и карьерному росту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Неэффективное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сетевое взаимодействие участников РСНМС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Формальный подход к работе с педагогическими работниками и управленческими кадрами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Недооценка значимости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ИОМов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 педагогами и руководителями ОО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Недостаточное финансовое обеспечение методической работы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 в регионе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82587"/>
                  </a:ext>
                </a:extLst>
              </a:tr>
            </a:tbl>
          </a:graphicData>
        </a:graphic>
      </p:graphicFrame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id="{B01FA57A-CFEA-6B97-B419-5661135AE53E}"/>
              </a:ext>
            </a:extLst>
          </p:cNvPr>
          <p:cNvSpPr/>
          <p:nvPr/>
        </p:nvSpPr>
        <p:spPr>
          <a:xfrm>
            <a:off x="6618083" y="3529834"/>
            <a:ext cx="507300" cy="780836"/>
          </a:xfrm>
          <a:prstGeom prst="notchedRightArrow">
            <a:avLst/>
          </a:prstGeom>
          <a:solidFill>
            <a:srgbClr val="2680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5DB6711F-04D8-FDD1-A065-938467AA3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77568"/>
              </p:ext>
            </p:extLst>
          </p:nvPr>
        </p:nvGraphicFramePr>
        <p:xfrm>
          <a:off x="7164347" y="979986"/>
          <a:ext cx="4860966" cy="5803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66">
                  <a:extLst>
                    <a:ext uri="{9D8B030D-6E8A-4147-A177-3AD203B41FA5}">
                      <a16:colId xmlns:a16="http://schemas.microsoft.com/office/drawing/2014/main" val="3597177793"/>
                    </a:ext>
                  </a:extLst>
                </a:gridCol>
              </a:tblGrid>
              <a:tr h="113993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Формулировка «проблемного поля» проектирования (имеющиеся ограничения, противоречия)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90510"/>
                  </a:ext>
                </a:extLst>
              </a:tr>
              <a:tr h="4663366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Увеличение среднего возраста педагогических работников. Доля педагогических работников в возрасте до 35 лет составляла 18,4 % (в 2022 году - 19, 6 %).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Количество вакансий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педработников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 составляет более 200.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Отток молодых специалистов из образовательных организаций в течение первых 3 лет педагогической деятельности.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Недостаточный кадровый резерв -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всего 2%. Средний возраст участников кадрового резерва – 45 лет. Из них 96% составляют женщины, 14 % - молодые педагоги до 35 лет.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Times New Roman" panose="02020603050405020304" pitchFamily="18" charset="0"/>
                          <a:cs typeface="+mn-cs"/>
                        </a:rPr>
                        <a:t>Особого сопровождения требуют вновь назначенные руководители образовательных организаций, поскольку они не имеют достаточного опыта управленческой деятельности.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7374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2972C31-6478-BC75-6205-001FB481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295" y="99804"/>
            <a:ext cx="770305" cy="7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3DD9-0493-251D-4745-2603B427AEA2}"/>
              </a:ext>
            </a:extLst>
          </p:cNvPr>
          <p:cNvSpPr txBox="1"/>
          <p:nvPr/>
        </p:nvSpPr>
        <p:spPr>
          <a:xfrm>
            <a:off x="3322347" y="175458"/>
            <a:ext cx="740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Анализ региональных отраслевых дефицитов</a:t>
            </a:r>
          </a:p>
        </p:txBody>
      </p:sp>
    </p:spTree>
    <p:extLst>
      <p:ext uri="{BB962C8B-B14F-4D97-AF65-F5344CB8AC3E}">
        <p14:creationId xmlns:p14="http://schemas.microsoft.com/office/powerpoint/2010/main" val="166780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BDF76B5-16DF-AE8E-5DAE-5E6124DA4F9A}"/>
              </a:ext>
            </a:extLst>
          </p:cNvPr>
          <p:cNvSpPr txBox="1"/>
          <p:nvPr/>
        </p:nvSpPr>
        <p:spPr>
          <a:xfrm>
            <a:off x="4982063" y="175458"/>
            <a:ext cx="60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Цель проекта и задачи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28CA7C-D0F5-DDE0-ACD9-52E3298BC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28" y="126377"/>
            <a:ext cx="632566" cy="633856"/>
          </a:xfrm>
          <a:prstGeom prst="rect">
            <a:avLst/>
          </a:prstGeom>
        </p:spPr>
      </p:pic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F32F864F-BC87-CE43-0A2C-3828B85B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0307"/>
              </p:ext>
            </p:extLst>
          </p:nvPr>
        </p:nvGraphicFramePr>
        <p:xfrm>
          <a:off x="241900" y="729995"/>
          <a:ext cx="6557252" cy="492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819">
                  <a:extLst>
                    <a:ext uri="{9D8B030D-6E8A-4147-A177-3AD203B41FA5}">
                      <a16:colId xmlns:a16="http://schemas.microsoft.com/office/drawing/2014/main" val="2787984966"/>
                    </a:ext>
                  </a:extLst>
                </a:gridCol>
                <a:gridCol w="4166433">
                  <a:extLst>
                    <a:ext uri="{9D8B030D-6E8A-4147-A177-3AD203B41FA5}">
                      <a16:colId xmlns:a16="http://schemas.microsoft.com/office/drawing/2014/main" val="2952578673"/>
                    </a:ext>
                  </a:extLst>
                </a:gridCol>
              </a:tblGrid>
              <a:tr h="710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 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Specific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конкретная цель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Улучшены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рганизационно-педагогические условия для профессионального развития и карьерного роста педагогических работников и управленческих кадров системы образования Новгородской области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32001"/>
                  </a:ext>
                </a:extLst>
              </a:tr>
              <a:tr h="68150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M 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Measurable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 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Измеримая цель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Молодые педагоги: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оставшиеся в профессии в 2023 – 18,4%,  в 2024 - 20 %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Кадровый резерв: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100 % управленческих команд повысят квалификацию, увеличение кадрового резерва на 20%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2542"/>
                  </a:ext>
                </a:extLst>
              </a:tr>
              <a:tr h="68150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A 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Achievable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достижимая цель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имеющихся ресурсов обеспечивает достижение цели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49796"/>
                  </a:ext>
                </a:extLst>
              </a:tr>
              <a:tr h="97781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R 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Relevant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Значимая цель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Персонифицированное и персонализированное сопровождение педагогических работников и управленческих кадров позволит повысить компетентность и выстроить карьерную траекторию педагогических работников и управленческих кадров для достижения нового уровня качества образования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33883"/>
                  </a:ext>
                </a:extLst>
              </a:tr>
              <a:tr h="97781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T 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Time bound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 ограниченная во времени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цель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Потенциал завершения реализации всего проекта (проектной линии) </a:t>
                      </a: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​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 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31.12.2024 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г.</a:t>
                      </a:r>
                      <a:endParaRPr kumimoji="0" lang="en-US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57021"/>
                  </a:ext>
                </a:extLst>
              </a:tr>
            </a:tbl>
          </a:graphicData>
        </a:graphic>
      </p:graphicFrame>
      <p:sp>
        <p:nvSpPr>
          <p:cNvPr id="14" name="Стрелка: вправо с вырезом 13">
            <a:extLst>
              <a:ext uri="{FF2B5EF4-FFF2-40B4-BE49-F238E27FC236}">
                <a16:creationId xmlns:a16="http://schemas.microsoft.com/office/drawing/2014/main" id="{F46CB45D-0753-5EF5-FF27-DB285E52A822}"/>
              </a:ext>
            </a:extLst>
          </p:cNvPr>
          <p:cNvSpPr/>
          <p:nvPr/>
        </p:nvSpPr>
        <p:spPr>
          <a:xfrm>
            <a:off x="6825354" y="3024884"/>
            <a:ext cx="452063" cy="780836"/>
          </a:xfrm>
          <a:prstGeom prst="notchedRightArrow">
            <a:avLst/>
          </a:prstGeom>
          <a:solidFill>
            <a:srgbClr val="2680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95024CA-725F-AE60-8223-046DFA86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90492"/>
              </p:ext>
            </p:extLst>
          </p:nvPr>
        </p:nvGraphicFramePr>
        <p:xfrm>
          <a:off x="7335079" y="783575"/>
          <a:ext cx="4537416" cy="485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416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70415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Задачи проекта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4152583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ru-RU" sz="1700" b="0" kern="1200" dirty="0" smtClean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Создать организационно-педагогические условия, способствующие закреплению молодых педагогов в профессии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Совершенствовать систему работы по формированию, обучению и сопровождению кадрового резерва 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Способствовать повышению уровня компетентности педагогических работников и управленческих кадров через персонифицированное и персонализированное сопровождение в рамках региональной системы научно-методического сопровождения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AB08B9E-5F3C-82B8-6E3B-6E2C46ED4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87948"/>
              </p:ext>
            </p:extLst>
          </p:nvPr>
        </p:nvGraphicFramePr>
        <p:xfrm>
          <a:off x="307817" y="5863019"/>
          <a:ext cx="1154316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6">
                  <a:extLst>
                    <a:ext uri="{9D8B030D-6E8A-4147-A177-3AD203B41FA5}">
                      <a16:colId xmlns:a16="http://schemas.microsoft.com/office/drawing/2014/main" val="161363054"/>
                    </a:ext>
                  </a:extLst>
                </a:gridCol>
                <a:gridCol w="9442143">
                  <a:extLst>
                    <a:ext uri="{9D8B030D-6E8A-4147-A177-3AD203B41FA5}">
                      <a16:colId xmlns:a16="http://schemas.microsoft.com/office/drawing/2014/main" val="2152809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Направления/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проектные линии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Создать организационно-педагогические условия, способствующие закреплению молодых педагогов в профессии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Совершенствовать систему работы по формированию, обучению и сопровождению  кадрового резерва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Способствовать повышению уровня компетентности педагогических работников и управленческих кадров через персонифицированное и персонализированное сопровождение в рамках региональной системы научно-методического сопровождения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35283D-3D71-9D8C-9D25-E7DFE6D32C09}"/>
              </a:ext>
            </a:extLst>
          </p:cNvPr>
          <p:cNvSpPr txBox="1"/>
          <p:nvPr/>
        </p:nvSpPr>
        <p:spPr>
          <a:xfrm>
            <a:off x="7017487" y="175458"/>
            <a:ext cx="403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Ресурсы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DFF03D-00F1-2D27-11D9-287A47B0D3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795" y="201288"/>
            <a:ext cx="681213" cy="68121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EC5959-7CFA-F4B1-F4D2-C4751867D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41423"/>
              </p:ext>
            </p:extLst>
          </p:nvPr>
        </p:nvGraphicFramePr>
        <p:xfrm>
          <a:off x="546651" y="1050285"/>
          <a:ext cx="11080019" cy="530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3019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307000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953193"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Организационно-управленческие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ru-RU" sz="25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Сотрудничество с ФНМЦ, ЦНППМ, ИРО других субъектов РФ</a:t>
                      </a:r>
                      <a:endParaRPr kumimoji="0" lang="ru-RU" sz="2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913931"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Информационные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информационных ресурсов (сайты, группы ВК) </a:t>
                      </a:r>
                      <a:endParaRPr kumimoji="0" lang="ru-RU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913931"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Кадровые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Высококвалифицированные кадры ГОАУ ДПО «РИПР» - координатора РСНМС</a:t>
                      </a:r>
                      <a:endParaRPr kumimoji="0" lang="ru-RU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913931"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Финансово-экономические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 рамках </a:t>
                      </a:r>
                      <a:r>
                        <a:rPr kumimoji="0" lang="ru-RU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госзадания</a:t>
                      </a:r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РИПР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Внебюджет</a:t>
                      </a:r>
                      <a:endParaRPr kumimoji="0" lang="ru-RU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1612176"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Содержательно-методические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Нормативные документы о деятельности кадрового резерва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5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Региональный банк лучших педагогических и методических практик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25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Издание альманаха «Методическая вертикаль»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F1892-FAB1-CF77-6228-33EA168947CD}"/>
              </a:ext>
            </a:extLst>
          </p:cNvPr>
          <p:cNvSpPr txBox="1"/>
          <p:nvPr/>
        </p:nvSpPr>
        <p:spPr>
          <a:xfrm>
            <a:off x="2681555" y="175458"/>
            <a:ext cx="836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Планируемые результаты и риски реализации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94CC5A7-3C11-6287-673A-0544302B2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85598"/>
              </p:ext>
            </p:extLst>
          </p:nvPr>
        </p:nvGraphicFramePr>
        <p:xfrm>
          <a:off x="6487797" y="950989"/>
          <a:ext cx="4351969" cy="456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969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80144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Планируемые результаты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(по соотнесению с задачами проекта)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3767843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Созданы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организационно-педагогические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условия, способствующие закреплению молодых педагогов в профессии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Усовершенствована система работы по формированию, обучению и сопровождению кадрового резерва 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Организовано персонализированное и персонифицированное сопровождение педагогических работников и управленческих кадров в рамках региональной системы научно-методического сопровождения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F0D8C6-ACA7-28EA-C3C3-9FDC20B11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60209"/>
              </p:ext>
            </p:extLst>
          </p:nvPr>
        </p:nvGraphicFramePr>
        <p:xfrm>
          <a:off x="1302026" y="950989"/>
          <a:ext cx="4402179" cy="418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179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79744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Риски реализации проекта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29459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«Формальный» подход к работе с педагогическими работниками и управленческими кадрами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Недооценка значимости </a:t>
                      </a:r>
                      <a:r>
                        <a:rPr lang="ru-RU" sz="2400" b="0" kern="1200" dirty="0" err="1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ИОМов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педагогами и руководителями ОО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Недостаточное финансовое обеспечение методической работы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4918C1-529A-4D2D-9BBE-51CA57961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7" y="1060178"/>
            <a:ext cx="556259" cy="556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511DC1-000B-8163-F032-93FC390B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98" y="1141660"/>
            <a:ext cx="678366" cy="556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DEF33-95A6-BE53-4FA6-FC545BCB56BF}"/>
              </a:ext>
            </a:extLst>
          </p:cNvPr>
          <p:cNvSpPr txBox="1"/>
          <p:nvPr/>
        </p:nvSpPr>
        <p:spPr>
          <a:xfrm>
            <a:off x="1134830" y="5761729"/>
            <a:ext cx="1016928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400" dirty="0">
                <a:solidFill>
                  <a:srgbClr val="2680BE"/>
                </a:solidFill>
                <a:latin typeface="Phenomena"/>
              </a:rPr>
              <a:t>Планируемый итоговый документ, утвержденный на уровне министерства: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Phenomena"/>
              </a:rPr>
              <a:t>«Положение о кадровом резерве Новгородской области»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026" name="Picture 2" descr="Нормативно-правовая база по направлениям деятельности — ЦГПВиБЖ">
            <a:extLst>
              <a:ext uri="{FF2B5EF4-FFF2-40B4-BE49-F238E27FC236}">
                <a16:creationId xmlns:a16="http://schemas.microsoft.com/office/drawing/2014/main" id="{A2001CC1-C7DB-0D2B-D504-9D40B39F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4" y="5838044"/>
            <a:ext cx="678366" cy="6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осклицательный знак PNG">
            <a:extLst>
              <a:ext uri="{FF2B5EF4-FFF2-40B4-BE49-F238E27FC236}">
                <a16:creationId xmlns:a16="http://schemas.microsoft.com/office/drawing/2014/main" id="{489D846A-93A6-6A66-A3DE-7D3FCA4B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90" y="5568979"/>
            <a:ext cx="449470" cy="11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1510302" y="278199"/>
            <a:ext cx="94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Системные эффекты реализации проекта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660A52-9EEF-CD6F-E0A9-9652BE1C3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35" y="186961"/>
            <a:ext cx="593761" cy="567372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09070"/>
              </p:ext>
            </p:extLst>
          </p:nvPr>
        </p:nvGraphicFramePr>
        <p:xfrm>
          <a:off x="566530" y="948956"/>
          <a:ext cx="11063266" cy="583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99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200367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85591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Категория </a:t>
                      </a:r>
                      <a:r>
                        <a:rPr lang="ru-RU" sz="2000" b="1" kern="1200" dirty="0" err="1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благополучателей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Системные эффекты реализации проекта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2222347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Региональная система образования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Созданы организационно-педагогические условия, способствующие закреплению молодых педагогов в профессии.</a:t>
                      </a: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Усовершенствована система работы по формированию, обучению и сопровождению кадрового резерва. </a:t>
                      </a: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Выстроена система персонифицированного и персонализированного сопровождения педагогических работников и управленческих кадров в рамках региональной системы научно-методического сопровождения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70019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Образовательная организация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«Устойчивость» образовательных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 организаций - участников проекта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13699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Руководитель ОО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Повышение уровня компетентности педагогических коллективов и управленческих команд ОО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6801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Педагог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Phenomena" panose="020B0604020202020204" charset="-52"/>
                          <a:ea typeface="+mn-ea"/>
                          <a:cs typeface="+mn-cs"/>
                        </a:rPr>
                        <a:t>Повышение мотивации к профессиональному  и карьерному росту</a:t>
                      </a:r>
                      <a:endParaRPr lang="ru-RU" sz="2000" kern="1200" noProof="0" dirty="0">
                        <a:solidFill>
                          <a:schemeClr val="dk1"/>
                        </a:solidFill>
                        <a:effectLst/>
                        <a:latin typeface="Phenomena" panose="020B0604020202020204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4955539" y="1363302"/>
            <a:ext cx="489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в</a:t>
            </a:r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клад </a:t>
            </a:r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регионов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-50615" y="40679"/>
            <a:ext cx="1101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Критерии и целевые показатели достижения планируемых </a:t>
            </a:r>
          </a:p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результатов и системных эффектов 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52640"/>
              </p:ext>
            </p:extLst>
          </p:nvPr>
        </p:nvGraphicFramePr>
        <p:xfrm>
          <a:off x="626165" y="1363302"/>
          <a:ext cx="10972802" cy="489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529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252273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701682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Целевые показатели достижения планируемых результатов и системных эффектов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4188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Организационно-педагогические условия, способствующие закреплению молодых педагогов в профессии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2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Доля педагогических работников в возрасте до 35 лет (18,4 % - 2023 г., 20 % - 2024 г.)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Доля педагогических работников в возрасте до 35 лет, участвующих в различных формах поддержки и сопровождения в первые 3 года работы (не менее 70% к 2024 г.)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молодых педагогов ОО, сопровождаемых специалистами РИПР через индивидуальные образовательные маршруты и стажировки (2023 г. – 250 чел., 2024 г. – 250 чел.)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студентов / выпускников педагогических специальностей учреждений СПО, </a:t>
                      </a:r>
                      <a:r>
                        <a:rPr kumimoji="0" lang="ru-RU" sz="2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НовГУ</a:t>
                      </a: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, сопровождаемых специалистами РИПР через различные образовательные и методические события  (2023 г. – 300 чел., 2024 г. – 300 чел.)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12FCC-9D2F-189F-8135-1B1A27AF57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19" y="119184"/>
            <a:ext cx="799055" cy="7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-50615" y="40679"/>
            <a:ext cx="1101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Критерии и целевые показатели достижения планируемых </a:t>
            </a:r>
          </a:p>
          <a:p>
            <a:pPr algn="r"/>
            <a:r>
              <a:rPr lang="ru-RU" sz="3200" b="1" dirty="0">
                <a:solidFill>
                  <a:srgbClr val="2680BE"/>
                </a:solidFill>
                <a:latin typeface="Phenomena" panose="00000500000000000000" pitchFamily="50" charset="-52"/>
              </a:rPr>
              <a:t>результатов и системных эффектов 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601856"/>
              </p:ext>
            </p:extLst>
          </p:nvPr>
        </p:nvGraphicFramePr>
        <p:xfrm>
          <a:off x="586409" y="1361660"/>
          <a:ext cx="11224592" cy="456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956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441636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450909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Целевые показатели достижения планируемых результатов и системных эффектов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4112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Система работы по формированию, обучению и сопровождению кадрового резерва  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участников кадрового резерва (2023 г. – 130 чел., 2024 г. – 150 чел.)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kumimoji="0" lang="ru-RU" sz="2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педработников</a:t>
                      </a: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, получивших консультации в Кадровом центре по вопросу построения карьеры в системе образования (2023 – 100 чел., 2024 – 250 чел.)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управленческих команд, принявших участие в программах повышения квалификации (не менее 40 % от общего количества управленческих команд Новгородской области, рассчитанных от общего количества ОО к 2024 г.)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kumimoji="0" lang="ru-RU" sz="2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ИОМов</a:t>
                      </a: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для управленческих кадров (10% от общего количества управленческих кадров образовательных организаций к 2024 г.)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Точки роста: Кадровый центр системы образования Новгородской области, Школа управленческого мастерства, Ассоциация молодых педагогов, Клуб «Профессионал»,  лаборатория «Новое поколение» имени К.Д. Ушинского, Школа наставничества, лаборатория педагогического общения «Профессиональная среда», региональные инновационные, </a:t>
                      </a:r>
                      <a:r>
                        <a:rPr kumimoji="0" lang="ru-RU" sz="20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стажировочные</a:t>
                      </a:r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площадки, межмуниципальные методические центры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12FCC-9D2F-189F-8135-1B1A27AF57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19" y="119184"/>
            <a:ext cx="799055" cy="7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06E92E9B46C6746895F366F454F21E8" ma:contentTypeVersion="16" ma:contentTypeDescription="Создание документа." ma:contentTypeScope="" ma:versionID="afb93eb69feb438f4ac83187456b278f">
  <xsd:schema xmlns:xsd="http://www.w3.org/2001/XMLSchema" xmlns:xs="http://www.w3.org/2001/XMLSchema" xmlns:p="http://schemas.microsoft.com/office/2006/metadata/properties" xmlns:ns3="baf1c7a2-030d-4dc9-8d70-7e6c530562d5" xmlns:ns4="2b32e579-c3b9-4446-a04e-18ee47d3a5de" targetNamespace="http://schemas.microsoft.com/office/2006/metadata/properties" ma:root="true" ma:fieldsID="e464799deda87b4f46e834edb8bd7609" ns3:_="" ns4:_="">
    <xsd:import namespace="baf1c7a2-030d-4dc9-8d70-7e6c530562d5"/>
    <xsd:import namespace="2b32e579-c3b9-4446-a04e-18ee47d3a5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1c7a2-030d-4dc9-8d70-7e6c530562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2e579-c3b9-4446-a04e-18ee47d3a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32e579-c3b9-4446-a04e-18ee47d3a5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20B8B-AF93-4B88-B4C3-8FF0811D07E7}">
  <ds:schemaRefs>
    <ds:schemaRef ds:uri="2b32e579-c3b9-4446-a04e-18ee47d3a5de"/>
    <ds:schemaRef ds:uri="baf1c7a2-030d-4dc9-8d70-7e6c530562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2E6A4DA-C5CC-4CD1-A702-7E138ED0A775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baf1c7a2-030d-4dc9-8d70-7e6c530562d5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b32e579-c3b9-4446-a04e-18ee47d3a5de"/>
  </ds:schemaRefs>
</ds:datastoreItem>
</file>

<file path=customXml/itemProps3.xml><?xml version="1.0" encoding="utf-8"?>
<ds:datastoreItem xmlns:ds="http://schemas.openxmlformats.org/officeDocument/2006/customXml" ds:itemID="{569BF8B4-206A-48AD-BEB5-8FF206579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1075</Words>
  <Application>Microsoft Office PowerPoint</Application>
  <PresentationFormat>Широкоэкранный</PresentationFormat>
  <Paragraphs>157</Paragraphs>
  <Slides>11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Calibri Light</vt:lpstr>
      <vt:lpstr>Times New Roman</vt:lpstr>
      <vt:lpstr>Phenomena</vt:lpstr>
      <vt:lpstr>Arial</vt:lpstr>
      <vt:lpstr>Open Sans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Калинкина Марина В.</dc:creator>
  <cp:lastModifiedBy>Elena</cp:lastModifiedBy>
  <cp:revision>53</cp:revision>
  <dcterms:created xsi:type="dcterms:W3CDTF">2023-03-13T07:24:05Z</dcterms:created>
  <dcterms:modified xsi:type="dcterms:W3CDTF">2023-11-17T20:38:43Z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0x010100806E92E9B46C6746895F366F454F21E8</vt:lpwstr>
  </property>
</Properties>
</file>