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4"/>
  </p:sldMasterIdLst>
  <p:notesMasterIdLst>
    <p:notesMasterId r:id="rId17"/>
  </p:notesMasterIdLst>
  <p:sldIdLst>
    <p:sldId id="339" r:id="rId5"/>
    <p:sldId id="328" r:id="rId6"/>
    <p:sldId id="338" r:id="rId7"/>
    <p:sldId id="337" r:id="rId8"/>
    <p:sldId id="342" r:id="rId9"/>
    <p:sldId id="343" r:id="rId10"/>
    <p:sldId id="330" r:id="rId11"/>
    <p:sldId id="332" r:id="rId12"/>
    <p:sldId id="333" r:id="rId13"/>
    <p:sldId id="334" r:id="rId14"/>
    <p:sldId id="335" r:id="rId15"/>
    <p:sldId id="340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Comic Sans MS" panose="030F0702030302020204" pitchFamily="66" charset="0"/>
      <p:regular r:id="rId24"/>
      <p:bold r:id="rId25"/>
      <p:italic r:id="rId26"/>
      <p:boldItalic r:id="rId27"/>
    </p:embeddedFont>
    <p:embeddedFont>
      <p:font typeface="Phenomena" panose="020B0604020202020204" charset="-52"/>
      <p:regular r:id="rId28"/>
    </p:embeddedFont>
    <p:embeddedFont>
      <p:font typeface="Open Sans" panose="020B0604020202020204" charset="0"/>
      <p:regular r:id="rId29"/>
      <p:bold r:id="rId30"/>
      <p:italic r:id="rId31"/>
      <p:boldItalic r:id="rId3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562E"/>
    <a:srgbClr val="3BC7E2"/>
    <a:srgbClr val="A4401F"/>
    <a:srgbClr val="3C6FB8"/>
    <a:srgbClr val="FFB834"/>
    <a:srgbClr val="FEB934"/>
    <a:srgbClr val="C1DDE2"/>
    <a:srgbClr val="D7562C"/>
    <a:srgbClr val="FDB733"/>
    <a:srgbClr val="D856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8" autoAdjust="0"/>
    <p:restoredTop sz="96395" autoAdjust="0"/>
  </p:normalViewPr>
  <p:slideViewPr>
    <p:cSldViewPr snapToGrid="0">
      <p:cViewPr varScale="1">
        <p:scale>
          <a:sx n="65" d="100"/>
          <a:sy n="65" d="100"/>
        </p:scale>
        <p:origin x="58" y="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3051E0-8322-4BBF-83FF-A08D0C6B859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2D32577-9ACF-497F-838A-BA8D16B370AA}">
      <dgm:prSet phldrT="[Текст]" custT="1"/>
      <dgm:spPr>
        <a:solidFill>
          <a:srgbClr val="3BC7E2"/>
        </a:solidFill>
      </dgm:spPr>
      <dgm:t>
        <a:bodyPr/>
        <a:lstStyle/>
        <a:p>
          <a:r>
            <a:rPr lang="ru-RU" sz="1800" b="1" kern="1200" dirty="0">
              <a:solidFill>
                <a:schemeClr val="bg1"/>
              </a:solidFill>
              <a:latin typeface="Phenomena" panose="00000500000000000000" pitchFamily="50" charset="-52"/>
              <a:ea typeface="+mn-ea"/>
              <a:cs typeface="+mn-cs"/>
            </a:rPr>
            <a:t>Презентация идей проекта в рамках тематических мероприятий</a:t>
          </a:r>
        </a:p>
      </dgm:t>
    </dgm:pt>
    <dgm:pt modelId="{57044A44-A243-475C-B45B-D99A7524F25F}" type="parTrans" cxnId="{F071721A-FEC8-440A-8DD4-E99BFBDD398B}">
      <dgm:prSet/>
      <dgm:spPr/>
      <dgm:t>
        <a:bodyPr/>
        <a:lstStyle/>
        <a:p>
          <a:endParaRPr lang="ru-RU"/>
        </a:p>
      </dgm:t>
    </dgm:pt>
    <dgm:pt modelId="{AB0C4899-FC73-4BDC-9051-9440DDD4EB7F}" type="sibTrans" cxnId="{F071721A-FEC8-440A-8DD4-E99BFBDD398B}">
      <dgm:prSet/>
      <dgm:spPr/>
      <dgm:t>
        <a:bodyPr/>
        <a:lstStyle/>
        <a:p>
          <a:endParaRPr lang="ru-RU"/>
        </a:p>
      </dgm:t>
    </dgm:pt>
    <dgm:pt modelId="{E9F2F5EF-45DB-4954-AAC7-2B40947E8867}">
      <dgm:prSet phldrT="[Текст]" custT="1"/>
      <dgm:spPr>
        <a:solidFill>
          <a:srgbClr val="D7562C"/>
        </a:solidFill>
      </dgm:spPr>
      <dgm:t>
        <a:bodyPr/>
        <a:lstStyle/>
        <a:p>
          <a:r>
            <a:rPr lang="ru-RU" sz="1800" b="1" kern="1200" dirty="0">
              <a:solidFill>
                <a:prstClr val="white"/>
              </a:solidFill>
              <a:latin typeface="Phenomena" panose="00000500000000000000" pitchFamily="50" charset="-52"/>
              <a:ea typeface="+mn-ea"/>
              <a:cs typeface="+mn-cs"/>
            </a:rPr>
            <a:t>Использование доступных информационных каналов для продвижения проекта</a:t>
          </a:r>
        </a:p>
      </dgm:t>
    </dgm:pt>
    <dgm:pt modelId="{93F2C91D-CCC7-4F2B-848B-3D0269055E50}" type="parTrans" cxnId="{07169CAE-6680-447E-87BD-C3FCD6CE202D}">
      <dgm:prSet/>
      <dgm:spPr/>
      <dgm:t>
        <a:bodyPr/>
        <a:lstStyle/>
        <a:p>
          <a:endParaRPr lang="ru-RU"/>
        </a:p>
      </dgm:t>
    </dgm:pt>
    <dgm:pt modelId="{6224E6DA-95DC-429A-A435-F26EEC2FB3F0}" type="sibTrans" cxnId="{07169CAE-6680-447E-87BD-C3FCD6CE202D}">
      <dgm:prSet/>
      <dgm:spPr/>
      <dgm:t>
        <a:bodyPr/>
        <a:lstStyle/>
        <a:p>
          <a:endParaRPr lang="ru-RU"/>
        </a:p>
      </dgm:t>
    </dgm:pt>
    <dgm:pt modelId="{BC218D93-250A-42C5-9905-E5C3483DC54C}">
      <dgm:prSet phldrT="[Текст]" custT="1"/>
      <dgm:spPr>
        <a:solidFill>
          <a:srgbClr val="FFB834"/>
        </a:solidFill>
      </dgm:spPr>
      <dgm:t>
        <a:bodyPr/>
        <a:lstStyle/>
        <a:p>
          <a:r>
            <a:rPr lang="ru-RU" b="1" dirty="0">
              <a:solidFill>
                <a:prstClr val="white"/>
              </a:solidFill>
              <a:latin typeface="Phenomena" panose="00000500000000000000" pitchFamily="50" charset="-52"/>
              <a:ea typeface="+mn-ea"/>
              <a:cs typeface="+mn-cs"/>
            </a:rPr>
            <a:t>Трансляция ценностей проекта через лидеров мнений в профессиональном сообществе</a:t>
          </a:r>
          <a:endParaRPr lang="ru-RU" sz="2000" b="1" kern="1200" dirty="0">
            <a:solidFill>
              <a:prstClr val="white"/>
            </a:solidFill>
            <a:latin typeface="Phenomena" panose="00000500000000000000" pitchFamily="50" charset="-52"/>
            <a:ea typeface="+mn-ea"/>
            <a:cs typeface="+mn-cs"/>
          </a:endParaRPr>
        </a:p>
      </dgm:t>
    </dgm:pt>
    <dgm:pt modelId="{F39BAECF-C8B3-4553-A154-7D99C7B9AC22}" type="parTrans" cxnId="{ED569519-996A-44EC-9043-2D81328780C7}">
      <dgm:prSet/>
      <dgm:spPr/>
      <dgm:t>
        <a:bodyPr/>
        <a:lstStyle/>
        <a:p>
          <a:endParaRPr lang="ru-RU"/>
        </a:p>
      </dgm:t>
    </dgm:pt>
    <dgm:pt modelId="{5AEED669-BA44-49C0-B3EB-9F2D8808B81E}" type="sibTrans" cxnId="{ED569519-996A-44EC-9043-2D81328780C7}">
      <dgm:prSet/>
      <dgm:spPr/>
      <dgm:t>
        <a:bodyPr/>
        <a:lstStyle/>
        <a:p>
          <a:endParaRPr lang="ru-RU"/>
        </a:p>
      </dgm:t>
    </dgm:pt>
    <dgm:pt modelId="{234C9570-B0F2-445B-ABBC-10DC4FEEC646}">
      <dgm:prSet phldrT="[Текст]" custT="1"/>
      <dgm:spPr>
        <a:solidFill>
          <a:srgbClr val="A4401F"/>
        </a:solidFill>
      </dgm:spPr>
      <dgm:t>
        <a:bodyPr/>
        <a:lstStyle/>
        <a:p>
          <a:r>
            <a:rPr lang="ru-RU" sz="1800" b="1" dirty="0">
              <a:solidFill>
                <a:prstClr val="white"/>
              </a:solidFill>
              <a:latin typeface="Phenomena" panose="00000500000000000000" pitchFamily="50" charset="-52"/>
              <a:ea typeface="+mn-ea"/>
              <a:cs typeface="+mn-cs"/>
            </a:rPr>
            <a:t>Публикация монографии по итогам реализации проекта </a:t>
          </a:r>
        </a:p>
      </dgm:t>
    </dgm:pt>
    <dgm:pt modelId="{6B10F78A-0DA6-44B9-8EDF-64720171F7B0}" type="parTrans" cxnId="{C36A9A6A-EE92-4236-9EE5-0DA800C1F01B}">
      <dgm:prSet/>
      <dgm:spPr/>
      <dgm:t>
        <a:bodyPr/>
        <a:lstStyle/>
        <a:p>
          <a:endParaRPr lang="ru-RU"/>
        </a:p>
      </dgm:t>
    </dgm:pt>
    <dgm:pt modelId="{70CC5291-1E0B-4931-886D-D8CF653D7F8C}" type="sibTrans" cxnId="{C36A9A6A-EE92-4236-9EE5-0DA800C1F01B}">
      <dgm:prSet/>
      <dgm:spPr/>
      <dgm:t>
        <a:bodyPr/>
        <a:lstStyle/>
        <a:p>
          <a:endParaRPr lang="ru-RU"/>
        </a:p>
      </dgm:t>
    </dgm:pt>
    <dgm:pt modelId="{7336D989-B095-4A6C-97AF-E0C85C7855BF}" type="pres">
      <dgm:prSet presAssocID="{0D3051E0-8322-4BBF-83FF-A08D0C6B8595}" presName="CompostProcess" presStyleCnt="0">
        <dgm:presLayoutVars>
          <dgm:dir/>
          <dgm:resizeHandles val="exact"/>
        </dgm:presLayoutVars>
      </dgm:prSet>
      <dgm:spPr/>
    </dgm:pt>
    <dgm:pt modelId="{2C61B000-4B6D-471B-B0F5-287C02A6812F}" type="pres">
      <dgm:prSet presAssocID="{0D3051E0-8322-4BBF-83FF-A08D0C6B8595}" presName="arrow" presStyleLbl="bgShp" presStyleIdx="0" presStyleCnt="1"/>
      <dgm:spPr/>
    </dgm:pt>
    <dgm:pt modelId="{C843276E-BA85-4BE0-AE7A-42EC947C497C}" type="pres">
      <dgm:prSet presAssocID="{0D3051E0-8322-4BBF-83FF-A08D0C6B8595}" presName="linearProcess" presStyleCnt="0"/>
      <dgm:spPr/>
    </dgm:pt>
    <dgm:pt modelId="{3306E4A5-5C68-420B-936A-CDDC561330D7}" type="pres">
      <dgm:prSet presAssocID="{F2D32577-9ACF-497F-838A-BA8D16B370AA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C8B3C6-C6A6-44DF-92A6-D421E549D338}" type="pres">
      <dgm:prSet presAssocID="{AB0C4899-FC73-4BDC-9051-9440DDD4EB7F}" presName="sibTrans" presStyleCnt="0"/>
      <dgm:spPr/>
    </dgm:pt>
    <dgm:pt modelId="{80473B3A-4C13-43DA-AA4D-C2C77EACD6E6}" type="pres">
      <dgm:prSet presAssocID="{E9F2F5EF-45DB-4954-AAC7-2B40947E8867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773AFC-5F92-4C87-926F-D27E9F6DF5E7}" type="pres">
      <dgm:prSet presAssocID="{6224E6DA-95DC-429A-A435-F26EEC2FB3F0}" presName="sibTrans" presStyleCnt="0"/>
      <dgm:spPr/>
    </dgm:pt>
    <dgm:pt modelId="{A520C9CF-A458-42B4-AABC-56F619D7092F}" type="pres">
      <dgm:prSet presAssocID="{BC218D93-250A-42C5-9905-E5C3483DC54C}" presName="textNode" presStyleLbl="node1" presStyleIdx="2" presStyleCnt="4" custScaleX="111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1EA9E-3B07-4208-85FB-1C051C339C8A}" type="pres">
      <dgm:prSet presAssocID="{5AEED669-BA44-49C0-B3EB-9F2D8808B81E}" presName="sibTrans" presStyleCnt="0"/>
      <dgm:spPr/>
    </dgm:pt>
    <dgm:pt modelId="{01E8C58D-AB3F-40E6-A519-64D979AD9AE6}" type="pres">
      <dgm:prSet presAssocID="{234C9570-B0F2-445B-ABBC-10DC4FEEC646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78647F-D61B-486A-9273-BA53869BDF70}" type="presOf" srcId="{0D3051E0-8322-4BBF-83FF-A08D0C6B8595}" destId="{7336D989-B095-4A6C-97AF-E0C85C7855BF}" srcOrd="0" destOrd="0" presId="urn:microsoft.com/office/officeart/2005/8/layout/hProcess9"/>
    <dgm:cxn modelId="{F071721A-FEC8-440A-8DD4-E99BFBDD398B}" srcId="{0D3051E0-8322-4BBF-83FF-A08D0C6B8595}" destId="{F2D32577-9ACF-497F-838A-BA8D16B370AA}" srcOrd="0" destOrd="0" parTransId="{57044A44-A243-475C-B45B-D99A7524F25F}" sibTransId="{AB0C4899-FC73-4BDC-9051-9440DDD4EB7F}"/>
    <dgm:cxn modelId="{4174E5B3-C349-48D9-ACBD-EE4E6C7FC239}" type="presOf" srcId="{234C9570-B0F2-445B-ABBC-10DC4FEEC646}" destId="{01E8C58D-AB3F-40E6-A519-64D979AD9AE6}" srcOrd="0" destOrd="0" presId="urn:microsoft.com/office/officeart/2005/8/layout/hProcess9"/>
    <dgm:cxn modelId="{07169CAE-6680-447E-87BD-C3FCD6CE202D}" srcId="{0D3051E0-8322-4BBF-83FF-A08D0C6B8595}" destId="{E9F2F5EF-45DB-4954-AAC7-2B40947E8867}" srcOrd="1" destOrd="0" parTransId="{93F2C91D-CCC7-4F2B-848B-3D0269055E50}" sibTransId="{6224E6DA-95DC-429A-A435-F26EEC2FB3F0}"/>
    <dgm:cxn modelId="{ED569519-996A-44EC-9043-2D81328780C7}" srcId="{0D3051E0-8322-4BBF-83FF-A08D0C6B8595}" destId="{BC218D93-250A-42C5-9905-E5C3483DC54C}" srcOrd="2" destOrd="0" parTransId="{F39BAECF-C8B3-4553-A154-7D99C7B9AC22}" sibTransId="{5AEED669-BA44-49C0-B3EB-9F2D8808B81E}"/>
    <dgm:cxn modelId="{EF213799-112C-4157-ACCE-2F9029CA53E9}" type="presOf" srcId="{F2D32577-9ACF-497F-838A-BA8D16B370AA}" destId="{3306E4A5-5C68-420B-936A-CDDC561330D7}" srcOrd="0" destOrd="0" presId="urn:microsoft.com/office/officeart/2005/8/layout/hProcess9"/>
    <dgm:cxn modelId="{952F5859-68DD-4A96-835B-4888651E06E5}" type="presOf" srcId="{BC218D93-250A-42C5-9905-E5C3483DC54C}" destId="{A520C9CF-A458-42B4-AABC-56F619D7092F}" srcOrd="0" destOrd="0" presId="urn:microsoft.com/office/officeart/2005/8/layout/hProcess9"/>
    <dgm:cxn modelId="{F591718B-6DF5-4612-87E3-E3E4B689AA1C}" type="presOf" srcId="{E9F2F5EF-45DB-4954-AAC7-2B40947E8867}" destId="{80473B3A-4C13-43DA-AA4D-C2C77EACD6E6}" srcOrd="0" destOrd="0" presId="urn:microsoft.com/office/officeart/2005/8/layout/hProcess9"/>
    <dgm:cxn modelId="{C36A9A6A-EE92-4236-9EE5-0DA800C1F01B}" srcId="{0D3051E0-8322-4BBF-83FF-A08D0C6B8595}" destId="{234C9570-B0F2-445B-ABBC-10DC4FEEC646}" srcOrd="3" destOrd="0" parTransId="{6B10F78A-0DA6-44B9-8EDF-64720171F7B0}" sibTransId="{70CC5291-1E0B-4931-886D-D8CF653D7F8C}"/>
    <dgm:cxn modelId="{39CEABB0-3D6D-4B67-8BC2-7B11769ED333}" type="presParOf" srcId="{7336D989-B095-4A6C-97AF-E0C85C7855BF}" destId="{2C61B000-4B6D-471B-B0F5-287C02A6812F}" srcOrd="0" destOrd="0" presId="urn:microsoft.com/office/officeart/2005/8/layout/hProcess9"/>
    <dgm:cxn modelId="{0D84BC94-6B2B-4135-A4ED-1FAE85879C3B}" type="presParOf" srcId="{7336D989-B095-4A6C-97AF-E0C85C7855BF}" destId="{C843276E-BA85-4BE0-AE7A-42EC947C497C}" srcOrd="1" destOrd="0" presId="urn:microsoft.com/office/officeart/2005/8/layout/hProcess9"/>
    <dgm:cxn modelId="{85437793-894D-4ACA-B327-E35252E23862}" type="presParOf" srcId="{C843276E-BA85-4BE0-AE7A-42EC947C497C}" destId="{3306E4A5-5C68-420B-936A-CDDC561330D7}" srcOrd="0" destOrd="0" presId="urn:microsoft.com/office/officeart/2005/8/layout/hProcess9"/>
    <dgm:cxn modelId="{0B5E3A51-D194-4C11-ACEB-9876553E7DC3}" type="presParOf" srcId="{C843276E-BA85-4BE0-AE7A-42EC947C497C}" destId="{9AC8B3C6-C6A6-44DF-92A6-D421E549D338}" srcOrd="1" destOrd="0" presId="urn:microsoft.com/office/officeart/2005/8/layout/hProcess9"/>
    <dgm:cxn modelId="{F62C18C1-F07F-49E5-858F-0A4476C6BBDE}" type="presParOf" srcId="{C843276E-BA85-4BE0-AE7A-42EC947C497C}" destId="{80473B3A-4C13-43DA-AA4D-C2C77EACD6E6}" srcOrd="2" destOrd="0" presId="urn:microsoft.com/office/officeart/2005/8/layout/hProcess9"/>
    <dgm:cxn modelId="{2F2D95DB-CD93-40D6-848F-0F16AAD7A993}" type="presParOf" srcId="{C843276E-BA85-4BE0-AE7A-42EC947C497C}" destId="{3C773AFC-5F92-4C87-926F-D27E9F6DF5E7}" srcOrd="3" destOrd="0" presId="urn:microsoft.com/office/officeart/2005/8/layout/hProcess9"/>
    <dgm:cxn modelId="{0ABD980A-5610-4D23-B876-30FD565AB020}" type="presParOf" srcId="{C843276E-BA85-4BE0-AE7A-42EC947C497C}" destId="{A520C9CF-A458-42B4-AABC-56F619D7092F}" srcOrd="4" destOrd="0" presId="urn:microsoft.com/office/officeart/2005/8/layout/hProcess9"/>
    <dgm:cxn modelId="{AE677ED4-B10A-48F0-A7BA-BEE161CB0C96}" type="presParOf" srcId="{C843276E-BA85-4BE0-AE7A-42EC947C497C}" destId="{6001EA9E-3B07-4208-85FB-1C051C339C8A}" srcOrd="5" destOrd="0" presId="urn:microsoft.com/office/officeart/2005/8/layout/hProcess9"/>
    <dgm:cxn modelId="{4A8A5A07-972F-4E2D-B906-595BED782FF8}" type="presParOf" srcId="{C843276E-BA85-4BE0-AE7A-42EC947C497C}" destId="{01E8C58D-AB3F-40E6-A519-64D979AD9AE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61B000-4B6D-471B-B0F5-287C02A6812F}">
      <dsp:nvSpPr>
        <dsp:cNvPr id="0" name=""/>
        <dsp:cNvSpPr/>
      </dsp:nvSpPr>
      <dsp:spPr>
        <a:xfrm>
          <a:off x="827871" y="0"/>
          <a:ext cx="9382543" cy="480143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06E4A5-5C68-420B-936A-CDDC561330D7}">
      <dsp:nvSpPr>
        <dsp:cNvPr id="0" name=""/>
        <dsp:cNvSpPr/>
      </dsp:nvSpPr>
      <dsp:spPr>
        <a:xfrm>
          <a:off x="6936" y="1440430"/>
          <a:ext cx="2386598" cy="1920573"/>
        </a:xfrm>
        <a:prstGeom prst="roundRect">
          <a:avLst/>
        </a:prstGeom>
        <a:solidFill>
          <a:srgbClr val="3BC7E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bg1"/>
              </a:solidFill>
              <a:latin typeface="Phenomena" panose="00000500000000000000" pitchFamily="50" charset="-52"/>
              <a:ea typeface="+mn-ea"/>
              <a:cs typeface="+mn-cs"/>
            </a:rPr>
            <a:t>Презентация идей проекта в рамках тематических мероприятий</a:t>
          </a:r>
        </a:p>
      </dsp:txBody>
      <dsp:txXfrm>
        <a:off x="100691" y="1534185"/>
        <a:ext cx="2199088" cy="1733063"/>
      </dsp:txXfrm>
    </dsp:sp>
    <dsp:sp modelId="{80473B3A-4C13-43DA-AA4D-C2C77EACD6E6}">
      <dsp:nvSpPr>
        <dsp:cNvPr id="0" name=""/>
        <dsp:cNvSpPr/>
      </dsp:nvSpPr>
      <dsp:spPr>
        <a:xfrm>
          <a:off x="2791301" y="1440430"/>
          <a:ext cx="2386598" cy="1920573"/>
        </a:xfrm>
        <a:prstGeom prst="roundRect">
          <a:avLst/>
        </a:prstGeom>
        <a:solidFill>
          <a:srgbClr val="D7562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prstClr val="white"/>
              </a:solidFill>
              <a:latin typeface="Phenomena" panose="00000500000000000000" pitchFamily="50" charset="-52"/>
              <a:ea typeface="+mn-ea"/>
              <a:cs typeface="+mn-cs"/>
            </a:rPr>
            <a:t>Использование доступных информационных каналов для продвижения проекта</a:t>
          </a:r>
        </a:p>
      </dsp:txBody>
      <dsp:txXfrm>
        <a:off x="2885056" y="1534185"/>
        <a:ext cx="2199088" cy="1733063"/>
      </dsp:txXfrm>
    </dsp:sp>
    <dsp:sp modelId="{A520C9CF-A458-42B4-AABC-56F619D7092F}">
      <dsp:nvSpPr>
        <dsp:cNvPr id="0" name=""/>
        <dsp:cNvSpPr/>
      </dsp:nvSpPr>
      <dsp:spPr>
        <a:xfrm>
          <a:off x="5575665" y="1440430"/>
          <a:ext cx="2671319" cy="1920573"/>
        </a:xfrm>
        <a:prstGeom prst="roundRect">
          <a:avLst/>
        </a:prstGeom>
        <a:solidFill>
          <a:srgbClr val="FFB8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b="1" dirty="0">
              <a:solidFill>
                <a:prstClr val="white"/>
              </a:solidFill>
              <a:latin typeface="Phenomena" panose="00000500000000000000" pitchFamily="50" charset="-52"/>
              <a:ea typeface="+mn-ea"/>
              <a:cs typeface="+mn-cs"/>
            </a:rPr>
            <a:t>Трансляция ценностей проекта через лидеров мнений в профессиональном сообществе</a:t>
          </a:r>
          <a:endParaRPr lang="ru-RU" sz="2000" b="1" kern="1200" dirty="0">
            <a:solidFill>
              <a:prstClr val="white"/>
            </a:solidFill>
            <a:latin typeface="Phenomena" panose="00000500000000000000" pitchFamily="50" charset="-52"/>
            <a:ea typeface="+mn-ea"/>
            <a:cs typeface="+mn-cs"/>
          </a:endParaRPr>
        </a:p>
      </dsp:txBody>
      <dsp:txXfrm>
        <a:off x="5669420" y="1534185"/>
        <a:ext cx="2483809" cy="1733063"/>
      </dsp:txXfrm>
    </dsp:sp>
    <dsp:sp modelId="{01E8C58D-AB3F-40E6-A519-64D979AD9AE6}">
      <dsp:nvSpPr>
        <dsp:cNvPr id="0" name=""/>
        <dsp:cNvSpPr/>
      </dsp:nvSpPr>
      <dsp:spPr>
        <a:xfrm>
          <a:off x="8644751" y="1440430"/>
          <a:ext cx="2386598" cy="1920573"/>
        </a:xfrm>
        <a:prstGeom prst="roundRect">
          <a:avLst/>
        </a:prstGeom>
        <a:solidFill>
          <a:srgbClr val="A4401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prstClr val="white"/>
              </a:solidFill>
              <a:latin typeface="Phenomena" panose="00000500000000000000" pitchFamily="50" charset="-52"/>
              <a:ea typeface="+mn-ea"/>
              <a:cs typeface="+mn-cs"/>
            </a:rPr>
            <a:t>Публикация монографии по итогам реализации проекта </a:t>
          </a:r>
        </a:p>
      </dsp:txBody>
      <dsp:txXfrm>
        <a:off x="8738506" y="1534185"/>
        <a:ext cx="2199088" cy="17330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8D9E5-9D22-4B1D-B2A9-B568A9F3D8F9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23644-D555-478D-9C19-94994EAF3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614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189" indent="-457189">
              <a:spcBef>
                <a:spcPct val="50000"/>
              </a:spcBef>
              <a:buFontTx/>
              <a:buAutoNum type="arabicPeriod"/>
            </a:pPr>
            <a:r>
              <a:rPr lang="ru-RU" sz="1200" i="1">
                <a:latin typeface="Comic Sans MS" pitchFamily="66" charset="0"/>
              </a:rPr>
              <a:t>Тщательно определите сферу </a:t>
            </a:r>
            <a:r>
              <a:rPr lang="en-US" sz="1200" i="1">
                <a:latin typeface="Comic Sans MS" pitchFamily="66" charset="0"/>
              </a:rPr>
              <a:t>SWOT</a:t>
            </a:r>
            <a:r>
              <a:rPr lang="ru-RU" sz="1200" i="1">
                <a:latin typeface="Comic Sans MS" pitchFamily="66" charset="0"/>
              </a:rPr>
              <a:t>-анализа (объект анализа).</a:t>
            </a:r>
          </a:p>
          <a:p>
            <a:pPr marL="457189" indent="-457189">
              <a:spcBef>
                <a:spcPct val="50000"/>
              </a:spcBef>
              <a:buFontTx/>
              <a:buAutoNum type="arabicPeriod"/>
            </a:pPr>
            <a:r>
              <a:rPr lang="ru-RU" sz="1200" i="1">
                <a:latin typeface="Comic Sans MS" pitchFamily="66" charset="0"/>
              </a:rPr>
              <a:t>Учитывайте различия между элементами </a:t>
            </a:r>
            <a:r>
              <a:rPr lang="en-US" sz="1200" i="1">
                <a:latin typeface="Comic Sans MS" pitchFamily="66" charset="0"/>
              </a:rPr>
              <a:t>SWOT</a:t>
            </a:r>
            <a:r>
              <a:rPr lang="ru-RU" sz="1200" i="1">
                <a:latin typeface="Comic Sans MS" pitchFamily="66" charset="0"/>
              </a:rPr>
              <a:t>: сильные и слабые стороны – это </a:t>
            </a:r>
            <a:r>
              <a:rPr lang="ru-RU" sz="1200" b="1" i="1">
                <a:latin typeface="Comic Sans MS" pitchFamily="66" charset="0"/>
              </a:rPr>
              <a:t>внутренние</a:t>
            </a:r>
            <a:r>
              <a:rPr lang="ru-RU" sz="1200" i="1">
                <a:latin typeface="Comic Sans MS" pitchFamily="66" charset="0"/>
              </a:rPr>
              <a:t> характеристики объекта, следовательно, ей подконтрольные; возможности и угрозы связаны с характеристиками </a:t>
            </a:r>
            <a:r>
              <a:rPr lang="ru-RU" sz="1200" b="1" i="1">
                <a:latin typeface="Comic Sans MS" pitchFamily="66" charset="0"/>
              </a:rPr>
              <a:t>внешней среды</a:t>
            </a:r>
            <a:r>
              <a:rPr lang="ru-RU" sz="1200" i="1">
                <a:latin typeface="Comic Sans MS" pitchFamily="66" charset="0"/>
              </a:rPr>
              <a:t>.</a:t>
            </a:r>
          </a:p>
          <a:p>
            <a:pPr marL="457189" indent="-457189">
              <a:spcBef>
                <a:spcPct val="50000"/>
              </a:spcBef>
              <a:buFontTx/>
              <a:buAutoNum type="arabicPeriod"/>
            </a:pPr>
            <a:r>
              <a:rPr lang="ru-RU" sz="1200" i="1">
                <a:latin typeface="Comic Sans MS" pitchFamily="66" charset="0"/>
              </a:rPr>
              <a:t>Используйте объективные факты.</a:t>
            </a:r>
          </a:p>
          <a:p>
            <a:pPr marL="457189" indent="-457189">
              <a:spcBef>
                <a:spcPct val="50000"/>
              </a:spcBef>
              <a:buFontTx/>
              <a:buAutoNum type="arabicPeriod"/>
            </a:pPr>
            <a:r>
              <a:rPr lang="ru-RU" sz="1200" i="1">
                <a:latin typeface="Comic Sans MS" pitchFamily="66" charset="0"/>
              </a:rPr>
              <a:t>Проведите ранжирование характеристик и соотнесите внутренние и внешние факторы.</a:t>
            </a:r>
            <a:endParaRPr lang="ru-RU" sz="1100" i="1">
              <a:latin typeface="Arial" pitchFamily="34" charset="0"/>
            </a:endParaRP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23644-D555-478D-9C19-94994EAF368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146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23644-D555-478D-9C19-94994EAF368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809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ru-RU" b="0" i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Можно разнести на разные слайды…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23644-D555-478D-9C19-94994EAF368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173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ru-RU" b="0" i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Можно разнести на разные слайды…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23644-D555-478D-9C19-94994EAF368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382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2469C-4890-FAAB-80FF-E8ED04C56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A67FAC-FA4F-B400-7084-B3E71C8B3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18EE7-641C-1800-91E6-225FABBCB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629F-25A9-40F6-9F41-399627904ED8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B5D49E-9C33-6B02-D14A-CFC9AA129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96E477-CD2F-33FC-3A33-5C6F78068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9034-9263-4DAB-905D-A89CA1565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60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D82CE-D7AC-D64F-99F5-6F92DAD95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56DC57-4B49-CDE1-5BAC-3C396A780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41AB36-7B62-A378-3C9A-C9C89D43E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629F-25A9-40F6-9F41-399627904ED8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5D9DDB-B2C5-0F8E-C0DD-30CA64D36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4530E5-35D7-8FDF-AA61-9BB18B5FF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9034-9263-4DAB-905D-A89CA1565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949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4DB571-6BAA-8CE8-8587-436C5152B0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61A00B-280C-7F1E-FDA4-26A4134C5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3B5BA7-D4FB-D244-24AC-9C6EB66FC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629F-25A9-40F6-9F41-399627904ED8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AFD003-2DDA-784F-BFC6-FCF71D263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F6A98C-3189-7B71-0DAE-86F1775E0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9034-9263-4DAB-905D-A89CA1565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891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Название и объект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053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1026">
          <p15:clr>
            <a:srgbClr val="FBAE40"/>
          </p15:clr>
        </p15:guide>
        <p15:guide id="5" orient="horz" pos="123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37FA8F-34CA-A673-767A-3F3399822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60D7C1-5EBD-C79F-567C-44A95DBAE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48C2F6-44A4-CEC9-F13F-052791E2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629F-25A9-40F6-9F41-399627904ED8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42D257-FB3F-E949-FDD3-9DCC08D18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9D02A7-8D6E-C5AB-4D0D-4A37EBAF3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9034-9263-4DAB-905D-A89CA1565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51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97186C-30C4-A9C4-90C3-A5C936276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304476-3D29-8AD0-73E0-B40C5E51B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8B47BD-04EB-69CA-72A1-494BCAAD8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629F-25A9-40F6-9F41-399627904ED8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5EC35C-0902-526D-47B1-5C15BC588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9C5C95-16E9-FF8C-6ADF-7F825EAD8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9034-9263-4DAB-905D-A89CA1565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818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848FA-619C-C139-64AC-5782DFF84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37EA66-BC5A-8922-FD01-101736DE3C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438617-11B0-13C0-2694-2FED5778D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799325-E9C3-94E7-F32E-05FE1EB9E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629F-25A9-40F6-9F41-399627904ED8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09FB5D-0D47-F0C2-B565-3463D28E2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A0922E-238A-2B64-CBBD-3CFD4A042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9034-9263-4DAB-905D-A89CA1565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381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831063-8D5F-9A30-A4BB-BD7F9F3B8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E729A0-1B85-9D84-2643-A4E416D4F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F1C53E2-1C80-29B5-EE3E-C03CE846BB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2D4500D-4508-A3C5-3B6D-50CEE22F92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94C06E5-388F-C541-DB2E-3ACAA7C3A0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904274F-BF65-5168-BDC8-2F910961F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629F-25A9-40F6-9F41-399627904ED8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93DBCF-0708-1FFC-E8EC-9CC19E48C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C833B38-45B5-2B3C-DCD7-BAB74AD4B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9034-9263-4DAB-905D-A89CA1565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067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1DF344-0928-C856-FA86-6355B7932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BAA8DF3-6EC1-053D-1F9A-48DA64E70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629F-25A9-40F6-9F41-399627904ED8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61043A7-94EB-DB8F-43AC-74047474C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071D39-6D05-3FC4-1359-E039D1C8A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9034-9263-4DAB-905D-A89CA1565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13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3E50BD0-2FB4-5B3A-59C6-AAC51D757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629F-25A9-40F6-9F41-399627904ED8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28407A3-017A-16BD-452C-704FD16E1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89EC85-FBFB-CB9B-088B-E3D529BA2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9034-9263-4DAB-905D-A89CA1565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180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7190B-EC7C-7565-2F2E-24B169200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CFBEA9-BECC-2F77-8F32-D4FA4590F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3339EC-668F-CD4F-2415-A5ADA3C92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27DC04-E8DF-CEA2-6CB5-E8AB1E4BC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629F-25A9-40F6-9F41-399627904ED8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F98F6C-C1B1-DE73-7406-7DC61D40F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40436D-85E8-2760-6CE5-DFEAA7A6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9034-9263-4DAB-905D-A89CA1565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373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082B8A-9F2A-FD42-D294-20903BC83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2966F77-7EBB-872B-F0BF-D20816A02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8D32F9-CA4F-B4B9-1C00-80EF3F501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41F271-A296-F7C6-9B4B-DCAC642F2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629F-25A9-40F6-9F41-399627904ED8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D5DD59-DFB1-CED1-3FFC-2FD2E89C2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0A4E6A-1975-7715-F2AF-A5759E7FD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9034-9263-4DAB-905D-A89CA1565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31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CFFD08-D8E1-91D3-725E-517D28D29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6175CB-153E-AF23-B8C8-D732523A4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F44123-A7A6-8AD3-F52A-C2EF21FC3D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E629F-25A9-40F6-9F41-399627904ED8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6C9841-494A-A345-3FBE-4261EB7D7E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F51049-6FA6-9630-2A9E-68CF1F9C1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29034-9263-4DAB-905D-A89CA1565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927" y="3585926"/>
            <a:ext cx="3175461" cy="2642836"/>
          </a:xfrm>
          <a:prstGeom prst="rect">
            <a:avLst/>
          </a:prstGeom>
        </p:spPr>
      </p:pic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281EA8CA-0458-30C3-2B11-A76E2CCFC967}"/>
              </a:ext>
            </a:extLst>
          </p:cNvPr>
          <p:cNvSpPr/>
          <p:nvPr/>
        </p:nvSpPr>
        <p:spPr>
          <a:xfrm>
            <a:off x="0" y="6158016"/>
            <a:ext cx="12199664" cy="523702"/>
          </a:xfrm>
          <a:custGeom>
            <a:avLst/>
            <a:gdLst>
              <a:gd name="connsiteX0" fmla="*/ 255472 w 6183438"/>
              <a:gd name="connsiteY0" fmla="*/ 0 h 926973"/>
              <a:gd name="connsiteX1" fmla="*/ 6183438 w 6183438"/>
              <a:gd name="connsiteY1" fmla="*/ 0 h 926973"/>
              <a:gd name="connsiteX2" fmla="*/ 6183438 w 6183438"/>
              <a:gd name="connsiteY2" fmla="*/ 926973 h 926973"/>
              <a:gd name="connsiteX3" fmla="*/ 0 w 6183438"/>
              <a:gd name="connsiteY3" fmla="*/ 926973 h 926973"/>
              <a:gd name="connsiteX4" fmla="*/ 0 w 6183438"/>
              <a:gd name="connsiteY4" fmla="*/ 374432 h 92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3438" h="926973">
                <a:moveTo>
                  <a:pt x="255472" y="0"/>
                </a:moveTo>
                <a:lnTo>
                  <a:pt x="6183438" y="0"/>
                </a:lnTo>
                <a:lnTo>
                  <a:pt x="6183438" y="926973"/>
                </a:lnTo>
                <a:lnTo>
                  <a:pt x="0" y="926973"/>
                </a:lnTo>
                <a:lnTo>
                  <a:pt x="0" y="374432"/>
                </a:lnTo>
                <a:close/>
              </a:path>
            </a:pathLst>
          </a:custGeom>
          <a:solidFill>
            <a:srgbClr val="268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32262" y="6200856"/>
            <a:ext cx="105739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Phenomena" panose="00000500000000000000" pitchFamily="50" charset="-52"/>
              </a:rPr>
              <a:t>Развитие ЕФС НМС педагогических работников и управленческих кадров: вклад регионов</a:t>
            </a:r>
            <a:r>
              <a:rPr lang="en-US" sz="2000" dirty="0">
                <a:solidFill>
                  <a:schemeClr val="bg1"/>
                </a:solidFill>
                <a:latin typeface="Phenomena" panose="00000500000000000000" pitchFamily="50" charset="-52"/>
              </a:rPr>
              <a:t>. </a:t>
            </a:r>
            <a:r>
              <a:rPr lang="ru-RU" sz="2000" dirty="0">
                <a:solidFill>
                  <a:schemeClr val="bg1"/>
                </a:solidFill>
                <a:latin typeface="Phenomena" panose="00000500000000000000" pitchFamily="50" charset="-52"/>
              </a:rPr>
              <a:t>Санкт-Петербург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A39B63-3F4A-2CCA-0372-D000007F3D99}"/>
              </a:ext>
            </a:extLst>
          </p:cNvPr>
          <p:cNvSpPr txBox="1"/>
          <p:nvPr/>
        </p:nvSpPr>
        <p:spPr>
          <a:xfrm>
            <a:off x="590204" y="2016266"/>
            <a:ext cx="112279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2680BE"/>
                </a:solidFill>
                <a:latin typeface="Phenomena" panose="00000500000000000000" pitchFamily="50" charset="-52"/>
              </a:rPr>
              <a:t>Разработка и внедрение модели управления эффективностью региональной системой научно-методического сопровождения педагогических работников и управленческих кадров в Санкт-Петербурге</a:t>
            </a:r>
          </a:p>
        </p:txBody>
      </p:sp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AE43C447-5A56-E7A2-9CC3-5500E53D84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263" y="83217"/>
            <a:ext cx="2038279" cy="1070096"/>
          </a:xfrm>
          <a:prstGeom prst="rect">
            <a:avLst/>
          </a:prstGeom>
        </p:spPr>
      </p:pic>
      <p:pic>
        <p:nvPicPr>
          <p:cNvPr id="8" name="Рисунок 7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A1C9A0EB-CA3D-9DAE-DFDD-D336671B4A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4" t="13532" r="1" b="14426"/>
          <a:stretch/>
        </p:blipFill>
        <p:spPr>
          <a:xfrm>
            <a:off x="9493134" y="24938"/>
            <a:ext cx="2041511" cy="1221971"/>
          </a:xfrm>
          <a:prstGeom prst="rect">
            <a:avLst/>
          </a:prstGeom>
        </p:spPr>
      </p:pic>
      <p:pic>
        <p:nvPicPr>
          <p:cNvPr id="1026" name="Picture 2" descr="ММСО-2020 - Экспонент Комитет по образованию города Санкт-Петербурга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589" y="248471"/>
            <a:ext cx="1290069" cy="92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риглашаем на конференцию - 19 Апреля 2022 - Школа 87 Петроградского района  СПб официальный сайт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703" y="133697"/>
            <a:ext cx="1833017" cy="101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herzen.spb.ru/upload/medialibrary/01c/bilingv.-dlya-svetlogo-fona.png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952" y="248471"/>
            <a:ext cx="919592" cy="90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2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6CDF0B5B-FEC2-4CD3-26A8-C43839AFA2F2}"/>
              </a:ext>
            </a:extLst>
          </p:cNvPr>
          <p:cNvSpPr/>
          <p:nvPr/>
        </p:nvSpPr>
        <p:spPr>
          <a:xfrm>
            <a:off x="0" y="6370206"/>
            <a:ext cx="12199664" cy="400110"/>
          </a:xfrm>
          <a:custGeom>
            <a:avLst/>
            <a:gdLst>
              <a:gd name="connsiteX0" fmla="*/ 255472 w 6183438"/>
              <a:gd name="connsiteY0" fmla="*/ 0 h 926973"/>
              <a:gd name="connsiteX1" fmla="*/ 6183438 w 6183438"/>
              <a:gd name="connsiteY1" fmla="*/ 0 h 926973"/>
              <a:gd name="connsiteX2" fmla="*/ 6183438 w 6183438"/>
              <a:gd name="connsiteY2" fmla="*/ 926973 h 926973"/>
              <a:gd name="connsiteX3" fmla="*/ 0 w 6183438"/>
              <a:gd name="connsiteY3" fmla="*/ 926973 h 926973"/>
              <a:gd name="connsiteX4" fmla="*/ 0 w 6183438"/>
              <a:gd name="connsiteY4" fmla="*/ 374432 h 92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3438" h="926973">
                <a:moveTo>
                  <a:pt x="255472" y="0"/>
                </a:moveTo>
                <a:lnTo>
                  <a:pt x="6183438" y="0"/>
                </a:lnTo>
                <a:lnTo>
                  <a:pt x="6183438" y="926973"/>
                </a:lnTo>
                <a:lnTo>
                  <a:pt x="0" y="926973"/>
                </a:lnTo>
                <a:lnTo>
                  <a:pt x="0" y="374432"/>
                </a:lnTo>
                <a:close/>
              </a:path>
            </a:pathLst>
          </a:custGeom>
          <a:solidFill>
            <a:srgbClr val="268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A825CC-218E-FE7C-BDCF-AF8C07C3D75A}"/>
              </a:ext>
            </a:extLst>
          </p:cNvPr>
          <p:cNvSpPr txBox="1"/>
          <p:nvPr/>
        </p:nvSpPr>
        <p:spPr>
          <a:xfrm>
            <a:off x="351772" y="6338492"/>
            <a:ext cx="10910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Phenomena" panose="00000500000000000000" pitchFamily="50" charset="-52"/>
              </a:rPr>
              <a:t>Развитие ЕФС НМС педагогических работников и управленческих кадров: вклад регионов. Санкт-Петербург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8E2352-68F0-8F25-0BB3-949C59021A2E}"/>
              </a:ext>
            </a:extLst>
          </p:cNvPr>
          <p:cNvSpPr txBox="1"/>
          <p:nvPr/>
        </p:nvSpPr>
        <p:spPr>
          <a:xfrm>
            <a:off x="294525" y="40679"/>
            <a:ext cx="106721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>
                <a:solidFill>
                  <a:srgbClr val="2680BE"/>
                </a:solidFill>
                <a:latin typeface="Phenomena" panose="00000500000000000000" pitchFamily="50" charset="-52"/>
              </a:rPr>
              <a:t>Критерии и целевые показатели достижения планируемых </a:t>
            </a:r>
          </a:p>
          <a:p>
            <a:pPr algn="r"/>
            <a:r>
              <a:rPr lang="ru-RU" sz="3200" dirty="0">
                <a:solidFill>
                  <a:srgbClr val="2680BE"/>
                </a:solidFill>
                <a:latin typeface="Phenomena" panose="00000500000000000000" pitchFamily="50" charset="-52"/>
              </a:rPr>
              <a:t>результатов и системных эффектов   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14D155F9-63D2-DAE2-33B9-8878C5ABD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134778"/>
              </p:ext>
            </p:extLst>
          </p:nvPr>
        </p:nvGraphicFramePr>
        <p:xfrm>
          <a:off x="92592" y="1126412"/>
          <a:ext cx="12006816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4678">
                  <a:extLst>
                    <a:ext uri="{9D8B030D-6E8A-4147-A177-3AD203B41FA5}">
                      <a16:colId xmlns:a16="http://schemas.microsoft.com/office/drawing/2014/main" val="969676916"/>
                    </a:ext>
                  </a:extLst>
                </a:gridCol>
                <a:gridCol w="8482138">
                  <a:extLst>
                    <a:ext uri="{9D8B030D-6E8A-4147-A177-3AD203B41FA5}">
                      <a16:colId xmlns:a16="http://schemas.microsoft.com/office/drawing/2014/main" val="3175162386"/>
                    </a:ext>
                  </a:extLst>
                </a:gridCol>
              </a:tblGrid>
              <a:tr h="336434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Критерий</a:t>
                      </a:r>
                    </a:p>
                  </a:txBody>
                  <a:tcPr anchor="ctr">
                    <a:solidFill>
                      <a:srgbClr val="3C6FB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Целевые показатели достижения планируемых результатов и системных эффектов</a:t>
                      </a:r>
                    </a:p>
                  </a:txBody>
                  <a:tcPr anchor="ctr">
                    <a:solidFill>
                      <a:srgbClr val="3C6F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573084"/>
                  </a:ext>
                </a:extLst>
              </a:tr>
              <a:tr h="8230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Открытость и доступность информации о проекте</a:t>
                      </a:r>
                    </a:p>
                  </a:txBody>
                  <a:tcPr>
                    <a:solidFill>
                      <a:srgbClr val="A4401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0" kern="1200" noProof="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наличие информации о ходе разработки проекта в информационных каналах и на сайтах субъектов РСНМС – не менее 5 публикаций;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0" kern="1200" noProof="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наличие страницы в сети Интернет, где размещены продукты проекта;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875748"/>
                  </a:ext>
                </a:extLst>
              </a:tr>
              <a:tr h="8142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Наличие продуктов, разработанных в ходе проекта и применяемых в деятельности субъектов РСНМС</a:t>
                      </a:r>
                    </a:p>
                  </a:txBody>
                  <a:tcPr>
                    <a:solidFill>
                      <a:srgbClr val="3BC7E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описано не менее 7 процессов НМС, характеризующих деятельность субъектов РСНМС;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для каждого из процессов НМС разработано не менее 5 критериев и показателей эффективности, характеризующих как качество процессов, так и их результативность;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описаны механизмы оценки эффективности РСНМС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;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972165"/>
                  </a:ext>
                </a:extLst>
              </a:tr>
              <a:tr h="5529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Вовлеченность субъектов РСНМС в разработку и апробацию проекта</a:t>
                      </a:r>
                    </a:p>
                  </a:txBody>
                  <a:tcPr>
                    <a:solidFill>
                      <a:srgbClr val="FEB93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доля субъектов РСНМС, участвующих в разработке продуктов проекта, - не менее 80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%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количество субъектов РСНМС, которые провели апробацию использования в работе требований к процессам НМС, - не менее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5;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доля субъектов РСНМС, прошедших самодиагностику с использованием критериев и показателей эффективности РСНМС, - не менее 80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%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;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645820"/>
                  </a:ext>
                </a:extLst>
              </a:tr>
              <a:tr h="6820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Функционирование организационно-управленческой модели управления эффективностью РСНМС</a:t>
                      </a:r>
                    </a:p>
                  </a:txBody>
                  <a:tcPr>
                    <a:solidFill>
                      <a:srgbClr val="3C6FB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организационно-управленческая модель закреплена распорядительным актом РОИВ;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доля субъектов РСНМС, которые внесли изменения в локальные акты, - не менее 70%;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отсутствие дублирования функций субъектов РСНМС и единообразие подходов к оценке эффективности НМС (по итогам мониторинга НПА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).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400915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0812FCC-9D2F-189F-8135-1B1A27AF57F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419" y="119184"/>
            <a:ext cx="799055" cy="79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20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6CDF0B5B-FEC2-4CD3-26A8-C43839AFA2F2}"/>
              </a:ext>
            </a:extLst>
          </p:cNvPr>
          <p:cNvSpPr/>
          <p:nvPr/>
        </p:nvSpPr>
        <p:spPr>
          <a:xfrm>
            <a:off x="-7664" y="6162710"/>
            <a:ext cx="12199664" cy="509653"/>
          </a:xfrm>
          <a:custGeom>
            <a:avLst/>
            <a:gdLst>
              <a:gd name="connsiteX0" fmla="*/ 255472 w 6183438"/>
              <a:gd name="connsiteY0" fmla="*/ 0 h 926973"/>
              <a:gd name="connsiteX1" fmla="*/ 6183438 w 6183438"/>
              <a:gd name="connsiteY1" fmla="*/ 0 h 926973"/>
              <a:gd name="connsiteX2" fmla="*/ 6183438 w 6183438"/>
              <a:gd name="connsiteY2" fmla="*/ 926973 h 926973"/>
              <a:gd name="connsiteX3" fmla="*/ 0 w 6183438"/>
              <a:gd name="connsiteY3" fmla="*/ 926973 h 926973"/>
              <a:gd name="connsiteX4" fmla="*/ 0 w 6183438"/>
              <a:gd name="connsiteY4" fmla="*/ 374432 h 92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3438" h="926973">
                <a:moveTo>
                  <a:pt x="255472" y="0"/>
                </a:moveTo>
                <a:lnTo>
                  <a:pt x="6183438" y="0"/>
                </a:lnTo>
                <a:lnTo>
                  <a:pt x="6183438" y="926973"/>
                </a:lnTo>
                <a:lnTo>
                  <a:pt x="0" y="926973"/>
                </a:lnTo>
                <a:lnTo>
                  <a:pt x="0" y="374432"/>
                </a:lnTo>
                <a:close/>
              </a:path>
            </a:pathLst>
          </a:custGeom>
          <a:solidFill>
            <a:srgbClr val="268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A825CC-218E-FE7C-BDCF-AF8C07C3D75A}"/>
              </a:ext>
            </a:extLst>
          </p:cNvPr>
          <p:cNvSpPr txBox="1"/>
          <p:nvPr/>
        </p:nvSpPr>
        <p:spPr>
          <a:xfrm>
            <a:off x="497083" y="6162710"/>
            <a:ext cx="1092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Phenomena" panose="00000500000000000000" pitchFamily="50" charset="-52"/>
              </a:rPr>
              <a:t>Развитие ЕФС НМС педагогических работников и управленческих кадров: вклад </a:t>
            </a:r>
            <a:r>
              <a:rPr lang="ru-RU" sz="2000" dirty="0" smtClean="0">
                <a:solidFill>
                  <a:schemeClr val="bg1"/>
                </a:solidFill>
                <a:latin typeface="Phenomena" panose="00000500000000000000" pitchFamily="50" charset="-52"/>
              </a:rPr>
              <a:t>регионов. Санкт-Петербург </a:t>
            </a:r>
            <a:endParaRPr lang="ru-RU" sz="2000" dirty="0">
              <a:solidFill>
                <a:schemeClr val="bg1"/>
              </a:solidFill>
              <a:latin typeface="Phenomena" panose="00000500000000000000" pitchFamily="50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8E2352-68F0-8F25-0BB3-949C59021A2E}"/>
              </a:ext>
            </a:extLst>
          </p:cNvPr>
          <p:cNvSpPr txBox="1"/>
          <p:nvPr/>
        </p:nvSpPr>
        <p:spPr>
          <a:xfrm>
            <a:off x="1510302" y="278199"/>
            <a:ext cx="9435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>
                <a:solidFill>
                  <a:srgbClr val="2680BE"/>
                </a:solidFill>
                <a:latin typeface="Phenomena" panose="00000500000000000000" pitchFamily="50" charset="-52"/>
              </a:rPr>
              <a:t>Маркетинговые инструменты продвижения проекта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391469-DB6E-465A-A907-CE0DF9EA84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342" y="229126"/>
            <a:ext cx="829480" cy="763778"/>
          </a:xfrm>
          <a:prstGeom prst="rect">
            <a:avLst/>
          </a:prstGeom>
        </p:spPr>
      </p:pic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1993D24A-16C2-01A9-D118-A9DFD5B01B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0804716"/>
              </p:ext>
            </p:extLst>
          </p:nvPr>
        </p:nvGraphicFramePr>
        <p:xfrm>
          <a:off x="497083" y="1032645"/>
          <a:ext cx="11038286" cy="4801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490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927" y="3585926"/>
            <a:ext cx="3175461" cy="2642836"/>
          </a:xfrm>
          <a:prstGeom prst="rect">
            <a:avLst/>
          </a:prstGeom>
        </p:spPr>
      </p:pic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281EA8CA-0458-30C3-2B11-A76E2CCFC967}"/>
              </a:ext>
            </a:extLst>
          </p:cNvPr>
          <p:cNvSpPr/>
          <p:nvPr/>
        </p:nvSpPr>
        <p:spPr>
          <a:xfrm>
            <a:off x="0" y="6158016"/>
            <a:ext cx="12199664" cy="523702"/>
          </a:xfrm>
          <a:custGeom>
            <a:avLst/>
            <a:gdLst>
              <a:gd name="connsiteX0" fmla="*/ 255472 w 6183438"/>
              <a:gd name="connsiteY0" fmla="*/ 0 h 926973"/>
              <a:gd name="connsiteX1" fmla="*/ 6183438 w 6183438"/>
              <a:gd name="connsiteY1" fmla="*/ 0 h 926973"/>
              <a:gd name="connsiteX2" fmla="*/ 6183438 w 6183438"/>
              <a:gd name="connsiteY2" fmla="*/ 926973 h 926973"/>
              <a:gd name="connsiteX3" fmla="*/ 0 w 6183438"/>
              <a:gd name="connsiteY3" fmla="*/ 926973 h 926973"/>
              <a:gd name="connsiteX4" fmla="*/ 0 w 6183438"/>
              <a:gd name="connsiteY4" fmla="*/ 374432 h 92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3438" h="926973">
                <a:moveTo>
                  <a:pt x="255472" y="0"/>
                </a:moveTo>
                <a:lnTo>
                  <a:pt x="6183438" y="0"/>
                </a:lnTo>
                <a:lnTo>
                  <a:pt x="6183438" y="926973"/>
                </a:lnTo>
                <a:lnTo>
                  <a:pt x="0" y="926973"/>
                </a:lnTo>
                <a:lnTo>
                  <a:pt x="0" y="374432"/>
                </a:lnTo>
                <a:close/>
              </a:path>
            </a:pathLst>
          </a:custGeom>
          <a:solidFill>
            <a:srgbClr val="268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32263" y="6200856"/>
            <a:ext cx="10572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Phenomena" panose="00000500000000000000" pitchFamily="50" charset="-52"/>
              </a:rPr>
              <a:t>Развитие ЕФС НМС педагогических работников и управленческих кадров: вклад </a:t>
            </a:r>
            <a:r>
              <a:rPr lang="ru-RU" sz="2000" dirty="0" smtClean="0">
                <a:solidFill>
                  <a:schemeClr val="bg1"/>
                </a:solidFill>
                <a:latin typeface="Phenomena" panose="00000500000000000000" pitchFamily="50" charset="-52"/>
              </a:rPr>
              <a:t>регионов. Санкт-Петербург </a:t>
            </a:r>
            <a:endParaRPr lang="ru-RU" sz="2000" dirty="0">
              <a:solidFill>
                <a:schemeClr val="bg1"/>
              </a:solidFill>
              <a:latin typeface="Phenomena" panose="00000500000000000000" pitchFamily="50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A39B63-3F4A-2CCA-0372-D000007F3D99}"/>
              </a:ext>
            </a:extLst>
          </p:cNvPr>
          <p:cNvSpPr txBox="1"/>
          <p:nvPr/>
        </p:nvSpPr>
        <p:spPr>
          <a:xfrm>
            <a:off x="590204" y="2016266"/>
            <a:ext cx="112279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2680BE"/>
                </a:solidFill>
                <a:latin typeface="Phenomena" panose="00000500000000000000" pitchFamily="50" charset="-52"/>
              </a:rPr>
              <a:t>Разработка и внедрение модели управления эффективностью региональной системой научно-методического сопровождения педагогических работников и управленческих кадров в Санкт-Петербурге</a:t>
            </a:r>
          </a:p>
        </p:txBody>
      </p:sp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AE43C447-5A56-E7A2-9CC3-5500E53D84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263" y="83217"/>
            <a:ext cx="2038279" cy="1070096"/>
          </a:xfrm>
          <a:prstGeom prst="rect">
            <a:avLst/>
          </a:prstGeom>
        </p:spPr>
      </p:pic>
      <p:pic>
        <p:nvPicPr>
          <p:cNvPr id="8" name="Рисунок 7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A1C9A0EB-CA3D-9DAE-DFDD-D336671B4A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4" t="13532" r="1" b="14426"/>
          <a:stretch/>
        </p:blipFill>
        <p:spPr>
          <a:xfrm>
            <a:off x="9493134" y="24938"/>
            <a:ext cx="2041511" cy="1221971"/>
          </a:xfrm>
          <a:prstGeom prst="rect">
            <a:avLst/>
          </a:prstGeom>
        </p:spPr>
      </p:pic>
      <p:pic>
        <p:nvPicPr>
          <p:cNvPr id="1026" name="Picture 2" descr="ММСО-2020 - Экспонент Комитет по образованию города Санкт-Петербурга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589" y="248471"/>
            <a:ext cx="1290069" cy="92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риглашаем на конференцию - 19 Апреля 2022 - Школа 87 Петроградского района  СПб официальный сайт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703" y="133697"/>
            <a:ext cx="1833017" cy="101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herzen.spb.ru/upload/medialibrary/01c/bilingv.-dlya-svetlogo-fona.png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952" y="248471"/>
            <a:ext cx="919592" cy="90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18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Шаблоны и примеры SWOT-анализа – Plerd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8" r="176" b="17154"/>
          <a:stretch/>
        </p:blipFill>
        <p:spPr bwMode="auto">
          <a:xfrm>
            <a:off x="0" y="5468989"/>
            <a:ext cx="7503941" cy="149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BD43F7BF-8342-A518-F390-8DF2DA446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042979"/>
              </p:ext>
            </p:extLst>
          </p:nvPr>
        </p:nvGraphicFramePr>
        <p:xfrm>
          <a:off x="80278" y="659588"/>
          <a:ext cx="7326928" cy="4744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903">
                  <a:extLst>
                    <a:ext uri="{9D8B030D-6E8A-4147-A177-3AD203B41FA5}">
                      <a16:colId xmlns:a16="http://schemas.microsoft.com/office/drawing/2014/main" val="2858363572"/>
                    </a:ext>
                  </a:extLst>
                </a:gridCol>
                <a:gridCol w="3669025">
                  <a:extLst>
                    <a:ext uri="{9D8B030D-6E8A-4147-A177-3AD203B41FA5}">
                      <a16:colId xmlns:a16="http://schemas.microsoft.com/office/drawing/2014/main" val="3714794847"/>
                    </a:ext>
                  </a:extLst>
                </a:gridCol>
              </a:tblGrid>
              <a:tr h="3871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kern="1200" dirty="0">
                          <a:solidFill>
                            <a:srgbClr val="3BC7E2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Сильные стороны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FDB733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Возможности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894854"/>
                  </a:ext>
                </a:extLst>
              </a:tr>
              <a:tr h="2019181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наличие сильной научно-методической школы и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 традиций методической работы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342900" indent="-3429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информационно-аналитическая система «Конструктор индивидуальной траектории профессионального роста»;</a:t>
                      </a:r>
                    </a:p>
                    <a:p>
                      <a:pPr marL="342900" indent="-3429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развитая региональная и районная инфраструктура методического сопровождения;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наличие актуализированной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Концепции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ЕФС НМС и федерального оператора;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заинтересованность в выстраивании системы со 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стороны региональных органов исполнительной власти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342900" indent="-3429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наличие в регионе вуза,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 в котором функционирует Научно-методический центр сопровождения педагогических 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работников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;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051990"/>
                  </a:ext>
                </a:extLst>
              </a:tr>
              <a:tr h="3636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kern="1200" dirty="0">
                          <a:solidFill>
                            <a:srgbClr val="D5562A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Слабые стороны </a:t>
                      </a:r>
                      <a:endParaRPr lang="en-US" sz="2000" b="1" kern="1200" dirty="0">
                        <a:solidFill>
                          <a:srgbClr val="D5562A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kern="1200" dirty="0">
                          <a:solidFill>
                            <a:srgbClr val="A4401F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Угрозы</a:t>
                      </a:r>
                      <a:endParaRPr lang="en-US" sz="2000" b="1" kern="1200" dirty="0">
                        <a:solidFill>
                          <a:srgbClr val="A4401F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912470"/>
                  </a:ext>
                </a:extLst>
              </a:tr>
              <a:tr h="1915509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автономность субъектов РСНМС </a:t>
                      </a:r>
                      <a:br>
                        <a:rPr lang="ru-RU" sz="1600" kern="1200" baseline="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</a:b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(в </a:t>
                      </a:r>
                      <a:r>
                        <a:rPr lang="ru-RU" sz="1600" kern="1200" baseline="0" dirty="0" err="1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. по отношению друг к другу);</a:t>
                      </a:r>
                    </a:p>
                    <a:p>
                      <a:pPr marL="342900" indent="-3429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отсутствие описанных и закрепленных механизмов взаимодействия между субъектами РСНМС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;</a:t>
                      </a:r>
                      <a:endParaRPr lang="ru-RU" sz="1600" kern="1200" baseline="0" dirty="0">
                        <a:solidFill>
                          <a:schemeClr val="tx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разные подходы к оценке эффективности деятельности субъектов в рамках НМС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;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altLang="ru-RU" sz="1600" kern="1200" baseline="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появление </a:t>
                      </a:r>
                      <a:r>
                        <a:rPr lang="ru-RU" altLang="ru-RU" sz="1600" kern="1200" baseline="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автоматизированной системы мониторинга региональных систем НМС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85750" indent="-285750" algn="just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изменение вектора государственной политики в сфере образования.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382587"/>
                  </a:ext>
                </a:extLst>
              </a:tr>
            </a:tbl>
          </a:graphicData>
        </a:graphic>
      </p:graphicFrame>
      <p:sp>
        <p:nvSpPr>
          <p:cNvPr id="11" name="Стрелка: вправо с вырезом 10">
            <a:extLst>
              <a:ext uri="{FF2B5EF4-FFF2-40B4-BE49-F238E27FC236}">
                <a16:creationId xmlns:a16="http://schemas.microsoft.com/office/drawing/2014/main" id="{B01FA57A-CFEA-6B97-B419-5661135AE53E}"/>
              </a:ext>
            </a:extLst>
          </p:cNvPr>
          <p:cNvSpPr/>
          <p:nvPr/>
        </p:nvSpPr>
        <p:spPr>
          <a:xfrm>
            <a:off x="7458235" y="2641196"/>
            <a:ext cx="986342" cy="780836"/>
          </a:xfrm>
          <a:prstGeom prst="notchedRightArrow">
            <a:avLst/>
          </a:prstGeom>
          <a:solidFill>
            <a:schemeClr val="bg1"/>
          </a:solidFill>
          <a:ln>
            <a:solidFill>
              <a:srgbClr val="A440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Таблица 12">
            <a:extLst>
              <a:ext uri="{FF2B5EF4-FFF2-40B4-BE49-F238E27FC236}">
                <a16:creationId xmlns:a16="http://schemas.microsoft.com/office/drawing/2014/main" id="{5DB6711F-04D8-FDD1-A065-938467AA3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968179"/>
              </p:ext>
            </p:extLst>
          </p:nvPr>
        </p:nvGraphicFramePr>
        <p:xfrm>
          <a:off x="8495607" y="757618"/>
          <a:ext cx="3522516" cy="4529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2516">
                  <a:extLst>
                    <a:ext uri="{9D8B030D-6E8A-4147-A177-3AD203B41FA5}">
                      <a16:colId xmlns:a16="http://schemas.microsoft.com/office/drawing/2014/main" val="3597177793"/>
                    </a:ext>
                  </a:extLst>
                </a:gridCol>
              </a:tblGrid>
              <a:tr h="1248454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Формулировка «проблемного поля» проектирования 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(имеющиеся ограничения, противоречия)</a:t>
                      </a:r>
                    </a:p>
                  </a:txBody>
                  <a:tcPr anchor="ctr">
                    <a:solidFill>
                      <a:srgbClr val="D856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090510"/>
                  </a:ext>
                </a:extLst>
              </a:tr>
              <a:tr h="32808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1200" dirty="0">
                        <a:solidFill>
                          <a:schemeClr val="bg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Отсутствие согласованности действий и позиций между</a:t>
                      </a:r>
                      <a:r>
                        <a:rPr lang="ru-RU" sz="1600" b="1" kern="1200" baseline="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 субъектами региональной системы научно-методического сопровождения, проявляющееся в дублировании функций, разных подходах к оценке эффективности и недостаточном использовании потенциала системы (и ее синергетических возможностей)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BC7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37374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4113DD9-0493-251D-4745-2603B427AEA2}"/>
              </a:ext>
            </a:extLst>
          </p:cNvPr>
          <p:cNvSpPr txBox="1"/>
          <p:nvPr/>
        </p:nvSpPr>
        <p:spPr>
          <a:xfrm>
            <a:off x="-273607" y="74812"/>
            <a:ext cx="7408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>
                <a:solidFill>
                  <a:srgbClr val="2680BE"/>
                </a:solidFill>
                <a:latin typeface="Phenomena" panose="00000500000000000000" pitchFamily="50" charset="-52"/>
              </a:rPr>
              <a:t>Анализ региональных отраслевых дефицитов</a:t>
            </a:r>
          </a:p>
        </p:txBody>
      </p:sp>
    </p:spTree>
    <p:extLst>
      <p:ext uri="{BB962C8B-B14F-4D97-AF65-F5344CB8AC3E}">
        <p14:creationId xmlns:p14="http://schemas.microsoft.com/office/powerpoint/2010/main" val="166780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281EA8CA-0458-30C3-2B11-A76E2CCFC967}"/>
              </a:ext>
            </a:extLst>
          </p:cNvPr>
          <p:cNvSpPr/>
          <p:nvPr/>
        </p:nvSpPr>
        <p:spPr>
          <a:xfrm>
            <a:off x="0" y="6196423"/>
            <a:ext cx="12199664" cy="400110"/>
          </a:xfrm>
          <a:custGeom>
            <a:avLst/>
            <a:gdLst>
              <a:gd name="connsiteX0" fmla="*/ 255472 w 6183438"/>
              <a:gd name="connsiteY0" fmla="*/ 0 h 926973"/>
              <a:gd name="connsiteX1" fmla="*/ 6183438 w 6183438"/>
              <a:gd name="connsiteY1" fmla="*/ 0 h 926973"/>
              <a:gd name="connsiteX2" fmla="*/ 6183438 w 6183438"/>
              <a:gd name="connsiteY2" fmla="*/ 926973 h 926973"/>
              <a:gd name="connsiteX3" fmla="*/ 0 w 6183438"/>
              <a:gd name="connsiteY3" fmla="*/ 926973 h 926973"/>
              <a:gd name="connsiteX4" fmla="*/ 0 w 6183438"/>
              <a:gd name="connsiteY4" fmla="*/ 374432 h 92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3438" h="926973">
                <a:moveTo>
                  <a:pt x="255472" y="0"/>
                </a:moveTo>
                <a:lnTo>
                  <a:pt x="6183438" y="0"/>
                </a:lnTo>
                <a:lnTo>
                  <a:pt x="6183438" y="926973"/>
                </a:lnTo>
                <a:lnTo>
                  <a:pt x="0" y="926973"/>
                </a:lnTo>
                <a:lnTo>
                  <a:pt x="0" y="374432"/>
                </a:lnTo>
                <a:close/>
              </a:path>
            </a:pathLst>
          </a:custGeom>
          <a:solidFill>
            <a:srgbClr val="268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4616D8-1E5B-73FC-68FC-DB4EBBCE46CD}"/>
              </a:ext>
            </a:extLst>
          </p:cNvPr>
          <p:cNvSpPr txBox="1"/>
          <p:nvPr/>
        </p:nvSpPr>
        <p:spPr>
          <a:xfrm>
            <a:off x="457200" y="6196422"/>
            <a:ext cx="10694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Phenomena" panose="00000500000000000000" pitchFamily="50" charset="-52"/>
              </a:rPr>
              <a:t>Развитие ЕФС НМС педагогических работников и управленческих кадров: вклад регионов. Санкт-Петербург </a:t>
            </a:r>
          </a:p>
        </p:txBody>
      </p:sp>
      <p:graphicFrame>
        <p:nvGraphicFramePr>
          <p:cNvPr id="3" name="Таблица 5">
            <a:extLst>
              <a:ext uri="{FF2B5EF4-FFF2-40B4-BE49-F238E27FC236}">
                <a16:creationId xmlns:a16="http://schemas.microsoft.com/office/drawing/2014/main" id="{556014EE-46B6-A8F8-C10D-3EDD0D8F0F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650210"/>
              </p:ext>
            </p:extLst>
          </p:nvPr>
        </p:nvGraphicFramePr>
        <p:xfrm>
          <a:off x="935084" y="1151620"/>
          <a:ext cx="11047616" cy="4385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3808">
                  <a:extLst>
                    <a:ext uri="{9D8B030D-6E8A-4147-A177-3AD203B41FA5}">
                      <a16:colId xmlns:a16="http://schemas.microsoft.com/office/drawing/2014/main" val="2730927529"/>
                    </a:ext>
                  </a:extLst>
                </a:gridCol>
                <a:gridCol w="5523808">
                  <a:extLst>
                    <a:ext uri="{9D8B030D-6E8A-4147-A177-3AD203B41FA5}">
                      <a16:colId xmlns:a16="http://schemas.microsoft.com/office/drawing/2014/main" val="1387648524"/>
                    </a:ext>
                  </a:extLst>
                </a:gridCol>
              </a:tblGrid>
              <a:tr h="428878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Политические факторы</a:t>
                      </a:r>
                    </a:p>
                  </a:txBody>
                  <a:tcPr>
                    <a:solidFill>
                      <a:srgbClr val="3BC7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Экономические факторы</a:t>
                      </a:r>
                    </a:p>
                  </a:txBody>
                  <a:tcPr>
                    <a:solidFill>
                      <a:srgbClr val="D756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490211"/>
                  </a:ext>
                </a:extLst>
              </a:tr>
              <a:tr h="1225692"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отсутствие согласованности</a:t>
                      </a:r>
                      <a:r>
                        <a:rPr lang="ru-RU" sz="2000" kern="1200" baseline="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 в части распределения некоторых функциональных обязанностей в рамках НМС в НПА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разная ведомственная</a:t>
                      </a:r>
                      <a:r>
                        <a:rPr lang="ru-RU" sz="2000" kern="1200" baseline="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 принадлежность субъектов РСНМС;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наличие обособленных технологических регламентов выполнения государственных работ в сфере дополнительного профессионального образования;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недостаточная проработанность системы материальных стимулов для привлечения кадров в систему НМС;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209157"/>
                  </a:ext>
                </a:extLst>
              </a:tr>
              <a:tr h="421178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Социальные факторы</a:t>
                      </a:r>
                      <a:endParaRPr lang="ru-RU" sz="2000" kern="1200" dirty="0">
                        <a:solidFill>
                          <a:srgbClr val="2680BE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B83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Технологические факторы</a:t>
                      </a:r>
                      <a:endParaRPr lang="ru-RU" sz="2000" kern="1200" dirty="0">
                        <a:solidFill>
                          <a:srgbClr val="2680BE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440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197885"/>
                  </a:ext>
                </a:extLst>
              </a:tr>
              <a:tr h="1225692"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высокий уровень нагрузки педагогических</a:t>
                      </a:r>
                      <a:r>
                        <a:rPr lang="ru-RU" sz="2000" kern="1200" baseline="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 работников (в </a:t>
                      </a:r>
                      <a:r>
                        <a:rPr lang="ru-RU" sz="2000" kern="1200" baseline="0" dirty="0" err="1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2000" kern="1200" baseline="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. выполнение дополнительных функций работниками субъектов РСНМС)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сложность привлечения высококвалифицированных кадров в систему НМС;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не</a:t>
                      </a:r>
                      <a:r>
                        <a:rPr lang="ru-RU" sz="2000" kern="1200" baseline="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 все процессы интегрированы в единую ИАС «Конструктор индивидуальной траектории профессионального роста»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;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сложность</a:t>
                      </a:r>
                      <a:r>
                        <a:rPr lang="ru-RU" sz="2000" kern="1200" baseline="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 внедрения информационных систем в деятельность субъектов РСНМС.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11093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31E7918-ED01-0401-BFA9-59D3FB511B2C}"/>
              </a:ext>
            </a:extLst>
          </p:cNvPr>
          <p:cNvSpPr txBox="1"/>
          <p:nvPr/>
        </p:nvSpPr>
        <p:spPr>
          <a:xfrm>
            <a:off x="4574638" y="148349"/>
            <a:ext cx="7408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>
                <a:solidFill>
                  <a:srgbClr val="2680BE"/>
                </a:solidFill>
                <a:latin typeface="Phenomena" panose="00000500000000000000" pitchFamily="50" charset="-52"/>
              </a:rPr>
              <a:t>Анализ региональных отраслевых дефицитов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1E7918-ED01-0401-BFA9-59D3FB511B2C}"/>
              </a:ext>
            </a:extLst>
          </p:cNvPr>
          <p:cNvSpPr txBox="1"/>
          <p:nvPr/>
        </p:nvSpPr>
        <p:spPr>
          <a:xfrm>
            <a:off x="95597" y="1137211"/>
            <a:ext cx="72320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3BC7E2"/>
                </a:solidFill>
                <a:latin typeface="Phenomena" panose="00000500000000000000" pitchFamily="50" charset="-52"/>
              </a:rPr>
              <a:t>P</a:t>
            </a:r>
          </a:p>
          <a:p>
            <a:pPr algn="ctr"/>
            <a:r>
              <a:rPr lang="en-US" sz="6600" b="1" dirty="0">
                <a:solidFill>
                  <a:srgbClr val="D7562E"/>
                </a:solidFill>
                <a:latin typeface="Phenomena" panose="00000500000000000000" pitchFamily="50" charset="-52"/>
              </a:rPr>
              <a:t>E</a:t>
            </a:r>
          </a:p>
          <a:p>
            <a:pPr algn="ctr"/>
            <a:r>
              <a:rPr lang="en-US" sz="6600" b="1" dirty="0">
                <a:solidFill>
                  <a:srgbClr val="FFB834"/>
                </a:solidFill>
                <a:latin typeface="Phenomena" panose="00000500000000000000" pitchFamily="50" charset="-52"/>
              </a:rPr>
              <a:t>S</a:t>
            </a:r>
          </a:p>
          <a:p>
            <a:pPr algn="ctr"/>
            <a:r>
              <a:rPr lang="en-US" sz="6600" b="1" dirty="0">
                <a:solidFill>
                  <a:srgbClr val="A4401F"/>
                </a:solidFill>
                <a:latin typeface="Phenomena" panose="00000500000000000000" pitchFamily="50" charset="-52"/>
              </a:rPr>
              <a:t>T</a:t>
            </a:r>
          </a:p>
          <a:p>
            <a:pPr algn="ctr"/>
            <a:endParaRPr lang="ru-RU" sz="3200" dirty="0">
              <a:solidFill>
                <a:srgbClr val="2680BE"/>
              </a:solidFill>
              <a:latin typeface="Phenomena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2093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7C03FAE7-32DC-8302-28A3-5B2E3193C8F1}"/>
              </a:ext>
            </a:extLst>
          </p:cNvPr>
          <p:cNvSpPr/>
          <p:nvPr/>
        </p:nvSpPr>
        <p:spPr>
          <a:xfrm>
            <a:off x="-7664" y="6330340"/>
            <a:ext cx="12199664" cy="425182"/>
          </a:xfrm>
          <a:custGeom>
            <a:avLst/>
            <a:gdLst>
              <a:gd name="connsiteX0" fmla="*/ 255472 w 6183438"/>
              <a:gd name="connsiteY0" fmla="*/ 0 h 926973"/>
              <a:gd name="connsiteX1" fmla="*/ 6183438 w 6183438"/>
              <a:gd name="connsiteY1" fmla="*/ 0 h 926973"/>
              <a:gd name="connsiteX2" fmla="*/ 6183438 w 6183438"/>
              <a:gd name="connsiteY2" fmla="*/ 926973 h 926973"/>
              <a:gd name="connsiteX3" fmla="*/ 0 w 6183438"/>
              <a:gd name="connsiteY3" fmla="*/ 926973 h 926973"/>
              <a:gd name="connsiteX4" fmla="*/ 0 w 6183438"/>
              <a:gd name="connsiteY4" fmla="*/ 374432 h 92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3438" h="926973">
                <a:moveTo>
                  <a:pt x="255472" y="0"/>
                </a:moveTo>
                <a:lnTo>
                  <a:pt x="6183438" y="0"/>
                </a:lnTo>
                <a:lnTo>
                  <a:pt x="6183438" y="926973"/>
                </a:lnTo>
                <a:lnTo>
                  <a:pt x="0" y="926973"/>
                </a:lnTo>
                <a:lnTo>
                  <a:pt x="0" y="374432"/>
                </a:lnTo>
                <a:close/>
              </a:path>
            </a:pathLst>
          </a:custGeom>
          <a:solidFill>
            <a:srgbClr val="268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AB6C2A-E50E-3D7B-917D-0541CD8BDEF4}"/>
              </a:ext>
            </a:extLst>
          </p:cNvPr>
          <p:cNvSpPr txBox="1"/>
          <p:nvPr/>
        </p:nvSpPr>
        <p:spPr>
          <a:xfrm>
            <a:off x="669716" y="6317556"/>
            <a:ext cx="10129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Phenomena" panose="00000500000000000000" pitchFamily="50" charset="-52"/>
              </a:rPr>
              <a:t>Развитие ЕФС НМС педагогических работников и управленческих кадров: вклад регионов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DF76B5-16DF-AE8E-5DAE-5E6124DA4F9A}"/>
              </a:ext>
            </a:extLst>
          </p:cNvPr>
          <p:cNvSpPr txBox="1"/>
          <p:nvPr/>
        </p:nvSpPr>
        <p:spPr>
          <a:xfrm>
            <a:off x="4982063" y="175458"/>
            <a:ext cx="6066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>
                <a:solidFill>
                  <a:srgbClr val="2680BE"/>
                </a:solidFill>
                <a:latin typeface="Phenomena" panose="00000500000000000000" pitchFamily="50" charset="-52"/>
              </a:rPr>
              <a:t>Цель проекта и задачи проекта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D28CA7C-D0F5-DDE0-ACD9-52E3298BC3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928" y="126377"/>
            <a:ext cx="632566" cy="633856"/>
          </a:xfrm>
          <a:prstGeom prst="rect">
            <a:avLst/>
          </a:prstGeom>
        </p:spPr>
      </p:pic>
      <p:graphicFrame>
        <p:nvGraphicFramePr>
          <p:cNvPr id="13" name="Таблица 13">
            <a:extLst>
              <a:ext uri="{FF2B5EF4-FFF2-40B4-BE49-F238E27FC236}">
                <a16:creationId xmlns:a16="http://schemas.microsoft.com/office/drawing/2014/main" id="{F32F864F-BC87-CE43-0A2C-3828B85B4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957865"/>
              </p:ext>
            </p:extLst>
          </p:nvPr>
        </p:nvGraphicFramePr>
        <p:xfrm>
          <a:off x="425437" y="846220"/>
          <a:ext cx="5018410" cy="3940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8410">
                  <a:extLst>
                    <a:ext uri="{9D8B030D-6E8A-4147-A177-3AD203B41FA5}">
                      <a16:colId xmlns:a16="http://schemas.microsoft.com/office/drawing/2014/main" val="2787984966"/>
                    </a:ext>
                  </a:extLst>
                </a:gridCol>
              </a:tblGrid>
              <a:tr h="641758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Цель проекта</a:t>
                      </a:r>
                    </a:p>
                  </a:txBody>
                  <a:tcPr anchor="ctr">
                    <a:solidFill>
                      <a:srgbClr val="D756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869034"/>
                  </a:ext>
                </a:extLst>
              </a:tr>
              <a:tr h="32988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Разработка и внедрение</a:t>
                      </a:r>
                      <a:r>
                        <a:rPr lang="ru-RU" sz="2000" b="0" kern="1200" baseline="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kern="120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модели управления эффективностью региональной системы научно-методического сопровождения педагогических работников и управленческих кадров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на основе процессного подхода в срок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до конца 2024 года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432001"/>
                  </a:ext>
                </a:extLst>
              </a:tr>
            </a:tbl>
          </a:graphicData>
        </a:graphic>
      </p:graphicFrame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C95024CA-725F-AE60-8223-046DFA86ED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419187"/>
              </p:ext>
            </p:extLst>
          </p:nvPr>
        </p:nvGraphicFramePr>
        <p:xfrm>
          <a:off x="5935287" y="841433"/>
          <a:ext cx="5937207" cy="4118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7207">
                  <a:extLst>
                    <a:ext uri="{9D8B030D-6E8A-4147-A177-3AD203B41FA5}">
                      <a16:colId xmlns:a16="http://schemas.microsoft.com/office/drawing/2014/main" val="3802897734"/>
                    </a:ext>
                  </a:extLst>
                </a:gridCol>
              </a:tblGrid>
              <a:tr h="65862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Задачи проекта</a:t>
                      </a:r>
                    </a:p>
                  </a:txBody>
                  <a:tcPr anchor="ctr">
                    <a:solidFill>
                      <a:srgbClr val="A440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972713"/>
                  </a:ext>
                </a:extLst>
              </a:tr>
              <a:tr h="3128693"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определить и описать ключевые</a:t>
                      </a:r>
                      <a:r>
                        <a:rPr lang="ru-RU" sz="1700" kern="1200" baseline="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 процессы субъектов в рамках РСНМС педагогических работников и управленческих кадров</a:t>
                      </a:r>
                      <a:r>
                        <a:rPr lang="en-US" sz="1700" kern="1200" baseline="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kern="1200" baseline="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на основе анализа федеральных и региональных НПА</a:t>
                      </a:r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342900" indent="-342900" algn="just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разработать критерии и показатели эффективности ключевых процессов субъектов в рамках РСНМС педагогических работников и управленческих кадров;</a:t>
                      </a:r>
                    </a:p>
                    <a:p>
                      <a:pPr marL="342900" indent="-342900" algn="just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разработать критерии и показатели эффективности РСНМС педагогических работников и управленческих кадров для управленческого мониторинга системы;</a:t>
                      </a:r>
                    </a:p>
                    <a:p>
                      <a:pPr marL="342900" indent="-342900" algn="just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описать</a:t>
                      </a:r>
                      <a:r>
                        <a:rPr lang="ru-RU" sz="1700" kern="1200" baseline="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 механизмы оценки эффективности РСНМС с использованием информационно-аналитических систем</a:t>
                      </a:r>
                      <a:r>
                        <a:rPr lang="en-US" sz="1700" kern="1200" baseline="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;</a:t>
                      </a:r>
                      <a:endParaRPr lang="ru-RU" sz="1700" kern="1200" dirty="0">
                        <a:solidFill>
                          <a:schemeClr val="tx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  <a:p>
                      <a:pPr marL="342900" indent="-342900" algn="just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спроектировать организационно-управленческую</a:t>
                      </a:r>
                      <a:r>
                        <a:rPr lang="ru-RU" sz="1700" kern="1200" baseline="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 модель </a:t>
                      </a:r>
                      <a:r>
                        <a:rPr lang="ru-RU" sz="1700" kern="120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 управления эффективностью функционирования РСМНС.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114476"/>
                  </a:ext>
                </a:extLst>
              </a:tr>
            </a:tbl>
          </a:graphicData>
        </a:graphic>
      </p:graphicFrame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28D1257-D621-8748-8888-DA13DB66B1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410"/>
            <a:ext cx="850874" cy="850874"/>
          </a:xfrm>
          <a:prstGeom prst="rect">
            <a:avLst/>
          </a:prstGeom>
        </p:spPr>
      </p:pic>
      <p:graphicFrame>
        <p:nvGraphicFramePr>
          <p:cNvPr id="18" name="Таблица 18">
            <a:extLst>
              <a:ext uri="{FF2B5EF4-FFF2-40B4-BE49-F238E27FC236}">
                <a16:creationId xmlns:a16="http://schemas.microsoft.com/office/drawing/2014/main" id="{BAB08B9E-5F3C-82B8-6E3B-6E2C46ED43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904842"/>
              </p:ext>
            </p:extLst>
          </p:nvPr>
        </p:nvGraphicFramePr>
        <p:xfrm>
          <a:off x="972589" y="5025487"/>
          <a:ext cx="11219411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3056">
                  <a:extLst>
                    <a:ext uri="{9D8B030D-6E8A-4147-A177-3AD203B41FA5}">
                      <a16:colId xmlns:a16="http://schemas.microsoft.com/office/drawing/2014/main" val="161363054"/>
                    </a:ext>
                  </a:extLst>
                </a:gridCol>
                <a:gridCol w="9126355">
                  <a:extLst>
                    <a:ext uri="{9D8B030D-6E8A-4147-A177-3AD203B41FA5}">
                      <a16:colId xmlns:a16="http://schemas.microsoft.com/office/drawing/2014/main" val="21528096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Направления</a:t>
                      </a:r>
                      <a:r>
                        <a:rPr lang="ru-RU" sz="2000" b="1" kern="1200" baseline="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 деятельности в рамках проекта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7562E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определение и описание процессов;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разработка критериев и показателей эффективности;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проектирование механизмов оценки эффективности;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апробация организационно-управленческой модели.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DB7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582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44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Овал 90"/>
          <p:cNvSpPr/>
          <p:nvPr/>
        </p:nvSpPr>
        <p:spPr>
          <a:xfrm>
            <a:off x="2863088" y="168729"/>
            <a:ext cx="6901466" cy="6592932"/>
          </a:xfrm>
          <a:prstGeom prst="ellipse">
            <a:avLst/>
          </a:prstGeom>
          <a:solidFill>
            <a:srgbClr val="3BC7E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0" name="Овал 89"/>
          <p:cNvSpPr/>
          <p:nvPr/>
        </p:nvSpPr>
        <p:spPr>
          <a:xfrm>
            <a:off x="3536775" y="867852"/>
            <a:ext cx="5504156" cy="5299969"/>
          </a:xfrm>
          <a:prstGeom prst="ellipse">
            <a:avLst/>
          </a:prstGeom>
          <a:solidFill>
            <a:srgbClr val="D756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372251" y="1615736"/>
            <a:ext cx="3892859" cy="38440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3572347" y="2772215"/>
            <a:ext cx="931348" cy="462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Phenomena" panose="020B0604020202020204" charset="-52"/>
              </a:rPr>
              <a:t>Анализ и выявление проблемных зон</a:t>
            </a:r>
            <a:endParaRPr lang="ru-RU" sz="1000" dirty="0">
              <a:latin typeface="Phenomena" panose="020B0604020202020204" charset="-52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528964" y="1545063"/>
            <a:ext cx="917008" cy="404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Phenomena" panose="020B0604020202020204" charset="-52"/>
              </a:rPr>
              <a:t>Согласование целей и задач проекта</a:t>
            </a:r>
            <a:endParaRPr lang="ru-RU" sz="1000" dirty="0">
              <a:latin typeface="Phenomena" panose="020B0604020202020204" charset="-52"/>
            </a:endParaRPr>
          </a:p>
        </p:txBody>
      </p:sp>
      <p:sp>
        <p:nvSpPr>
          <p:cNvPr id="109" name="Овал 108"/>
          <p:cNvSpPr/>
          <p:nvPr/>
        </p:nvSpPr>
        <p:spPr>
          <a:xfrm>
            <a:off x="6421099" y="850172"/>
            <a:ext cx="45719" cy="577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6014126" y="949647"/>
            <a:ext cx="1075059" cy="367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latin typeface="Phenomena" panose="020B0604020202020204" charset="-52"/>
              </a:rPr>
              <a:t>Выделение и описание ключевых процессов</a:t>
            </a:r>
            <a:endParaRPr lang="ru-RU" sz="1000" dirty="0">
              <a:latin typeface="Phenomena" panose="020B0604020202020204" charset="-52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6946143" y="1257847"/>
            <a:ext cx="921087" cy="506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Phenomena" panose="020B0604020202020204" charset="-52"/>
              </a:rPr>
              <a:t>Проектирование критериев и показателей по процессам</a:t>
            </a:r>
            <a:endParaRPr lang="ru-RU" sz="1000" dirty="0">
              <a:latin typeface="Phenomena" panose="020B0604020202020204" charset="-52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 flipH="1">
            <a:off x="8160372" y="3070278"/>
            <a:ext cx="880559" cy="289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Phenomena" panose="020B0604020202020204" charset="-52"/>
              </a:rPr>
              <a:t>Проведение самодиагностики</a:t>
            </a:r>
          </a:p>
          <a:p>
            <a:pPr algn="ctr"/>
            <a:r>
              <a:rPr lang="ru-RU" sz="900" dirty="0" smtClean="0">
                <a:latin typeface="Phenomena" panose="020B0604020202020204" charset="-52"/>
              </a:rPr>
              <a:t>по критериям</a:t>
            </a:r>
            <a:endParaRPr lang="ru-RU" sz="900" dirty="0">
              <a:latin typeface="Phenomena" panose="020B0604020202020204" charset="-52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8133607" y="3821945"/>
            <a:ext cx="936455" cy="3386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Phenomena" panose="020B0604020202020204" charset="-52"/>
              </a:rPr>
              <a:t>Внесение корректив в перечень критериев и показателей (при необходимости)</a:t>
            </a:r>
            <a:endParaRPr lang="ru-RU" sz="800" dirty="0">
              <a:latin typeface="Phenomena" panose="020B0604020202020204" charset="-52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 rot="10800000" flipV="1">
            <a:off x="6826073" y="5417882"/>
            <a:ext cx="943504" cy="205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Phenomena" panose="020B0604020202020204" charset="-52"/>
              </a:rPr>
              <a:t>Внесение корректив в локальные НПА</a:t>
            </a:r>
            <a:endParaRPr lang="ru-RU" sz="900" dirty="0">
              <a:latin typeface="Phenomena" panose="020B0604020202020204" charset="-52"/>
            </a:endParaRPr>
          </a:p>
        </p:txBody>
      </p:sp>
      <p:sp>
        <p:nvSpPr>
          <p:cNvPr id="144" name="Прямоугольник 143"/>
          <p:cNvSpPr/>
          <p:nvPr/>
        </p:nvSpPr>
        <p:spPr>
          <a:xfrm rot="10800000" flipV="1">
            <a:off x="7666110" y="4651394"/>
            <a:ext cx="1167985" cy="161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Phenomena" panose="020B0604020202020204" charset="-52"/>
              </a:rPr>
              <a:t>Планирование</a:t>
            </a:r>
            <a:endParaRPr lang="ru-RU" sz="1000" dirty="0">
              <a:latin typeface="Phenomena" panose="020B0604020202020204" charset="-52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 rot="10800000" flipV="1">
            <a:off x="4909326" y="5447551"/>
            <a:ext cx="1015949" cy="346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Phenomena" panose="020B0604020202020204" charset="-52"/>
              </a:rPr>
              <a:t>Участие в процедуре мониторинга</a:t>
            </a:r>
            <a:endParaRPr lang="ru-RU" sz="1000" dirty="0">
              <a:latin typeface="Phenomena" panose="020B0604020202020204" charset="-52"/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2879616" y="2849818"/>
            <a:ext cx="632952" cy="41474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Phenomena" panose="020B0604020202020204" charset="-52"/>
              </a:rPr>
              <a:t>Создание рабочей группы</a:t>
            </a:r>
            <a:endParaRPr lang="ru-RU" sz="1000" b="1" dirty="0">
              <a:latin typeface="Phenomena" panose="020B0604020202020204" charset="-52"/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4765750" y="608504"/>
            <a:ext cx="784955" cy="25158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Phenomena" panose="020B0604020202020204" charset="-52"/>
              </a:rPr>
              <a:t>Организация встреч</a:t>
            </a:r>
            <a:endParaRPr lang="ru-RU" sz="1000" b="1" dirty="0">
              <a:latin typeface="Phenomena" panose="020B0604020202020204" charset="-52"/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5630662" y="302268"/>
            <a:ext cx="936870" cy="37523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Phenomena" panose="020B0604020202020204" charset="-52"/>
              </a:rPr>
              <a:t>Текущий контроль</a:t>
            </a:r>
            <a:endParaRPr lang="ru-RU" sz="1000" b="1" dirty="0">
              <a:latin typeface="Phenomena" panose="020B0604020202020204" charset="-52"/>
            </a:endParaRPr>
          </a:p>
        </p:txBody>
      </p:sp>
      <p:sp>
        <p:nvSpPr>
          <p:cNvPr id="167" name="Овал 166"/>
          <p:cNvSpPr/>
          <p:nvPr/>
        </p:nvSpPr>
        <p:spPr>
          <a:xfrm>
            <a:off x="7162448" y="6715942"/>
            <a:ext cx="45719" cy="4571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6" name="Группа 185"/>
          <p:cNvGrpSpPr/>
          <p:nvPr/>
        </p:nvGrpSpPr>
        <p:grpSpPr>
          <a:xfrm>
            <a:off x="4451558" y="1651245"/>
            <a:ext cx="3840224" cy="4571145"/>
            <a:chOff x="4451558" y="1651245"/>
            <a:chExt cx="3840224" cy="4571145"/>
          </a:xfrm>
        </p:grpSpPr>
        <p:sp>
          <p:nvSpPr>
            <p:cNvPr id="74" name="Овал 73"/>
            <p:cNvSpPr/>
            <p:nvPr/>
          </p:nvSpPr>
          <p:spPr>
            <a:xfrm>
              <a:off x="5379044" y="2693196"/>
              <a:ext cx="1869553" cy="1769989"/>
            </a:xfrm>
            <a:prstGeom prst="ellipse">
              <a:avLst/>
            </a:prstGeom>
            <a:solidFill>
              <a:srgbClr val="FFB834"/>
            </a:solidFill>
            <a:ln>
              <a:solidFill>
                <a:srgbClr val="037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Овал 1"/>
            <p:cNvSpPr/>
            <p:nvPr/>
          </p:nvSpPr>
          <p:spPr>
            <a:xfrm>
              <a:off x="5681708" y="2956262"/>
              <a:ext cx="1225118" cy="119848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3C6FB8"/>
                  </a:solidFill>
                  <a:latin typeface="Phenomena" panose="020B0604020202020204" charset="-52"/>
                </a:rPr>
                <a:t>ЭТАПЫ</a:t>
              </a:r>
              <a:endParaRPr lang="ru-RU" b="1" dirty="0">
                <a:solidFill>
                  <a:srgbClr val="3C6FB8"/>
                </a:solidFill>
                <a:latin typeface="Phenomena" panose="020B0604020202020204" charset="-52"/>
              </a:endParaRPr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4520294" y="2814224"/>
              <a:ext cx="1255743" cy="4882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4603159" y="3812489"/>
              <a:ext cx="1172878" cy="633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5966463" y="4154747"/>
              <a:ext cx="198248" cy="13050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H="1" flipV="1">
              <a:off x="6689325" y="4017811"/>
              <a:ext cx="1005690" cy="8819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>
              <a:endCxn id="2" idx="6"/>
            </p:cNvCxnSpPr>
            <p:nvPr/>
          </p:nvCxnSpPr>
          <p:spPr>
            <a:xfrm flipH="1">
              <a:off x="6906826" y="3546626"/>
              <a:ext cx="1358284" cy="88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H="1">
              <a:off x="6689325" y="2086879"/>
              <a:ext cx="896643" cy="10004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5993115" y="1651245"/>
              <a:ext cx="171596" cy="1305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Овал 74"/>
            <p:cNvSpPr/>
            <p:nvPr/>
          </p:nvSpPr>
          <p:spPr>
            <a:xfrm>
              <a:off x="5426476" y="3413462"/>
              <a:ext cx="234853" cy="2485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1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76" name="Овал 75"/>
            <p:cNvSpPr/>
            <p:nvPr/>
          </p:nvSpPr>
          <p:spPr>
            <a:xfrm>
              <a:off x="5762277" y="2860087"/>
              <a:ext cx="225640" cy="22721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2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77" name="Овал 76"/>
            <p:cNvSpPr/>
            <p:nvPr/>
          </p:nvSpPr>
          <p:spPr>
            <a:xfrm>
              <a:off x="6421098" y="2746475"/>
              <a:ext cx="264133" cy="22721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3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78" name="Овал 77"/>
            <p:cNvSpPr/>
            <p:nvPr/>
          </p:nvSpPr>
          <p:spPr>
            <a:xfrm>
              <a:off x="6898162" y="3157718"/>
              <a:ext cx="237487" cy="22721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4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79" name="Овал 78"/>
            <p:cNvSpPr/>
            <p:nvPr/>
          </p:nvSpPr>
          <p:spPr>
            <a:xfrm>
              <a:off x="6898162" y="3714035"/>
              <a:ext cx="237487" cy="22721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5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80" name="Овал 79"/>
            <p:cNvSpPr/>
            <p:nvPr/>
          </p:nvSpPr>
          <p:spPr>
            <a:xfrm>
              <a:off x="6455284" y="4145654"/>
              <a:ext cx="196102" cy="2105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6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81" name="Овал 80"/>
            <p:cNvSpPr/>
            <p:nvPr/>
          </p:nvSpPr>
          <p:spPr>
            <a:xfrm>
              <a:off x="5757607" y="4017812"/>
              <a:ext cx="192727" cy="2053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7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4451558" y="3371611"/>
              <a:ext cx="879866" cy="3010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chemeClr val="tx1"/>
                  </a:solidFill>
                  <a:latin typeface="Phenomena" panose="020B0604020202020204" charset="-52"/>
                </a:rPr>
                <a:t>ПОДГОТОВКА</a:t>
              </a:r>
              <a:endParaRPr lang="ru-RU" sz="1000" dirty="0">
                <a:solidFill>
                  <a:schemeClr val="tx1"/>
                </a:solidFill>
                <a:latin typeface="Phenomena" panose="020B0604020202020204" charset="-52"/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4810902" y="2381826"/>
              <a:ext cx="1247402" cy="3020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 smtClean="0">
                  <a:solidFill>
                    <a:schemeClr val="tx1"/>
                  </a:solidFill>
                  <a:latin typeface="Phenomena" panose="020B0604020202020204" charset="-52"/>
                </a:rPr>
                <a:t>ЦЕЛЕПОЛАГАНИЕ</a:t>
              </a:r>
              <a:endParaRPr lang="ru-RU" sz="1050" dirty="0">
                <a:solidFill>
                  <a:schemeClr val="tx1"/>
                </a:solidFill>
                <a:latin typeface="Phenomena" panose="020B0604020202020204" charset="-52"/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6168804" y="2055712"/>
              <a:ext cx="1061094" cy="3818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>
                  <a:solidFill>
                    <a:schemeClr val="tx1"/>
                  </a:solidFill>
                  <a:latin typeface="Phenomena" panose="020B0604020202020204" charset="-52"/>
                </a:rPr>
                <a:t>РАЗРАБОТКА</a:t>
              </a:r>
              <a:endParaRPr lang="ru-RU" sz="1100" dirty="0">
                <a:solidFill>
                  <a:schemeClr val="tx1"/>
                </a:solidFill>
                <a:latin typeface="Phenomena" panose="020B0604020202020204" charset="-52"/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7147154" y="2814224"/>
              <a:ext cx="921087" cy="3608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 smtClean="0">
                  <a:solidFill>
                    <a:schemeClr val="tx1"/>
                  </a:solidFill>
                  <a:latin typeface="Phenomena" panose="020B0604020202020204" charset="-52"/>
                </a:rPr>
                <a:t>АПРОБАЦИЯ</a:t>
              </a:r>
              <a:endParaRPr lang="ru-RU" sz="1050" dirty="0">
                <a:solidFill>
                  <a:schemeClr val="tx1"/>
                </a:solidFill>
                <a:latin typeface="Phenomena" panose="020B0604020202020204" charset="-52"/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7127917" y="4025508"/>
              <a:ext cx="931188" cy="3257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chemeClr val="tx1"/>
                  </a:solidFill>
                  <a:latin typeface="Phenomena" panose="020B0604020202020204" charset="-52"/>
                </a:rPr>
                <a:t>КОРРЕКТИРОВКА</a:t>
              </a:r>
              <a:endParaRPr lang="ru-RU" sz="1000" dirty="0">
                <a:solidFill>
                  <a:schemeClr val="tx1"/>
                </a:solidFill>
                <a:latin typeface="Phenomena" panose="020B0604020202020204" charset="-52"/>
              </a:endParaRP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6119230" y="4601284"/>
              <a:ext cx="1209047" cy="5117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chemeClr val="tx1"/>
                  </a:solidFill>
                  <a:latin typeface="Phenomena" panose="020B0604020202020204" charset="-52"/>
                </a:rPr>
                <a:t>ПРИНЯТИЕ УПРАВЛЕНЧЕСКИХ РЕШЕНИЙ</a:t>
              </a:r>
              <a:endParaRPr lang="ru-RU" sz="1000" dirty="0">
                <a:solidFill>
                  <a:schemeClr val="tx1"/>
                </a:solidFill>
                <a:latin typeface="Phenomena" panose="020B0604020202020204" charset="-52"/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4968197" y="4401856"/>
              <a:ext cx="932813" cy="388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chemeClr val="tx1"/>
                  </a:solidFill>
                  <a:latin typeface="Phenomena" panose="020B0604020202020204" charset="-52"/>
                </a:rPr>
                <a:t>ВНЕДРЕНИЕ</a:t>
              </a:r>
              <a:endParaRPr lang="ru-RU" sz="1000" dirty="0">
                <a:solidFill>
                  <a:schemeClr val="tx1"/>
                </a:solidFill>
                <a:latin typeface="Phenomena" panose="020B0604020202020204" charset="-52"/>
              </a:endParaRPr>
            </a:p>
          </p:txBody>
        </p:sp>
        <p:sp>
          <p:nvSpPr>
            <p:cNvPr id="169" name="Прямоугольник 168"/>
            <p:cNvSpPr/>
            <p:nvPr/>
          </p:nvSpPr>
          <p:spPr>
            <a:xfrm>
              <a:off x="7238722" y="6026794"/>
              <a:ext cx="1053060" cy="195596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latin typeface="Phenomena" panose="020B0604020202020204" charset="-52"/>
                </a:rPr>
                <a:t>Внесение корректив в региональные НПА</a:t>
              </a:r>
              <a:endParaRPr lang="ru-RU" sz="900" b="1" dirty="0">
                <a:latin typeface="Phenomena" panose="020B0604020202020204" charset="-52"/>
              </a:endParaRPr>
            </a:p>
          </p:txBody>
        </p:sp>
      </p:grpSp>
      <p:sp>
        <p:nvSpPr>
          <p:cNvPr id="171" name="Овал 170"/>
          <p:cNvSpPr/>
          <p:nvPr/>
        </p:nvSpPr>
        <p:spPr>
          <a:xfrm>
            <a:off x="6043587" y="6800881"/>
            <a:ext cx="45719" cy="4571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Прямоугольник 172"/>
          <p:cNvSpPr/>
          <p:nvPr/>
        </p:nvSpPr>
        <p:spPr>
          <a:xfrm>
            <a:off x="5950334" y="6296071"/>
            <a:ext cx="1171702" cy="286854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latin typeface="Phenomena" panose="020B0604020202020204" charset="-52"/>
              </a:rPr>
              <a:t>Закрепление статуса мониторинга эффективности РСНМС</a:t>
            </a:r>
            <a:endParaRPr lang="ru-RU" sz="900" b="1" dirty="0">
              <a:latin typeface="Phenomena" panose="020B0604020202020204" charset="-52"/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3173109" y="4895869"/>
            <a:ext cx="965171" cy="38207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latin typeface="Phenomena" panose="020B0604020202020204" charset="-52"/>
              </a:rPr>
              <a:t>Тиражирование результатов проекта </a:t>
            </a:r>
            <a:endParaRPr lang="ru-RU" sz="900" b="1" dirty="0">
              <a:latin typeface="Phenomena" panose="020B0604020202020204" charset="-52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980382" y="958142"/>
            <a:ext cx="99026" cy="349385"/>
            <a:chOff x="7153660" y="1396704"/>
            <a:chExt cx="99026" cy="349385"/>
          </a:xfrm>
        </p:grpSpPr>
        <p:sp>
          <p:nvSpPr>
            <p:cNvPr id="112" name="Овал 111"/>
            <p:cNvSpPr/>
            <p:nvPr/>
          </p:nvSpPr>
          <p:spPr>
            <a:xfrm flipH="1">
              <a:off x="7153660" y="1396704"/>
              <a:ext cx="99026" cy="87467"/>
            </a:xfrm>
            <a:prstGeom prst="ellipse">
              <a:avLst/>
            </a:prstGeom>
            <a:solidFill>
              <a:srgbClr val="3BC7E2"/>
            </a:solidFill>
            <a:ln>
              <a:solidFill>
                <a:srgbClr val="3BC7E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93" name="Прямая соединительная линия 192"/>
            <p:cNvCxnSpPr/>
            <p:nvPr/>
          </p:nvCxnSpPr>
          <p:spPr>
            <a:xfrm>
              <a:off x="7198179" y="1440723"/>
              <a:ext cx="9987" cy="305366"/>
            </a:xfrm>
            <a:prstGeom prst="line">
              <a:avLst/>
            </a:prstGeom>
            <a:ln w="28575">
              <a:solidFill>
                <a:srgbClr val="3BC7E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96" name="Прямоугольник 195"/>
          <p:cNvSpPr/>
          <p:nvPr/>
        </p:nvSpPr>
        <p:spPr>
          <a:xfrm>
            <a:off x="352132" y="5821891"/>
            <a:ext cx="2402417" cy="681302"/>
          </a:xfrm>
          <a:prstGeom prst="rect">
            <a:avLst/>
          </a:prstGeom>
          <a:solidFill>
            <a:srgbClr val="3BC7E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Phenomena" panose="020B0604020202020204" charset="-52"/>
              </a:rPr>
              <a:t>РГПУ им. А.И. Герцена </a:t>
            </a:r>
          </a:p>
          <a:p>
            <a:pPr algn="ctr"/>
            <a:r>
              <a:rPr lang="ru-RU" sz="1400" dirty="0" smtClean="0">
                <a:latin typeface="Phenomena" panose="020B0604020202020204" charset="-52"/>
              </a:rPr>
              <a:t>(консультирование по вопросам проекта)</a:t>
            </a:r>
            <a:endParaRPr lang="ru-RU" sz="1400" dirty="0">
              <a:latin typeface="Phenomena" panose="020B0604020202020204" charset="-52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58E2352-68F0-8F25-0BB3-949C59021A2E}"/>
              </a:ext>
            </a:extLst>
          </p:cNvPr>
          <p:cNvSpPr txBox="1"/>
          <p:nvPr/>
        </p:nvSpPr>
        <p:spPr>
          <a:xfrm>
            <a:off x="0" y="19006"/>
            <a:ext cx="5680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rgbClr val="2680BE"/>
                </a:solidFill>
                <a:latin typeface="Phenomena" panose="00000500000000000000" pitchFamily="50" charset="-52"/>
              </a:rPr>
              <a:t>Организационно-управленческая модель реализации проекта </a:t>
            </a:r>
          </a:p>
        </p:txBody>
      </p:sp>
      <p:grpSp>
        <p:nvGrpSpPr>
          <p:cNvPr id="93" name="Группа 92"/>
          <p:cNvGrpSpPr/>
          <p:nvPr/>
        </p:nvGrpSpPr>
        <p:grpSpPr>
          <a:xfrm>
            <a:off x="8650124" y="2185908"/>
            <a:ext cx="99026" cy="349385"/>
            <a:chOff x="7153660" y="1396704"/>
            <a:chExt cx="99026" cy="349385"/>
          </a:xfrm>
        </p:grpSpPr>
        <p:sp>
          <p:nvSpPr>
            <p:cNvPr id="94" name="Овал 93"/>
            <p:cNvSpPr/>
            <p:nvPr/>
          </p:nvSpPr>
          <p:spPr>
            <a:xfrm flipH="1">
              <a:off x="7153660" y="1396704"/>
              <a:ext cx="99026" cy="87467"/>
            </a:xfrm>
            <a:prstGeom prst="ellipse">
              <a:avLst/>
            </a:prstGeom>
            <a:solidFill>
              <a:srgbClr val="3BC7E2"/>
            </a:solidFill>
            <a:ln>
              <a:solidFill>
                <a:srgbClr val="3BC7E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5" name="Прямая соединительная линия 94"/>
            <p:cNvCxnSpPr/>
            <p:nvPr/>
          </p:nvCxnSpPr>
          <p:spPr>
            <a:xfrm>
              <a:off x="7198179" y="1440723"/>
              <a:ext cx="9987" cy="305366"/>
            </a:xfrm>
            <a:prstGeom prst="line">
              <a:avLst/>
            </a:prstGeom>
            <a:ln w="28575">
              <a:solidFill>
                <a:srgbClr val="3BC7E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96" name="Группа 95"/>
          <p:cNvGrpSpPr/>
          <p:nvPr/>
        </p:nvGrpSpPr>
        <p:grpSpPr>
          <a:xfrm>
            <a:off x="6001296" y="868372"/>
            <a:ext cx="99026" cy="349385"/>
            <a:chOff x="7153660" y="1396704"/>
            <a:chExt cx="99026" cy="349385"/>
          </a:xfrm>
        </p:grpSpPr>
        <p:sp>
          <p:nvSpPr>
            <p:cNvPr id="97" name="Овал 96"/>
            <p:cNvSpPr/>
            <p:nvPr/>
          </p:nvSpPr>
          <p:spPr>
            <a:xfrm flipH="1">
              <a:off x="7153660" y="1396704"/>
              <a:ext cx="99026" cy="87467"/>
            </a:xfrm>
            <a:prstGeom prst="ellipse">
              <a:avLst/>
            </a:prstGeom>
            <a:solidFill>
              <a:srgbClr val="3BC7E2"/>
            </a:solidFill>
            <a:ln>
              <a:solidFill>
                <a:srgbClr val="3BC7E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0" name="Прямая соединительная линия 99"/>
            <p:cNvCxnSpPr/>
            <p:nvPr/>
          </p:nvCxnSpPr>
          <p:spPr>
            <a:xfrm>
              <a:off x="7198179" y="1440723"/>
              <a:ext cx="9987" cy="305366"/>
            </a:xfrm>
            <a:prstGeom prst="line">
              <a:avLst/>
            </a:prstGeom>
            <a:ln w="28575">
              <a:solidFill>
                <a:srgbClr val="3BC7E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1" name="Группа 100"/>
          <p:cNvGrpSpPr/>
          <p:nvPr/>
        </p:nvGrpSpPr>
        <p:grpSpPr>
          <a:xfrm>
            <a:off x="4564298" y="1431281"/>
            <a:ext cx="99026" cy="349385"/>
            <a:chOff x="7153660" y="1396704"/>
            <a:chExt cx="99026" cy="349385"/>
          </a:xfrm>
        </p:grpSpPr>
        <p:sp>
          <p:nvSpPr>
            <p:cNvPr id="102" name="Овал 101"/>
            <p:cNvSpPr/>
            <p:nvPr/>
          </p:nvSpPr>
          <p:spPr>
            <a:xfrm flipH="1">
              <a:off x="7153660" y="1396704"/>
              <a:ext cx="99026" cy="87467"/>
            </a:xfrm>
            <a:prstGeom prst="ellipse">
              <a:avLst/>
            </a:prstGeom>
            <a:solidFill>
              <a:srgbClr val="3BC7E2"/>
            </a:solidFill>
            <a:ln>
              <a:solidFill>
                <a:srgbClr val="3BC7E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7198179" y="1440723"/>
              <a:ext cx="9987" cy="305366"/>
            </a:xfrm>
            <a:prstGeom prst="line">
              <a:avLst/>
            </a:prstGeom>
            <a:ln w="28575">
              <a:solidFill>
                <a:srgbClr val="3BC7E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7" name="Группа 106"/>
          <p:cNvGrpSpPr/>
          <p:nvPr/>
        </p:nvGrpSpPr>
        <p:grpSpPr>
          <a:xfrm>
            <a:off x="3647781" y="2714455"/>
            <a:ext cx="99026" cy="349385"/>
            <a:chOff x="7153660" y="1396704"/>
            <a:chExt cx="99026" cy="349385"/>
          </a:xfrm>
        </p:grpSpPr>
        <p:sp>
          <p:nvSpPr>
            <p:cNvPr id="110" name="Овал 109"/>
            <p:cNvSpPr/>
            <p:nvPr/>
          </p:nvSpPr>
          <p:spPr>
            <a:xfrm flipH="1">
              <a:off x="7153660" y="1396704"/>
              <a:ext cx="99026" cy="87467"/>
            </a:xfrm>
            <a:prstGeom prst="ellipse">
              <a:avLst/>
            </a:prstGeom>
            <a:solidFill>
              <a:srgbClr val="3BC7E2"/>
            </a:solidFill>
            <a:ln>
              <a:solidFill>
                <a:srgbClr val="3BC7E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3" name="Прямая соединительная линия 112"/>
            <p:cNvCxnSpPr/>
            <p:nvPr/>
          </p:nvCxnSpPr>
          <p:spPr>
            <a:xfrm>
              <a:off x="7198179" y="1440723"/>
              <a:ext cx="9987" cy="305366"/>
            </a:xfrm>
            <a:prstGeom prst="line">
              <a:avLst/>
            </a:prstGeom>
            <a:ln w="28575">
              <a:solidFill>
                <a:srgbClr val="3BC7E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7" name="Прямоугольник 126"/>
          <p:cNvSpPr/>
          <p:nvPr/>
        </p:nvSpPr>
        <p:spPr>
          <a:xfrm>
            <a:off x="3184828" y="1787440"/>
            <a:ext cx="951728" cy="41474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Phenomena" panose="020B0604020202020204" charset="-52"/>
              </a:rPr>
              <a:t>Проведение стратегической сессии</a:t>
            </a:r>
            <a:endParaRPr lang="ru-RU" sz="1000" b="1" dirty="0">
              <a:latin typeface="Phenomena" panose="020B0604020202020204" charset="-52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5057578" y="1094173"/>
            <a:ext cx="1075059" cy="367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Phenomena" panose="020B0604020202020204" charset="-52"/>
              </a:rPr>
              <a:t>Определение нотаций </a:t>
            </a:r>
            <a:endParaRPr lang="ru-RU" sz="1000" dirty="0">
              <a:latin typeface="Phenomena" panose="020B0604020202020204" charset="-52"/>
            </a:endParaRPr>
          </a:p>
        </p:txBody>
      </p:sp>
      <p:grpSp>
        <p:nvGrpSpPr>
          <p:cNvPr id="129" name="Группа 128"/>
          <p:cNvGrpSpPr/>
          <p:nvPr/>
        </p:nvGrpSpPr>
        <p:grpSpPr>
          <a:xfrm>
            <a:off x="5188083" y="1055884"/>
            <a:ext cx="99026" cy="349385"/>
            <a:chOff x="7153660" y="1396704"/>
            <a:chExt cx="99026" cy="349385"/>
          </a:xfrm>
        </p:grpSpPr>
        <p:sp>
          <p:nvSpPr>
            <p:cNvPr id="130" name="Овал 129"/>
            <p:cNvSpPr/>
            <p:nvPr/>
          </p:nvSpPr>
          <p:spPr>
            <a:xfrm flipH="1">
              <a:off x="7153660" y="1396704"/>
              <a:ext cx="99026" cy="87467"/>
            </a:xfrm>
            <a:prstGeom prst="ellipse">
              <a:avLst/>
            </a:prstGeom>
            <a:solidFill>
              <a:srgbClr val="3BC7E2"/>
            </a:solidFill>
            <a:ln>
              <a:solidFill>
                <a:srgbClr val="3BC7E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1" name="Прямая соединительная линия 130"/>
            <p:cNvCxnSpPr/>
            <p:nvPr/>
          </p:nvCxnSpPr>
          <p:spPr>
            <a:xfrm>
              <a:off x="7198179" y="1440723"/>
              <a:ext cx="9987" cy="305366"/>
            </a:xfrm>
            <a:prstGeom prst="line">
              <a:avLst/>
            </a:prstGeom>
            <a:ln w="28575">
              <a:solidFill>
                <a:srgbClr val="3BC7E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34" name="Прямоугольник 133"/>
          <p:cNvSpPr/>
          <p:nvPr/>
        </p:nvSpPr>
        <p:spPr>
          <a:xfrm>
            <a:off x="6443958" y="372474"/>
            <a:ext cx="1045042" cy="35160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Phenomena" panose="020B0604020202020204" charset="-52"/>
              </a:rPr>
              <a:t>Общая координация деятельности</a:t>
            </a:r>
            <a:endParaRPr lang="ru-RU" sz="1000" b="1" dirty="0">
              <a:latin typeface="Phenomena" panose="020B0604020202020204" charset="-52"/>
            </a:endParaRPr>
          </a:p>
        </p:txBody>
      </p:sp>
      <p:grpSp>
        <p:nvGrpSpPr>
          <p:cNvPr id="140" name="Группа 139"/>
          <p:cNvGrpSpPr/>
          <p:nvPr/>
        </p:nvGrpSpPr>
        <p:grpSpPr>
          <a:xfrm>
            <a:off x="7812847" y="1352506"/>
            <a:ext cx="99026" cy="349385"/>
            <a:chOff x="7153660" y="1396704"/>
            <a:chExt cx="99026" cy="349385"/>
          </a:xfrm>
        </p:grpSpPr>
        <p:sp>
          <p:nvSpPr>
            <p:cNvPr id="141" name="Овал 140"/>
            <p:cNvSpPr/>
            <p:nvPr/>
          </p:nvSpPr>
          <p:spPr>
            <a:xfrm flipH="1">
              <a:off x="7153660" y="1396704"/>
              <a:ext cx="99026" cy="87467"/>
            </a:xfrm>
            <a:prstGeom prst="ellipse">
              <a:avLst/>
            </a:prstGeom>
            <a:solidFill>
              <a:srgbClr val="3BC7E2"/>
            </a:solidFill>
            <a:ln>
              <a:solidFill>
                <a:srgbClr val="3BC7E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2" name="Прямая соединительная линия 141"/>
            <p:cNvCxnSpPr/>
            <p:nvPr/>
          </p:nvCxnSpPr>
          <p:spPr>
            <a:xfrm>
              <a:off x="7198179" y="1440723"/>
              <a:ext cx="9987" cy="305366"/>
            </a:xfrm>
            <a:prstGeom prst="line">
              <a:avLst/>
            </a:prstGeom>
            <a:ln w="28575">
              <a:solidFill>
                <a:srgbClr val="3BC7E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43" name="Прямоугольник 142"/>
          <p:cNvSpPr/>
          <p:nvPr/>
        </p:nvSpPr>
        <p:spPr>
          <a:xfrm>
            <a:off x="7679926" y="1743251"/>
            <a:ext cx="1075059" cy="364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latin typeface="Phenomena" panose="020B0604020202020204" charset="-52"/>
              </a:rPr>
              <a:t>Разработка и описание механизмов оценки</a:t>
            </a:r>
            <a:endParaRPr lang="ru-RU" sz="1000" dirty="0">
              <a:latin typeface="Phenomena" panose="020B0604020202020204" charset="-52"/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7812847" y="1133390"/>
            <a:ext cx="1097300" cy="35160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latin typeface="Phenomena" panose="020B0604020202020204" charset="-52"/>
              </a:rPr>
              <a:t>Согласование критериев для оценки эффективности РСНМС</a:t>
            </a:r>
            <a:endParaRPr lang="ru-RU" sz="900" b="1" dirty="0">
              <a:latin typeface="Phenomena" panose="020B0604020202020204" charset="-52"/>
            </a:endParaRPr>
          </a:p>
        </p:txBody>
      </p:sp>
      <p:sp>
        <p:nvSpPr>
          <p:cNvPr id="162" name="Прямоугольник 161"/>
          <p:cNvSpPr/>
          <p:nvPr/>
        </p:nvSpPr>
        <p:spPr>
          <a:xfrm flipH="1">
            <a:off x="7874739" y="2376473"/>
            <a:ext cx="970984" cy="354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Phenomena" panose="020B0604020202020204" charset="-52"/>
              </a:rPr>
              <a:t>Апробация использования требований к процессам</a:t>
            </a:r>
            <a:endParaRPr lang="ru-RU" sz="900" dirty="0">
              <a:latin typeface="Phenomena" panose="020B0604020202020204" charset="-52"/>
            </a:endParaRPr>
          </a:p>
        </p:txBody>
      </p:sp>
      <p:sp>
        <p:nvSpPr>
          <p:cNvPr id="163" name="Прямоугольник 162"/>
          <p:cNvSpPr/>
          <p:nvPr/>
        </p:nvSpPr>
        <p:spPr>
          <a:xfrm>
            <a:off x="8902722" y="2533149"/>
            <a:ext cx="904776" cy="42694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Phenomena" panose="020B0604020202020204" charset="-52"/>
              </a:rPr>
              <a:t>Анализ результатов апробации</a:t>
            </a:r>
            <a:endParaRPr lang="ru-RU" sz="1000" b="1" dirty="0">
              <a:latin typeface="Phenomena" panose="020B0604020202020204" charset="-52"/>
            </a:endParaRPr>
          </a:p>
        </p:txBody>
      </p:sp>
      <p:grpSp>
        <p:nvGrpSpPr>
          <p:cNvPr id="164" name="Группа 163"/>
          <p:cNvGrpSpPr/>
          <p:nvPr/>
        </p:nvGrpSpPr>
        <p:grpSpPr>
          <a:xfrm flipV="1">
            <a:off x="8584744" y="4483552"/>
            <a:ext cx="81573" cy="438480"/>
            <a:chOff x="7153660" y="1396704"/>
            <a:chExt cx="99026" cy="349385"/>
          </a:xfrm>
        </p:grpSpPr>
        <p:sp>
          <p:nvSpPr>
            <p:cNvPr id="165" name="Овал 164"/>
            <p:cNvSpPr/>
            <p:nvPr/>
          </p:nvSpPr>
          <p:spPr>
            <a:xfrm flipH="1">
              <a:off x="7153660" y="1396704"/>
              <a:ext cx="99026" cy="87467"/>
            </a:xfrm>
            <a:prstGeom prst="ellipse">
              <a:avLst/>
            </a:prstGeom>
            <a:solidFill>
              <a:srgbClr val="3BC7E2"/>
            </a:solidFill>
            <a:ln>
              <a:solidFill>
                <a:srgbClr val="3BC7E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6" name="Прямая соединительная линия 165"/>
            <p:cNvCxnSpPr/>
            <p:nvPr/>
          </p:nvCxnSpPr>
          <p:spPr>
            <a:xfrm>
              <a:off x="7198179" y="1440723"/>
              <a:ext cx="9987" cy="305366"/>
            </a:xfrm>
            <a:prstGeom prst="line">
              <a:avLst/>
            </a:prstGeom>
            <a:ln w="28575">
              <a:solidFill>
                <a:srgbClr val="3BC7E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7" name="Прямая со стрелкой 6"/>
          <p:cNvCxnSpPr>
            <a:stCxn id="196" idx="0"/>
          </p:cNvCxnSpPr>
          <p:nvPr/>
        </p:nvCxnSpPr>
        <p:spPr>
          <a:xfrm flipV="1">
            <a:off x="1553341" y="4899799"/>
            <a:ext cx="1623388" cy="922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Прямая со стрелкой 167"/>
          <p:cNvCxnSpPr/>
          <p:nvPr/>
        </p:nvCxnSpPr>
        <p:spPr>
          <a:xfrm>
            <a:off x="1917488" y="1787440"/>
            <a:ext cx="1174368" cy="459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Прямоугольник 169"/>
          <p:cNvSpPr/>
          <p:nvPr/>
        </p:nvSpPr>
        <p:spPr>
          <a:xfrm>
            <a:off x="349564" y="1211820"/>
            <a:ext cx="2414676" cy="639294"/>
          </a:xfrm>
          <a:prstGeom prst="rect">
            <a:avLst/>
          </a:prstGeom>
          <a:solidFill>
            <a:srgbClr val="3BC7E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Phenomena" panose="020B0604020202020204" charset="-52"/>
              </a:rPr>
              <a:t>Комитет по образованию</a:t>
            </a:r>
          </a:p>
          <a:p>
            <a:pPr algn="ctr"/>
            <a:r>
              <a:rPr lang="ru-RU" sz="1400" dirty="0" smtClean="0">
                <a:latin typeface="Phenomena" panose="020B0604020202020204" charset="-52"/>
              </a:rPr>
              <a:t>(общее руководство)</a:t>
            </a:r>
            <a:endParaRPr lang="ru-RU" sz="1400" dirty="0">
              <a:latin typeface="Phenomena" panose="020B0604020202020204" charset="-52"/>
            </a:endParaRPr>
          </a:p>
        </p:txBody>
      </p:sp>
      <p:sp>
        <p:nvSpPr>
          <p:cNvPr id="174" name="Прямоугольник 173"/>
          <p:cNvSpPr/>
          <p:nvPr/>
        </p:nvSpPr>
        <p:spPr>
          <a:xfrm>
            <a:off x="349564" y="3168709"/>
            <a:ext cx="2377675" cy="639294"/>
          </a:xfrm>
          <a:prstGeom prst="rect">
            <a:avLst/>
          </a:prstGeom>
          <a:solidFill>
            <a:srgbClr val="3BC7E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Phenomena" panose="020B0604020202020204" charset="-52"/>
              </a:rPr>
              <a:t>ЦНППМ СПб АППО</a:t>
            </a:r>
          </a:p>
          <a:p>
            <a:pPr algn="ctr"/>
            <a:r>
              <a:rPr lang="ru-RU" sz="1400" dirty="0" smtClean="0">
                <a:latin typeface="Phenomena" panose="020B0604020202020204" charset="-52"/>
              </a:rPr>
              <a:t>(общая координация проекта)</a:t>
            </a:r>
            <a:endParaRPr lang="ru-RU" sz="1400" dirty="0">
              <a:latin typeface="Phenomena" panose="020B0604020202020204" charset="-52"/>
            </a:endParaRPr>
          </a:p>
        </p:txBody>
      </p:sp>
      <p:cxnSp>
        <p:nvCxnSpPr>
          <p:cNvPr id="178" name="Прямая со стрелкой 177"/>
          <p:cNvCxnSpPr>
            <a:stCxn id="174" idx="3"/>
          </p:cNvCxnSpPr>
          <p:nvPr/>
        </p:nvCxnSpPr>
        <p:spPr>
          <a:xfrm flipV="1">
            <a:off x="2727239" y="3453650"/>
            <a:ext cx="179631" cy="34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Прямоугольник 178"/>
          <p:cNvSpPr/>
          <p:nvPr/>
        </p:nvSpPr>
        <p:spPr>
          <a:xfrm>
            <a:off x="9513764" y="929415"/>
            <a:ext cx="2414676" cy="639294"/>
          </a:xfrm>
          <a:prstGeom prst="rect">
            <a:avLst/>
          </a:prstGeom>
          <a:solidFill>
            <a:srgbClr val="D7562E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Phenomena" panose="020B0604020202020204" charset="-52"/>
              </a:rPr>
              <a:t>Академия постдипломного педагогического образования</a:t>
            </a:r>
            <a:endParaRPr lang="ru-RU" sz="1400" dirty="0">
              <a:solidFill>
                <a:schemeClr val="bg1"/>
              </a:solidFill>
              <a:latin typeface="Phenomena" panose="020B0604020202020204" charset="-52"/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9788761" y="1841191"/>
            <a:ext cx="2344929" cy="639294"/>
          </a:xfrm>
          <a:prstGeom prst="rect">
            <a:avLst/>
          </a:prstGeom>
          <a:solidFill>
            <a:srgbClr val="D7562E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Phenomena" panose="020B0604020202020204" charset="-52"/>
              </a:rPr>
              <a:t>Информационно-методические центры районов города</a:t>
            </a:r>
            <a:endParaRPr lang="ru-RU" sz="1400" dirty="0">
              <a:solidFill>
                <a:schemeClr val="bg1"/>
              </a:solidFill>
              <a:latin typeface="Phenomena" panose="020B0604020202020204" charset="-52"/>
            </a:endParaRPr>
          </a:p>
        </p:txBody>
      </p:sp>
      <p:sp>
        <p:nvSpPr>
          <p:cNvPr id="181" name="Прямоугольник 180"/>
          <p:cNvSpPr/>
          <p:nvPr/>
        </p:nvSpPr>
        <p:spPr>
          <a:xfrm>
            <a:off x="9804890" y="4045686"/>
            <a:ext cx="2344929" cy="639294"/>
          </a:xfrm>
          <a:prstGeom prst="rect">
            <a:avLst/>
          </a:prstGeom>
          <a:solidFill>
            <a:srgbClr val="D7562E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Phenomena" panose="020B0604020202020204" charset="-52"/>
              </a:rPr>
              <a:t>Педагогический колледж </a:t>
            </a:r>
            <a:br>
              <a:rPr lang="ru-RU" sz="1400" dirty="0" smtClean="0">
                <a:solidFill>
                  <a:schemeClr val="bg1"/>
                </a:solidFill>
                <a:latin typeface="Phenomena" panose="020B0604020202020204" charset="-52"/>
              </a:rPr>
            </a:br>
            <a:r>
              <a:rPr lang="ru-RU" sz="1400" dirty="0" smtClean="0">
                <a:solidFill>
                  <a:schemeClr val="bg1"/>
                </a:solidFill>
                <a:latin typeface="Phenomena" panose="020B0604020202020204" charset="-52"/>
              </a:rPr>
              <a:t>им. Н.А. Некрасова</a:t>
            </a:r>
            <a:endParaRPr lang="ru-RU" sz="1400" dirty="0">
              <a:solidFill>
                <a:schemeClr val="bg1"/>
              </a:solidFill>
              <a:latin typeface="Phenomena" panose="020B0604020202020204" charset="-52"/>
            </a:endParaRPr>
          </a:p>
        </p:txBody>
      </p:sp>
      <p:sp>
        <p:nvSpPr>
          <p:cNvPr id="182" name="Прямоугольник 181"/>
          <p:cNvSpPr/>
          <p:nvPr/>
        </p:nvSpPr>
        <p:spPr>
          <a:xfrm>
            <a:off x="9617057" y="4926098"/>
            <a:ext cx="2344929" cy="639294"/>
          </a:xfrm>
          <a:prstGeom prst="rect">
            <a:avLst/>
          </a:prstGeom>
          <a:solidFill>
            <a:srgbClr val="D7562E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Phenomena" panose="020B0604020202020204" charset="-52"/>
              </a:rPr>
              <a:t>Центр оценки качества образования и информационных технологий</a:t>
            </a:r>
            <a:endParaRPr lang="ru-RU" sz="1400" dirty="0">
              <a:solidFill>
                <a:schemeClr val="bg1"/>
              </a:solidFill>
              <a:latin typeface="Phenomena" panose="020B0604020202020204" charset="-52"/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9981632" y="2916897"/>
            <a:ext cx="2030459" cy="639294"/>
          </a:xfrm>
          <a:prstGeom prst="rect">
            <a:avLst/>
          </a:prstGeom>
          <a:solidFill>
            <a:srgbClr val="D7562E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Phenomena" panose="020B0604020202020204" charset="-52"/>
              </a:rPr>
              <a:t>Региональный методический актив</a:t>
            </a:r>
            <a:endParaRPr lang="ru-RU" sz="1400" dirty="0">
              <a:solidFill>
                <a:schemeClr val="bg1"/>
              </a:solidFill>
              <a:latin typeface="Phenomena" panose="020B0604020202020204" charset="-52"/>
            </a:endParaRPr>
          </a:p>
        </p:txBody>
      </p:sp>
      <p:sp>
        <p:nvSpPr>
          <p:cNvPr id="184" name="Прямоугольник 183"/>
          <p:cNvSpPr/>
          <p:nvPr/>
        </p:nvSpPr>
        <p:spPr>
          <a:xfrm>
            <a:off x="9061390" y="5821891"/>
            <a:ext cx="2722443" cy="639294"/>
          </a:xfrm>
          <a:prstGeom prst="rect">
            <a:avLst/>
          </a:prstGeom>
          <a:solidFill>
            <a:srgbClr val="D7562E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Phenomena" panose="020B0604020202020204" charset="-52"/>
              </a:rPr>
              <a:t>Другие субъекты НМС регионального и районного уровней</a:t>
            </a:r>
            <a:endParaRPr lang="ru-RU" sz="1400" dirty="0">
              <a:solidFill>
                <a:schemeClr val="bg1"/>
              </a:solidFill>
              <a:latin typeface="Phenomena" panose="020B0604020202020204" charset="-52"/>
            </a:endParaRPr>
          </a:p>
        </p:txBody>
      </p:sp>
      <p:cxnSp>
        <p:nvCxnSpPr>
          <p:cNvPr id="185" name="Прямая со стрелкой 184"/>
          <p:cNvCxnSpPr/>
          <p:nvPr/>
        </p:nvCxnSpPr>
        <p:spPr>
          <a:xfrm flipH="1">
            <a:off x="8334769" y="1224330"/>
            <a:ext cx="1182996" cy="751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Прямая со стрелкой 186"/>
          <p:cNvCxnSpPr/>
          <p:nvPr/>
        </p:nvCxnSpPr>
        <p:spPr>
          <a:xfrm flipH="1">
            <a:off x="8582940" y="2146874"/>
            <a:ext cx="1182996" cy="751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Прямая со стрелкой 189"/>
          <p:cNvCxnSpPr/>
          <p:nvPr/>
        </p:nvCxnSpPr>
        <p:spPr>
          <a:xfrm flipH="1">
            <a:off x="8926267" y="3205282"/>
            <a:ext cx="1033794" cy="104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Прямая со стрелкой 197"/>
          <p:cNvCxnSpPr/>
          <p:nvPr/>
        </p:nvCxnSpPr>
        <p:spPr>
          <a:xfrm flipH="1" flipV="1">
            <a:off x="8343625" y="4872802"/>
            <a:ext cx="1239797" cy="439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Прямая со стрелкой 198"/>
          <p:cNvCxnSpPr/>
          <p:nvPr/>
        </p:nvCxnSpPr>
        <p:spPr>
          <a:xfrm flipH="1" flipV="1">
            <a:off x="8816268" y="4279288"/>
            <a:ext cx="972683" cy="81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Прямая со стрелкой 199"/>
          <p:cNvCxnSpPr>
            <a:stCxn id="184" idx="1"/>
          </p:cNvCxnSpPr>
          <p:nvPr/>
        </p:nvCxnSpPr>
        <p:spPr>
          <a:xfrm flipH="1" flipV="1">
            <a:off x="8157999" y="5241679"/>
            <a:ext cx="903391" cy="899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Прямоугольник 200"/>
          <p:cNvSpPr/>
          <p:nvPr/>
        </p:nvSpPr>
        <p:spPr>
          <a:xfrm>
            <a:off x="8736837" y="4358810"/>
            <a:ext cx="904776" cy="42694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Phenomena" panose="020B0604020202020204" charset="-52"/>
              </a:rPr>
              <a:t>Общий контроль за реализацией процесса</a:t>
            </a:r>
            <a:endParaRPr lang="ru-RU" sz="1000" b="1" dirty="0">
              <a:latin typeface="Phenomena" panose="020B0604020202020204" charset="-52"/>
            </a:endParaRPr>
          </a:p>
        </p:txBody>
      </p:sp>
      <p:sp>
        <p:nvSpPr>
          <p:cNvPr id="202" name="Прямоугольник 201"/>
          <p:cNvSpPr/>
          <p:nvPr/>
        </p:nvSpPr>
        <p:spPr>
          <a:xfrm rot="10800000" flipV="1">
            <a:off x="5960567" y="5724700"/>
            <a:ext cx="943504" cy="205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Phenomena" panose="020B0604020202020204" charset="-52"/>
              </a:rPr>
              <a:t>Корректировка деятельности (при необходимости)</a:t>
            </a:r>
            <a:endParaRPr lang="ru-RU" sz="900" dirty="0">
              <a:latin typeface="Phenomena" panose="020B0604020202020204" charset="-52"/>
            </a:endParaRPr>
          </a:p>
        </p:txBody>
      </p:sp>
      <p:sp>
        <p:nvSpPr>
          <p:cNvPr id="203" name="Прямоугольник 202"/>
          <p:cNvSpPr/>
          <p:nvPr/>
        </p:nvSpPr>
        <p:spPr>
          <a:xfrm rot="10800000" flipV="1">
            <a:off x="4009201" y="4899616"/>
            <a:ext cx="1167985" cy="346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Phenomena" panose="020B0604020202020204" charset="-52"/>
              </a:rPr>
              <a:t>Использование продуктов проекта в деятельности</a:t>
            </a:r>
            <a:endParaRPr lang="ru-RU" sz="1000" dirty="0">
              <a:latin typeface="Phenomena" panose="020B0604020202020204" charset="-52"/>
            </a:endParaRPr>
          </a:p>
        </p:txBody>
      </p:sp>
      <p:sp>
        <p:nvSpPr>
          <p:cNvPr id="207" name="Прямоугольник 206"/>
          <p:cNvSpPr/>
          <p:nvPr/>
        </p:nvSpPr>
        <p:spPr>
          <a:xfrm rot="10800000" flipV="1">
            <a:off x="3925810" y="5697754"/>
            <a:ext cx="1163930" cy="346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latin typeface="Phenomena" panose="020B0604020202020204" charset="-52"/>
              </a:rPr>
              <a:t>Координация и мониторинг применения продуктов проекта</a:t>
            </a:r>
            <a:endParaRPr lang="ru-RU" sz="900" dirty="0">
              <a:latin typeface="Phenomena" panose="020B0604020202020204" charset="-52"/>
            </a:endParaRPr>
          </a:p>
        </p:txBody>
      </p:sp>
      <p:sp>
        <p:nvSpPr>
          <p:cNvPr id="208" name="Прямоугольник 207"/>
          <p:cNvSpPr/>
          <p:nvPr/>
        </p:nvSpPr>
        <p:spPr>
          <a:xfrm>
            <a:off x="3820614" y="2160838"/>
            <a:ext cx="931348" cy="462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Phenomena" panose="020B0604020202020204" charset="-52"/>
              </a:rPr>
              <a:t>Разработка проектных идей</a:t>
            </a:r>
            <a:endParaRPr lang="ru-RU" sz="1000" dirty="0">
              <a:latin typeface="Phenomena" panose="020B0604020202020204" charset="-52"/>
            </a:endParaRPr>
          </a:p>
        </p:txBody>
      </p:sp>
      <p:grpSp>
        <p:nvGrpSpPr>
          <p:cNvPr id="209" name="Группа 208"/>
          <p:cNvGrpSpPr/>
          <p:nvPr/>
        </p:nvGrpSpPr>
        <p:grpSpPr>
          <a:xfrm>
            <a:off x="3947035" y="2086879"/>
            <a:ext cx="99026" cy="349385"/>
            <a:chOff x="7153660" y="1396704"/>
            <a:chExt cx="99026" cy="349385"/>
          </a:xfrm>
        </p:grpSpPr>
        <p:sp>
          <p:nvSpPr>
            <p:cNvPr id="210" name="Овал 209"/>
            <p:cNvSpPr/>
            <p:nvPr/>
          </p:nvSpPr>
          <p:spPr>
            <a:xfrm flipH="1">
              <a:off x="7153660" y="1396704"/>
              <a:ext cx="99026" cy="87467"/>
            </a:xfrm>
            <a:prstGeom prst="ellipse">
              <a:avLst/>
            </a:prstGeom>
            <a:solidFill>
              <a:srgbClr val="3BC7E2"/>
            </a:solidFill>
            <a:ln>
              <a:solidFill>
                <a:srgbClr val="3BC7E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1" name="Прямая соединительная линия 210"/>
            <p:cNvCxnSpPr/>
            <p:nvPr/>
          </p:nvCxnSpPr>
          <p:spPr>
            <a:xfrm>
              <a:off x="7198179" y="1440723"/>
              <a:ext cx="9987" cy="305366"/>
            </a:xfrm>
            <a:prstGeom prst="line">
              <a:avLst/>
            </a:prstGeom>
            <a:ln w="28575">
              <a:solidFill>
                <a:srgbClr val="3BC7E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12" name="Прямоугольник 211"/>
          <p:cNvSpPr/>
          <p:nvPr/>
        </p:nvSpPr>
        <p:spPr>
          <a:xfrm>
            <a:off x="4797106" y="6128281"/>
            <a:ext cx="978931" cy="30685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latin typeface="Phenomena" panose="020B0604020202020204" charset="-52"/>
              </a:rPr>
              <a:t>Контроль за проведением мониторинга</a:t>
            </a:r>
            <a:endParaRPr lang="ru-RU" sz="900" b="1" dirty="0">
              <a:latin typeface="Phenomena" panose="020B0604020202020204" charset="-52"/>
            </a:endParaRPr>
          </a:p>
        </p:txBody>
      </p:sp>
      <p:grpSp>
        <p:nvGrpSpPr>
          <p:cNvPr id="126" name="Группа 125"/>
          <p:cNvGrpSpPr/>
          <p:nvPr/>
        </p:nvGrpSpPr>
        <p:grpSpPr>
          <a:xfrm flipV="1">
            <a:off x="4055229" y="4676958"/>
            <a:ext cx="81573" cy="438480"/>
            <a:chOff x="7153660" y="1396704"/>
            <a:chExt cx="99026" cy="349385"/>
          </a:xfrm>
        </p:grpSpPr>
        <p:sp>
          <p:nvSpPr>
            <p:cNvPr id="133" name="Овал 132"/>
            <p:cNvSpPr/>
            <p:nvPr/>
          </p:nvSpPr>
          <p:spPr>
            <a:xfrm flipH="1">
              <a:off x="7153660" y="1396704"/>
              <a:ext cx="99026" cy="87467"/>
            </a:xfrm>
            <a:prstGeom prst="ellipse">
              <a:avLst/>
            </a:prstGeom>
            <a:solidFill>
              <a:srgbClr val="3BC7E2"/>
            </a:solidFill>
            <a:ln>
              <a:solidFill>
                <a:srgbClr val="3BC7E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6" name="Прямая соединительная линия 135"/>
            <p:cNvCxnSpPr/>
            <p:nvPr/>
          </p:nvCxnSpPr>
          <p:spPr>
            <a:xfrm>
              <a:off x="7198179" y="1440723"/>
              <a:ext cx="9987" cy="305366"/>
            </a:xfrm>
            <a:prstGeom prst="line">
              <a:avLst/>
            </a:prstGeom>
            <a:ln w="28575">
              <a:solidFill>
                <a:srgbClr val="3BC7E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5" name="Группа 144"/>
          <p:cNvGrpSpPr/>
          <p:nvPr/>
        </p:nvGrpSpPr>
        <p:grpSpPr>
          <a:xfrm flipV="1">
            <a:off x="5027638" y="5477484"/>
            <a:ext cx="81573" cy="438480"/>
            <a:chOff x="7153660" y="1396704"/>
            <a:chExt cx="99026" cy="349385"/>
          </a:xfrm>
        </p:grpSpPr>
        <p:sp>
          <p:nvSpPr>
            <p:cNvPr id="148" name="Овал 147"/>
            <p:cNvSpPr/>
            <p:nvPr/>
          </p:nvSpPr>
          <p:spPr>
            <a:xfrm flipH="1">
              <a:off x="7153660" y="1396704"/>
              <a:ext cx="99026" cy="87467"/>
            </a:xfrm>
            <a:prstGeom prst="ellipse">
              <a:avLst/>
            </a:prstGeom>
            <a:solidFill>
              <a:srgbClr val="3BC7E2"/>
            </a:solidFill>
            <a:ln>
              <a:solidFill>
                <a:srgbClr val="3BC7E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0" name="Прямая соединительная линия 149"/>
            <p:cNvCxnSpPr/>
            <p:nvPr/>
          </p:nvCxnSpPr>
          <p:spPr>
            <a:xfrm>
              <a:off x="7198179" y="1440723"/>
              <a:ext cx="9987" cy="305366"/>
            </a:xfrm>
            <a:prstGeom prst="line">
              <a:avLst/>
            </a:prstGeom>
            <a:ln w="28575">
              <a:solidFill>
                <a:srgbClr val="3BC7E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51" name="Группа 150"/>
          <p:cNvGrpSpPr/>
          <p:nvPr/>
        </p:nvGrpSpPr>
        <p:grpSpPr>
          <a:xfrm flipV="1">
            <a:off x="5991983" y="5732707"/>
            <a:ext cx="81573" cy="438480"/>
            <a:chOff x="7153660" y="1396704"/>
            <a:chExt cx="99026" cy="349385"/>
          </a:xfrm>
        </p:grpSpPr>
        <p:sp>
          <p:nvSpPr>
            <p:cNvPr id="152" name="Овал 151"/>
            <p:cNvSpPr/>
            <p:nvPr/>
          </p:nvSpPr>
          <p:spPr>
            <a:xfrm flipH="1">
              <a:off x="7153660" y="1396704"/>
              <a:ext cx="99026" cy="87467"/>
            </a:xfrm>
            <a:prstGeom prst="ellipse">
              <a:avLst/>
            </a:prstGeom>
            <a:solidFill>
              <a:srgbClr val="3BC7E2"/>
            </a:solidFill>
            <a:ln>
              <a:solidFill>
                <a:srgbClr val="3BC7E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4" name="Прямая соединительная линия 153"/>
            <p:cNvCxnSpPr/>
            <p:nvPr/>
          </p:nvCxnSpPr>
          <p:spPr>
            <a:xfrm>
              <a:off x="7198179" y="1440723"/>
              <a:ext cx="9987" cy="305366"/>
            </a:xfrm>
            <a:prstGeom prst="line">
              <a:avLst/>
            </a:prstGeom>
            <a:ln w="28575">
              <a:solidFill>
                <a:srgbClr val="3BC7E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72" name="Группа 171"/>
          <p:cNvGrpSpPr/>
          <p:nvPr/>
        </p:nvGrpSpPr>
        <p:grpSpPr>
          <a:xfrm flipV="1">
            <a:off x="8922736" y="3697209"/>
            <a:ext cx="81573" cy="438480"/>
            <a:chOff x="7153660" y="1396704"/>
            <a:chExt cx="99026" cy="349385"/>
          </a:xfrm>
        </p:grpSpPr>
        <p:sp>
          <p:nvSpPr>
            <p:cNvPr id="175" name="Овал 174"/>
            <p:cNvSpPr/>
            <p:nvPr/>
          </p:nvSpPr>
          <p:spPr>
            <a:xfrm flipH="1">
              <a:off x="7153660" y="1396704"/>
              <a:ext cx="99026" cy="87467"/>
            </a:xfrm>
            <a:prstGeom prst="ellipse">
              <a:avLst/>
            </a:prstGeom>
            <a:solidFill>
              <a:srgbClr val="3BC7E2"/>
            </a:solidFill>
            <a:ln>
              <a:solidFill>
                <a:srgbClr val="3BC7E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6" name="Прямая соединительная линия 175"/>
            <p:cNvCxnSpPr/>
            <p:nvPr/>
          </p:nvCxnSpPr>
          <p:spPr>
            <a:xfrm>
              <a:off x="7198179" y="1440723"/>
              <a:ext cx="9987" cy="305366"/>
            </a:xfrm>
            <a:prstGeom prst="line">
              <a:avLst/>
            </a:prstGeom>
            <a:ln w="28575">
              <a:solidFill>
                <a:srgbClr val="3BC7E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8" name="Группа 187"/>
          <p:cNvGrpSpPr/>
          <p:nvPr/>
        </p:nvGrpSpPr>
        <p:grpSpPr>
          <a:xfrm>
            <a:off x="8898436" y="2885136"/>
            <a:ext cx="99026" cy="349385"/>
            <a:chOff x="7153660" y="1396704"/>
            <a:chExt cx="99026" cy="349385"/>
          </a:xfrm>
        </p:grpSpPr>
        <p:sp>
          <p:nvSpPr>
            <p:cNvPr id="189" name="Овал 188"/>
            <p:cNvSpPr/>
            <p:nvPr/>
          </p:nvSpPr>
          <p:spPr>
            <a:xfrm flipH="1">
              <a:off x="7153660" y="1396704"/>
              <a:ext cx="99026" cy="87467"/>
            </a:xfrm>
            <a:prstGeom prst="ellipse">
              <a:avLst/>
            </a:prstGeom>
            <a:solidFill>
              <a:srgbClr val="3BC7E2"/>
            </a:solidFill>
            <a:ln>
              <a:solidFill>
                <a:srgbClr val="3BC7E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91" name="Прямая соединительная линия 190"/>
            <p:cNvCxnSpPr/>
            <p:nvPr/>
          </p:nvCxnSpPr>
          <p:spPr>
            <a:xfrm>
              <a:off x="7198179" y="1440723"/>
              <a:ext cx="9987" cy="305366"/>
            </a:xfrm>
            <a:prstGeom prst="line">
              <a:avLst/>
            </a:prstGeom>
            <a:ln w="28575">
              <a:solidFill>
                <a:srgbClr val="3BC7E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92" name="Группа 191"/>
          <p:cNvGrpSpPr/>
          <p:nvPr/>
        </p:nvGrpSpPr>
        <p:grpSpPr>
          <a:xfrm flipV="1">
            <a:off x="7606841" y="5389159"/>
            <a:ext cx="81573" cy="438480"/>
            <a:chOff x="7153660" y="1396704"/>
            <a:chExt cx="99026" cy="349385"/>
          </a:xfrm>
        </p:grpSpPr>
        <p:sp>
          <p:nvSpPr>
            <p:cNvPr id="194" name="Овал 193"/>
            <p:cNvSpPr/>
            <p:nvPr/>
          </p:nvSpPr>
          <p:spPr>
            <a:xfrm flipH="1">
              <a:off x="7153660" y="1396704"/>
              <a:ext cx="99026" cy="87467"/>
            </a:xfrm>
            <a:prstGeom prst="ellipse">
              <a:avLst/>
            </a:prstGeom>
            <a:solidFill>
              <a:srgbClr val="3BC7E2"/>
            </a:solidFill>
            <a:ln>
              <a:solidFill>
                <a:srgbClr val="3BC7E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95" name="Прямая соединительная линия 194"/>
            <p:cNvCxnSpPr/>
            <p:nvPr/>
          </p:nvCxnSpPr>
          <p:spPr>
            <a:xfrm>
              <a:off x="7198179" y="1440723"/>
              <a:ext cx="9987" cy="305366"/>
            </a:xfrm>
            <a:prstGeom prst="line">
              <a:avLst/>
            </a:prstGeom>
            <a:ln w="28575">
              <a:solidFill>
                <a:srgbClr val="3BC7E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388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538" y="853072"/>
            <a:ext cx="1183154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Phenomena" panose="020B0604020202020204" charset="-52"/>
              </a:rPr>
              <a:t>2.1. Число / доля проведенных в истекшем году образовательных и методических мероприятий для педагогических работников и управленческих кадров региона по актуальной тематике, ключевым направлениям государственной образовательной политики (единиц / %)</a:t>
            </a:r>
          </a:p>
          <a:p>
            <a:endParaRPr lang="ru-RU" dirty="0">
              <a:latin typeface="Phenomena" panose="020B0604020202020204" charset="-52"/>
            </a:endParaRPr>
          </a:p>
          <a:p>
            <a:r>
              <a:rPr lang="ru-RU" dirty="0">
                <a:latin typeface="Phenomena" panose="020B0604020202020204" charset="-52"/>
              </a:rPr>
              <a:t>2.2. Число проведенных региональных исследований запросов педагогических работников, управленческих кадров и проведенных по их результатам образовательных и методических мероприятий (единиц / единиц) </a:t>
            </a:r>
          </a:p>
          <a:p>
            <a:endParaRPr lang="ru-RU" dirty="0">
              <a:latin typeface="Phenomena" panose="020B0604020202020204" charset="-52"/>
            </a:endParaRPr>
          </a:p>
          <a:p>
            <a:r>
              <a:rPr lang="ru-RU" dirty="0">
                <a:latin typeface="Phenomena" panose="020B0604020202020204" charset="-52"/>
              </a:rPr>
              <a:t>2.3. Обобщенный индекс востребованности образовательных и методических мероприятий по результатам выборочного исследования очного / дистанционного участия в них педагогических работников и управленческих кадров (индекс / индекс)</a:t>
            </a:r>
          </a:p>
          <a:p>
            <a:endParaRPr lang="ru-RU" dirty="0">
              <a:latin typeface="Phenomena" panose="020B0604020202020204" charset="-52"/>
            </a:endParaRPr>
          </a:p>
          <a:p>
            <a:r>
              <a:rPr lang="ru-RU" dirty="0">
                <a:latin typeface="Phenomena" panose="020B0604020202020204" charset="-52"/>
              </a:rPr>
              <a:t>2.4. Число используемых каналов обратной связи для определения удовлетворенности педагогических работников и управленческих кадров от участия в образовательных и методических мероприятиях регионального и районного уровней (единиц)</a:t>
            </a:r>
          </a:p>
          <a:p>
            <a:endParaRPr lang="ru-RU" dirty="0">
              <a:latin typeface="Phenomena" panose="020B0604020202020204" charset="-52"/>
            </a:endParaRPr>
          </a:p>
          <a:p>
            <a:r>
              <a:rPr lang="ru-RU" dirty="0">
                <a:latin typeface="Phenomena" panose="020B0604020202020204" charset="-52"/>
              </a:rPr>
              <a:t>2.5. Обобщенный индекс удовлетворенности педагогических работников и управленческих кадров от участия в образовательных и методических мероприятиях, установленный с использованием каналов обратной связи (индекс)</a:t>
            </a:r>
          </a:p>
          <a:p>
            <a:endParaRPr lang="ru-RU" dirty="0">
              <a:latin typeface="Phenomena" panose="020B0604020202020204" charset="-52"/>
            </a:endParaRPr>
          </a:p>
          <a:p>
            <a:r>
              <a:rPr lang="ru-RU" dirty="0">
                <a:latin typeface="Phenomena" panose="020B0604020202020204" charset="-52"/>
              </a:rPr>
              <a:t>2.6. Доля педагогических работников и управленческих кадров, охваченных в истекшем году образовательными и методическими мероприятиями регионального и районного уровней (%)</a:t>
            </a:r>
          </a:p>
          <a:p>
            <a:endParaRPr lang="ru-RU" dirty="0">
              <a:latin typeface="Phenomena" panose="020B0604020202020204" charset="-52"/>
            </a:endParaRPr>
          </a:p>
          <a:p>
            <a:r>
              <a:rPr lang="ru-RU" dirty="0">
                <a:latin typeface="Phenomena" panose="020B0604020202020204" charset="-52"/>
              </a:rPr>
              <a:t>2.7. Число используемых инструментов и процедур для оценки отставленных эффектов от участия педагогических работников и управленческих кадров в образовательных и методических мероприятиях регионального и районного уровней (единиц</a:t>
            </a:r>
            <a:r>
              <a:rPr lang="ru-RU" dirty="0" smtClean="0">
                <a:latin typeface="Phenomena" panose="020B0604020202020204" charset="-52"/>
              </a:rPr>
              <a:t>)</a:t>
            </a:r>
            <a:endParaRPr lang="ru-RU" dirty="0">
              <a:latin typeface="Phenomena" panose="020B0604020202020204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8E2352-68F0-8F25-0BB3-949C59021A2E}"/>
              </a:ext>
            </a:extLst>
          </p:cNvPr>
          <p:cNvSpPr txBox="1"/>
          <p:nvPr/>
        </p:nvSpPr>
        <p:spPr>
          <a:xfrm>
            <a:off x="771275" y="162130"/>
            <a:ext cx="11219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 smtClean="0">
                <a:solidFill>
                  <a:srgbClr val="2680BE"/>
                </a:solidFill>
                <a:latin typeface="Phenomena" panose="00000500000000000000" pitchFamily="50" charset="-52"/>
              </a:rPr>
              <a:t>Организация и проведение образовательных мероприятий (ПРИМЕР)</a:t>
            </a:r>
            <a:endParaRPr lang="ru-RU" sz="3200" dirty="0">
              <a:solidFill>
                <a:srgbClr val="2680BE"/>
              </a:solidFill>
              <a:latin typeface="Phenomena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5286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6CDF0B5B-FEC2-4CD3-26A8-C43839AFA2F2}"/>
              </a:ext>
            </a:extLst>
          </p:cNvPr>
          <p:cNvSpPr/>
          <p:nvPr/>
        </p:nvSpPr>
        <p:spPr>
          <a:xfrm>
            <a:off x="0" y="6209394"/>
            <a:ext cx="12199664" cy="507615"/>
          </a:xfrm>
          <a:custGeom>
            <a:avLst/>
            <a:gdLst>
              <a:gd name="connsiteX0" fmla="*/ 255472 w 6183438"/>
              <a:gd name="connsiteY0" fmla="*/ 0 h 926973"/>
              <a:gd name="connsiteX1" fmla="*/ 6183438 w 6183438"/>
              <a:gd name="connsiteY1" fmla="*/ 0 h 926973"/>
              <a:gd name="connsiteX2" fmla="*/ 6183438 w 6183438"/>
              <a:gd name="connsiteY2" fmla="*/ 926973 h 926973"/>
              <a:gd name="connsiteX3" fmla="*/ 0 w 6183438"/>
              <a:gd name="connsiteY3" fmla="*/ 926973 h 926973"/>
              <a:gd name="connsiteX4" fmla="*/ 0 w 6183438"/>
              <a:gd name="connsiteY4" fmla="*/ 374432 h 92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3438" h="926973">
                <a:moveTo>
                  <a:pt x="255472" y="0"/>
                </a:moveTo>
                <a:lnTo>
                  <a:pt x="6183438" y="0"/>
                </a:lnTo>
                <a:lnTo>
                  <a:pt x="6183438" y="926973"/>
                </a:lnTo>
                <a:lnTo>
                  <a:pt x="0" y="926973"/>
                </a:lnTo>
                <a:lnTo>
                  <a:pt x="0" y="374432"/>
                </a:lnTo>
                <a:close/>
              </a:path>
            </a:pathLst>
          </a:custGeom>
          <a:solidFill>
            <a:srgbClr val="268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A825CC-218E-FE7C-BDCF-AF8C07C3D75A}"/>
              </a:ext>
            </a:extLst>
          </p:cNvPr>
          <p:cNvSpPr txBox="1"/>
          <p:nvPr/>
        </p:nvSpPr>
        <p:spPr>
          <a:xfrm>
            <a:off x="405780" y="6263146"/>
            <a:ext cx="10461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Phenomena" panose="00000500000000000000" pitchFamily="50" charset="-52"/>
              </a:rPr>
              <a:t>Развитие ЕФС НМС педагогических работников и управленческих кадров: вклад регионов. Санкт-Петербург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35283D-3D71-9D8C-9D25-E7DFE6D32C09}"/>
              </a:ext>
            </a:extLst>
          </p:cNvPr>
          <p:cNvSpPr txBox="1"/>
          <p:nvPr/>
        </p:nvSpPr>
        <p:spPr>
          <a:xfrm>
            <a:off x="7017487" y="175458"/>
            <a:ext cx="4031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>
                <a:solidFill>
                  <a:srgbClr val="2680BE"/>
                </a:solidFill>
                <a:latin typeface="Phenomena" panose="00000500000000000000" pitchFamily="50" charset="-52"/>
              </a:rPr>
              <a:t>Ресурсы проекта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DFF03D-00F1-2D27-11D9-287A47B0D35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795" y="201288"/>
            <a:ext cx="681213" cy="681213"/>
          </a:xfrm>
          <a:prstGeom prst="rect">
            <a:avLst/>
          </a:prstGeom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F2EC5959-7CFA-F4B1-F4D2-C4751867DD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787502"/>
              </p:ext>
            </p:extLst>
          </p:nvPr>
        </p:nvGraphicFramePr>
        <p:xfrm>
          <a:off x="347591" y="896228"/>
          <a:ext cx="11672613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2067">
                  <a:extLst>
                    <a:ext uri="{9D8B030D-6E8A-4147-A177-3AD203B41FA5}">
                      <a16:colId xmlns:a16="http://schemas.microsoft.com/office/drawing/2014/main" val="969676916"/>
                    </a:ext>
                  </a:extLst>
                </a:gridCol>
                <a:gridCol w="8520546">
                  <a:extLst>
                    <a:ext uri="{9D8B030D-6E8A-4147-A177-3AD203B41FA5}">
                      <a16:colId xmlns:a16="http://schemas.microsoft.com/office/drawing/2014/main" val="3175162386"/>
                    </a:ext>
                  </a:extLst>
                </a:gridCol>
              </a:tblGrid>
              <a:tr h="955123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Организационно-управленческие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C7E2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мониторинг реализации проекта со стороны РОИВ,</a:t>
                      </a:r>
                      <a:r>
                        <a:rPr lang="ru-RU" sz="2000" b="0" kern="1200" baseline="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 включая создание рабочей группы по созданию проекта (Комитет по образованию)</a:t>
                      </a:r>
                      <a:r>
                        <a:rPr lang="ru-RU" sz="2000" b="0" kern="120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координация действий рабочей группы (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ЦНППМ СПб АППО)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573084"/>
                  </a:ext>
                </a:extLst>
              </a:tr>
              <a:tr h="915782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Информационные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562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официальные сайты, группы в ВК </a:t>
                      </a:r>
                      <a:r>
                        <a:rPr lang="ru-RU" sz="2000" b="0" kern="1200" baseline="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субъектов РСНМС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чат в </a:t>
                      </a:r>
                      <a:r>
                        <a:rPr kumimoji="0" lang="ru-RU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Сферум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 для организации коммуникации членов рабочей группы;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ИАС «Конструктор индивидуальной траектории профессионального роста»;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875748"/>
                  </a:ext>
                </a:extLst>
              </a:tr>
              <a:tr h="915782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Кадровые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93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ППС, педагогические и управленческие кадры организаций-субъектов РСНМС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для осуществления деятельности по разработке и апробации проекта;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ППС для описания модели и разработки рекомендаций для субъектов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РСНМС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;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972165"/>
                  </a:ext>
                </a:extLst>
              </a:tr>
              <a:tr h="678133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Финансово-экономические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401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текущее финансирование субъектов РСНМС;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включение НИР по разработке рекомендаций для оценки эффективности РСНМС в план-заказ СПб АППО и мониторинга эффективности РСНМС в план </a:t>
                      </a:r>
                      <a:r>
                        <a:rPr kumimoji="0" lang="ru-RU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СПбЦОКОиИТ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 на 2024 год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;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797840"/>
                  </a:ext>
                </a:extLst>
              </a:tr>
              <a:tr h="915782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Содержательно-методические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6FB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нормативные документы по теме проекта;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форсайт-сессии, вебинары, конференции и др.;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локальные акты, регламентирующие действия субъектов в рамках РСНМС.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645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82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6CDF0B5B-FEC2-4CD3-26A8-C43839AFA2F2}"/>
              </a:ext>
            </a:extLst>
          </p:cNvPr>
          <p:cNvSpPr/>
          <p:nvPr/>
        </p:nvSpPr>
        <p:spPr>
          <a:xfrm>
            <a:off x="-7664" y="6113478"/>
            <a:ext cx="12199664" cy="376219"/>
          </a:xfrm>
          <a:custGeom>
            <a:avLst/>
            <a:gdLst>
              <a:gd name="connsiteX0" fmla="*/ 255472 w 6183438"/>
              <a:gd name="connsiteY0" fmla="*/ 0 h 926973"/>
              <a:gd name="connsiteX1" fmla="*/ 6183438 w 6183438"/>
              <a:gd name="connsiteY1" fmla="*/ 0 h 926973"/>
              <a:gd name="connsiteX2" fmla="*/ 6183438 w 6183438"/>
              <a:gd name="connsiteY2" fmla="*/ 926973 h 926973"/>
              <a:gd name="connsiteX3" fmla="*/ 0 w 6183438"/>
              <a:gd name="connsiteY3" fmla="*/ 926973 h 926973"/>
              <a:gd name="connsiteX4" fmla="*/ 0 w 6183438"/>
              <a:gd name="connsiteY4" fmla="*/ 374432 h 92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3438" h="926973">
                <a:moveTo>
                  <a:pt x="255472" y="0"/>
                </a:moveTo>
                <a:lnTo>
                  <a:pt x="6183438" y="0"/>
                </a:lnTo>
                <a:lnTo>
                  <a:pt x="6183438" y="926973"/>
                </a:lnTo>
                <a:lnTo>
                  <a:pt x="0" y="926973"/>
                </a:lnTo>
                <a:lnTo>
                  <a:pt x="0" y="374432"/>
                </a:lnTo>
                <a:close/>
              </a:path>
            </a:pathLst>
          </a:custGeom>
          <a:solidFill>
            <a:srgbClr val="268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A825CC-218E-FE7C-BDCF-AF8C07C3D75A}"/>
              </a:ext>
            </a:extLst>
          </p:cNvPr>
          <p:cNvSpPr txBox="1"/>
          <p:nvPr/>
        </p:nvSpPr>
        <p:spPr>
          <a:xfrm>
            <a:off x="509967" y="6060004"/>
            <a:ext cx="10777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Phenomena" panose="00000500000000000000" pitchFamily="50" charset="-52"/>
              </a:rPr>
              <a:t>Развитие ЕФС НМС педагогических работников и управленческих кадров: вклад регионов. </a:t>
            </a:r>
            <a:r>
              <a:rPr lang="ru-RU" sz="2000" dirty="0" smtClean="0">
                <a:solidFill>
                  <a:schemeClr val="bg1"/>
                </a:solidFill>
                <a:latin typeface="Phenomena" panose="00000500000000000000" pitchFamily="50" charset="-52"/>
              </a:rPr>
              <a:t>Санкт-Петербург </a:t>
            </a:r>
            <a:endParaRPr lang="ru-RU" sz="2000" dirty="0">
              <a:solidFill>
                <a:schemeClr val="bg1"/>
              </a:solidFill>
              <a:latin typeface="Phenomena" panose="00000500000000000000" pitchFamily="50" charset="-5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BF1892-FAB1-CF77-6228-33EA168947CD}"/>
              </a:ext>
            </a:extLst>
          </p:cNvPr>
          <p:cNvSpPr txBox="1"/>
          <p:nvPr/>
        </p:nvSpPr>
        <p:spPr>
          <a:xfrm>
            <a:off x="2681555" y="175458"/>
            <a:ext cx="8367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>
                <a:solidFill>
                  <a:srgbClr val="2680BE"/>
                </a:solidFill>
                <a:latin typeface="Phenomena" panose="00000500000000000000" pitchFamily="50" charset="-52"/>
              </a:rPr>
              <a:t>Планируемые результаты и риски реализации проекта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94CC5A7-3C11-6287-673A-0544302B2E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659730"/>
              </p:ext>
            </p:extLst>
          </p:nvPr>
        </p:nvGraphicFramePr>
        <p:xfrm>
          <a:off x="6202792" y="863710"/>
          <a:ext cx="4645288" cy="5085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5288">
                  <a:extLst>
                    <a:ext uri="{9D8B030D-6E8A-4147-A177-3AD203B41FA5}">
                      <a16:colId xmlns:a16="http://schemas.microsoft.com/office/drawing/2014/main" val="3802897734"/>
                    </a:ext>
                  </a:extLst>
                </a:gridCol>
              </a:tblGrid>
              <a:tr h="79744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Планируемые результаты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b="0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(по соотнесению с задачами проекта)</a:t>
                      </a:r>
                    </a:p>
                  </a:txBody>
                  <a:tcPr anchor="ctr">
                    <a:solidFill>
                      <a:srgbClr val="3BC7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972713"/>
                  </a:ext>
                </a:extLst>
              </a:tr>
              <a:tr h="2945940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сформировано четкое понимание функционала субъектов РСНМС и понимание их взаимодействия в рамках функционала;</a:t>
                      </a:r>
                    </a:p>
                    <a:p>
                      <a:pPr marL="342900" indent="-342900" algn="just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описаны основные процессы </a:t>
                      </a:r>
                      <a:r>
                        <a:rPr lang="ru-RU" sz="1800" kern="0" baseline="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субъектов РСНМС и сформированы единые подходы к организации этих процессов</a:t>
                      </a:r>
                      <a:r>
                        <a:rPr lang="ru-RU" sz="1800" kern="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342900" indent="-342900" algn="just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разработаны критерии, показатели и механизмы оценки </a:t>
                      </a:r>
                      <a:r>
                        <a:rPr lang="ru-RU" sz="1800" kern="0" baseline="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эффективности РСНМС педагогических работников и управленческих кадров</a:t>
                      </a:r>
                      <a:r>
                        <a:rPr lang="ru-RU" sz="1800" kern="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342900" indent="-342900" algn="just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описана</a:t>
                      </a:r>
                      <a:r>
                        <a:rPr lang="ru-RU" sz="1800" kern="0" baseline="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 и принята всеми субъектами </a:t>
                      </a:r>
                      <a:r>
                        <a:rPr lang="ru-RU" sz="1800" kern="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модель управления эффективностью РСНМС;</a:t>
                      </a:r>
                    </a:p>
                    <a:p>
                      <a:pPr marL="342900" indent="-342900" algn="just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приняты</a:t>
                      </a:r>
                      <a:r>
                        <a:rPr lang="ru-RU" sz="1800" kern="0" baseline="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 управленческие решения по итогам проведенного мониторинга и скорректированы действия субъектов РСНМС</a:t>
                      </a:r>
                      <a:r>
                        <a:rPr lang="en-US" sz="1800" kern="0" baseline="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342900" indent="-342900" algn="just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0" baseline="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сформирован «стандарт качества» научно-методического сопровождения педагогических работников и управленческих кадров.</a:t>
                      </a:r>
                      <a:endParaRPr lang="ru-RU" sz="1800" kern="0" dirty="0">
                        <a:solidFill>
                          <a:schemeClr val="tx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114476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43F0D8C6-ACA7-28EA-C3C3-9FDC20B11C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76229"/>
              </p:ext>
            </p:extLst>
          </p:nvPr>
        </p:nvGraphicFramePr>
        <p:xfrm>
          <a:off x="1343923" y="867044"/>
          <a:ext cx="4351969" cy="5058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1969">
                  <a:extLst>
                    <a:ext uri="{9D8B030D-6E8A-4147-A177-3AD203B41FA5}">
                      <a16:colId xmlns:a16="http://schemas.microsoft.com/office/drawing/2014/main" val="3802897734"/>
                    </a:ext>
                  </a:extLst>
                </a:gridCol>
              </a:tblGrid>
              <a:tr h="791553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Риски реализации проекта и способы их </a:t>
                      </a: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минимизации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75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972713"/>
                  </a:ext>
                </a:extLst>
              </a:tr>
              <a:tr h="3074739"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неготовность субъектов РСНМС к открытости при взаимодействии в рамках реализации проекта (отказ от логики соответствия всем 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разрабатываемым критериям </a:t>
                      </a: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в пользу логики развития и достижения общих целей);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неготовность принятия управленческих решений на уровне субъектов РСНМС по итогам выявленных недостатков системы (контроль со стороны Комитета по образованию); 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формальное отношение субъектов к реализации проекта (вовлечение субъектов в процессы проектирования и разработки на всех этапах проекта).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kern="1200" dirty="0">
                        <a:solidFill>
                          <a:schemeClr val="tx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kern="1200" dirty="0">
                        <a:solidFill>
                          <a:schemeClr val="tx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114476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34918C1-529A-4D2D-9BBE-51CA57961F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06" y="863710"/>
            <a:ext cx="773897" cy="77389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D511DC1-000B-8163-F032-93FC390B13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298" y="1141660"/>
            <a:ext cx="678366" cy="556259"/>
          </a:xfrm>
          <a:prstGeom prst="rect">
            <a:avLst/>
          </a:prstGeom>
        </p:spPr>
      </p:pic>
      <p:pic>
        <p:nvPicPr>
          <p:cNvPr id="1026" name="Picture 2" descr="Нормативно-правовая база по направлениям деятельности — ЦГПВиБЖ">
            <a:extLst>
              <a:ext uri="{FF2B5EF4-FFF2-40B4-BE49-F238E27FC236}">
                <a16:creationId xmlns:a16="http://schemas.microsoft.com/office/drawing/2014/main" id="{A2001CC1-C7DB-0D2B-D504-9D40B39F8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51" y="5037974"/>
            <a:ext cx="678366" cy="67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73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6CDF0B5B-FEC2-4CD3-26A8-C43839AFA2F2}"/>
              </a:ext>
            </a:extLst>
          </p:cNvPr>
          <p:cNvSpPr/>
          <p:nvPr/>
        </p:nvSpPr>
        <p:spPr>
          <a:xfrm>
            <a:off x="0" y="6219737"/>
            <a:ext cx="12199664" cy="459843"/>
          </a:xfrm>
          <a:custGeom>
            <a:avLst/>
            <a:gdLst>
              <a:gd name="connsiteX0" fmla="*/ 255472 w 6183438"/>
              <a:gd name="connsiteY0" fmla="*/ 0 h 926973"/>
              <a:gd name="connsiteX1" fmla="*/ 6183438 w 6183438"/>
              <a:gd name="connsiteY1" fmla="*/ 0 h 926973"/>
              <a:gd name="connsiteX2" fmla="*/ 6183438 w 6183438"/>
              <a:gd name="connsiteY2" fmla="*/ 926973 h 926973"/>
              <a:gd name="connsiteX3" fmla="*/ 0 w 6183438"/>
              <a:gd name="connsiteY3" fmla="*/ 926973 h 926973"/>
              <a:gd name="connsiteX4" fmla="*/ 0 w 6183438"/>
              <a:gd name="connsiteY4" fmla="*/ 374432 h 92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3438" h="926973">
                <a:moveTo>
                  <a:pt x="255472" y="0"/>
                </a:moveTo>
                <a:lnTo>
                  <a:pt x="6183438" y="0"/>
                </a:lnTo>
                <a:lnTo>
                  <a:pt x="6183438" y="926973"/>
                </a:lnTo>
                <a:lnTo>
                  <a:pt x="0" y="926973"/>
                </a:lnTo>
                <a:lnTo>
                  <a:pt x="0" y="374432"/>
                </a:lnTo>
                <a:close/>
              </a:path>
            </a:pathLst>
          </a:custGeom>
          <a:solidFill>
            <a:srgbClr val="268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A825CC-218E-FE7C-BDCF-AF8C07C3D75A}"/>
              </a:ext>
            </a:extLst>
          </p:cNvPr>
          <p:cNvSpPr txBox="1"/>
          <p:nvPr/>
        </p:nvSpPr>
        <p:spPr>
          <a:xfrm>
            <a:off x="460111" y="6219737"/>
            <a:ext cx="10916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Phenomena" panose="00000500000000000000" pitchFamily="50" charset="-52"/>
              </a:rPr>
              <a:t>Развитие ЕФС НМС педагогических работников и управленческих кадров: вклад регионов</a:t>
            </a:r>
            <a:r>
              <a:rPr lang="en-US" sz="2000" dirty="0">
                <a:solidFill>
                  <a:schemeClr val="bg1"/>
                </a:solidFill>
                <a:latin typeface="Phenomena" panose="00000500000000000000" pitchFamily="50" charset="-52"/>
              </a:rPr>
              <a:t>. </a:t>
            </a:r>
            <a:r>
              <a:rPr lang="ru-RU" sz="2000" dirty="0">
                <a:solidFill>
                  <a:schemeClr val="bg1"/>
                </a:solidFill>
                <a:latin typeface="Phenomena" panose="00000500000000000000" pitchFamily="50" charset="-52"/>
              </a:rPr>
              <a:t>Санкт-Петербург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8E2352-68F0-8F25-0BB3-949C59021A2E}"/>
              </a:ext>
            </a:extLst>
          </p:cNvPr>
          <p:cNvSpPr txBox="1"/>
          <p:nvPr/>
        </p:nvSpPr>
        <p:spPr>
          <a:xfrm>
            <a:off x="1510302" y="278199"/>
            <a:ext cx="9435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>
                <a:solidFill>
                  <a:srgbClr val="2680BE"/>
                </a:solidFill>
                <a:latin typeface="Phenomena" panose="00000500000000000000" pitchFamily="50" charset="-52"/>
              </a:rPr>
              <a:t>Системные эффекты реализации проекта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A660A52-9EEF-CD6F-E0A9-9652BE1C38B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522" y="295602"/>
            <a:ext cx="593761" cy="567372"/>
          </a:xfrm>
          <a:prstGeom prst="rect">
            <a:avLst/>
          </a:prstGeom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14D155F9-63D2-DAE2-33B9-8878C5ABD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277179"/>
              </p:ext>
            </p:extLst>
          </p:nvPr>
        </p:nvGraphicFramePr>
        <p:xfrm>
          <a:off x="127164" y="1066607"/>
          <a:ext cx="11815792" cy="4720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6486">
                  <a:extLst>
                    <a:ext uri="{9D8B030D-6E8A-4147-A177-3AD203B41FA5}">
                      <a16:colId xmlns:a16="http://schemas.microsoft.com/office/drawing/2014/main" val="969676916"/>
                    </a:ext>
                  </a:extLst>
                </a:gridCol>
                <a:gridCol w="9069306">
                  <a:extLst>
                    <a:ext uri="{9D8B030D-6E8A-4147-A177-3AD203B41FA5}">
                      <a16:colId xmlns:a16="http://schemas.microsoft.com/office/drawing/2014/main" val="3175162386"/>
                    </a:ext>
                  </a:extLst>
                </a:gridCol>
              </a:tblGrid>
              <a:tr h="759192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Категория </a:t>
                      </a:r>
                      <a:r>
                        <a:rPr lang="ru-RU" sz="2000" b="1" kern="1200" err="1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благополучателей</a:t>
                      </a:r>
                      <a:endParaRPr lang="ru-RU" sz="2000" b="1" kern="1200">
                        <a:solidFill>
                          <a:schemeClr val="bg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C6FB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Системные эффекты реализации проекта</a:t>
                      </a:r>
                    </a:p>
                  </a:txBody>
                  <a:tcPr anchor="ctr">
                    <a:solidFill>
                      <a:srgbClr val="3C6F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573084"/>
                  </a:ext>
                </a:extLst>
              </a:tr>
              <a:tr h="135205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Региональная система образования</a:t>
                      </a:r>
                    </a:p>
                  </a:txBody>
                  <a:tcPr anchor="ctr">
                    <a:solidFill>
                      <a:srgbClr val="D7562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повышение эффективности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системы научно-методического 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сопровождения педагогических работников и управленческих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кадров; 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возможность управления эффективностью методического сопровождения 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педагогических работников и управленческих кадров в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регионе, включая принятие решений, основанных на фактах;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altLang="ru-RU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актуализация организационно-управленческой структуры </a:t>
                      </a:r>
                      <a:r>
                        <a:rPr kumimoji="0" lang="ru-RU" alt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РСНМС</a:t>
                      </a:r>
                      <a:r>
                        <a:rPr kumimoji="0" lang="ru-RU" altLang="ru-RU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;</a:t>
                      </a:r>
                      <a:endParaRPr kumimoji="0" lang="ru-RU" altLang="ru-RU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875748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Субъекты РСНМС</a:t>
                      </a:r>
                    </a:p>
                  </a:txBody>
                  <a:tcPr anchor="ctr">
                    <a:solidFill>
                      <a:srgbClr val="3BC7E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расширение сети взаимовыгодных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партнёрств внутри РСНМС;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согласованность действий и понимание своих зон ответственности;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понимание запроса к качеству организации процессов и к качеству результатов НМС;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972165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Образовательные организации</a:t>
                      </a:r>
                    </a:p>
                  </a:txBody>
                  <a:tcPr anchor="ctr">
                    <a:solidFill>
                      <a:srgbClr val="A4401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понимание возможностей использования потенциала РСНМС для достижения целей ОО;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открытость и доступность информации о функционировании РСНМС;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понимание принципов выстраивания работы по сопровождению педагогических работников в ОО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;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797840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Педагогические работники</a:t>
                      </a:r>
                    </a:p>
                  </a:txBody>
                  <a:tcPr anchor="ctr">
                    <a:solidFill>
                      <a:srgbClr val="FEB934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altLang="ru-RU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 повышение удовлетворенности качеством НМС</a:t>
                      </a:r>
                      <a:r>
                        <a:rPr kumimoji="0" lang="en-US" altLang="ru-RU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;</a:t>
                      </a:r>
                      <a:endParaRPr kumimoji="0" lang="ru-RU" altLang="ru-RU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alt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понимание возможностей для непрерывного повышения профессионального мастерства;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alt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использование возможностей РСНМС для непрерывного повышения профессионального мастерства.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645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780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06E92E9B46C6746895F366F454F21E8" ma:contentTypeVersion="16" ma:contentTypeDescription="Создание документа." ma:contentTypeScope="" ma:versionID="afb93eb69feb438f4ac83187456b278f">
  <xsd:schema xmlns:xsd="http://www.w3.org/2001/XMLSchema" xmlns:xs="http://www.w3.org/2001/XMLSchema" xmlns:p="http://schemas.microsoft.com/office/2006/metadata/properties" xmlns:ns3="baf1c7a2-030d-4dc9-8d70-7e6c530562d5" xmlns:ns4="2b32e579-c3b9-4446-a04e-18ee47d3a5de" targetNamespace="http://schemas.microsoft.com/office/2006/metadata/properties" ma:root="true" ma:fieldsID="e464799deda87b4f46e834edb8bd7609" ns3:_="" ns4:_="">
    <xsd:import namespace="baf1c7a2-030d-4dc9-8d70-7e6c530562d5"/>
    <xsd:import namespace="2b32e579-c3b9-4446-a04e-18ee47d3a5d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_activity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f1c7a2-030d-4dc9-8d70-7e6c530562d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Хэш подсказки о совместном доступе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32e579-c3b9-4446-a04e-18ee47d3a5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b32e579-c3b9-4446-a04e-18ee47d3a5de" xsi:nil="true"/>
  </documentManagement>
</p:properties>
</file>

<file path=customXml/itemProps1.xml><?xml version="1.0" encoding="utf-8"?>
<ds:datastoreItem xmlns:ds="http://schemas.openxmlformats.org/officeDocument/2006/customXml" ds:itemID="{C5420B8B-AF93-4B88-B4C3-8FF0811D07E7}">
  <ds:schemaRefs>
    <ds:schemaRef ds:uri="2b32e579-c3b9-4446-a04e-18ee47d3a5de"/>
    <ds:schemaRef ds:uri="baf1c7a2-030d-4dc9-8d70-7e6c530562d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69BF8B4-206A-48AD-BEB5-8FF206579F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E6A4DA-C5CC-4CD1-A702-7E138ED0A775}">
  <ds:schemaRefs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baf1c7a2-030d-4dc9-8d70-7e6c530562d5"/>
    <ds:schemaRef ds:uri="http://purl.org/dc/terms/"/>
    <ds:schemaRef ds:uri="2b32e579-c3b9-4446-a04e-18ee47d3a5de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1645</TotalTime>
  <Words>1689</Words>
  <Application>Microsoft Office PowerPoint</Application>
  <PresentationFormat>Широкоэкранный</PresentationFormat>
  <Paragraphs>220</Paragraphs>
  <Slides>12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Calibri</vt:lpstr>
      <vt:lpstr>Calibri Light</vt:lpstr>
      <vt:lpstr>Comic Sans MS</vt:lpstr>
      <vt:lpstr>Phenomena</vt:lpstr>
      <vt:lpstr>Arial</vt:lpstr>
      <vt:lpstr>Open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Калинкина Марина В.</dc:creator>
  <cp:lastModifiedBy>Elena</cp:lastModifiedBy>
  <cp:revision>88</cp:revision>
  <dcterms:created xsi:type="dcterms:W3CDTF">2023-03-13T07:24:05Z</dcterms:created>
  <dcterms:modified xsi:type="dcterms:W3CDTF">2023-11-17T20:39:32Z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0x010100806E92E9B46C6746895F366F454F21E8</vt:lpwstr>
  </property>
</Properties>
</file>