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2" r:id="rId2"/>
    <p:sldId id="263" r:id="rId3"/>
    <p:sldId id="264" r:id="rId4"/>
  </p:sldIdLst>
  <p:sldSz cx="12192000" cy="6858000"/>
  <p:notesSz cx="6810375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2" cy="498852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7" y="0"/>
            <a:ext cx="2951162" cy="498852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r">
              <a:defRPr sz="1200"/>
            </a:lvl1pPr>
          </a:lstStyle>
          <a:p>
            <a:fld id="{32304D9C-C0E3-480E-998C-87E9819CBA61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86" tIns="45793" rIns="91586" bIns="4579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5"/>
          </a:xfrm>
          <a:prstGeom prst="rect">
            <a:avLst/>
          </a:prstGeom>
        </p:spPr>
        <p:txBody>
          <a:bodyPr vert="horz" lIns="91586" tIns="45793" rIns="91586" bIns="4579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2"/>
            <a:ext cx="2951162" cy="498851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7" y="9443662"/>
            <a:ext cx="2951162" cy="498851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r">
              <a:defRPr sz="1200"/>
            </a:lvl1pPr>
          </a:lstStyle>
          <a:p>
            <a:fld id="{733919AA-D484-49D3-AAE8-8D17184BD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202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3835" indent="-286091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363" indent="-228872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110" indent="-228872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9858" indent="-228872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603" indent="-22887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5349" indent="-22887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3094" indent="-22887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0840" indent="-22887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DEAEDCC-4A01-42FE-8D05-92944EEBC4BF}" type="slidenum">
              <a:rPr lang="ru-RU" altLang="ru-RU" sz="1200"/>
              <a:pPr/>
              <a:t>1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3408630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3835" indent="-286091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363" indent="-228872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110" indent="-228872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9858" indent="-228872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603" indent="-22887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5349" indent="-22887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3094" indent="-22887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0840" indent="-22887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DEAEDCC-4A01-42FE-8D05-92944EEBC4BF}" type="slidenum">
              <a:rPr lang="ru-RU" altLang="ru-RU" sz="1200"/>
              <a:pPr/>
              <a:t>2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4150041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3835" indent="-286091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363" indent="-228872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110" indent="-228872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9858" indent="-228872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603" indent="-22887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5349" indent="-22887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3094" indent="-22887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0840" indent="-22887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DEAEDCC-4A01-42FE-8D05-92944EEBC4BF}" type="slidenum">
              <a:rPr lang="ru-RU" altLang="ru-RU" sz="1200"/>
              <a:pPr/>
              <a:t>3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816944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A766-3D9C-4C09-931F-B86324FDB7D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B03F5-BD7D-4087-9619-FE00492EC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689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A766-3D9C-4C09-931F-B86324FDB7D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B03F5-BD7D-4087-9619-FE00492EC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218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A766-3D9C-4C09-931F-B86324FDB7D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B03F5-BD7D-4087-9619-FE00492EC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78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A766-3D9C-4C09-931F-B86324FDB7D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B03F5-BD7D-4087-9619-FE00492EC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676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A766-3D9C-4C09-931F-B86324FDB7D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B03F5-BD7D-4087-9619-FE00492EC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799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A766-3D9C-4C09-931F-B86324FDB7D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B03F5-BD7D-4087-9619-FE00492EC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512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A766-3D9C-4C09-931F-B86324FDB7D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B03F5-BD7D-4087-9619-FE00492EC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46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A766-3D9C-4C09-931F-B86324FDB7D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B03F5-BD7D-4087-9619-FE00492EC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000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A766-3D9C-4C09-931F-B86324FDB7D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B03F5-BD7D-4087-9619-FE00492EC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7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A766-3D9C-4C09-931F-B86324FDB7D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B03F5-BD7D-4087-9619-FE00492EC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2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A766-3D9C-4C09-931F-B86324FDB7D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B03F5-BD7D-4087-9619-FE00492EC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12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0A766-3D9C-4C09-931F-B86324FDB7D2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B03F5-BD7D-4087-9619-FE00492EC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80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700" b="1" dirty="0" smtClean="0">
                <a:solidFill>
                  <a:srgbClr val="000000"/>
                </a:solidFill>
              </a:rPr>
              <a:t>	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700" b="1" dirty="0">
                <a:solidFill>
                  <a:srgbClr val="000000"/>
                </a:solidFill>
              </a:rPr>
              <a:t>	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Ученое звание доцента </a:t>
            </a:r>
            <a:r>
              <a:rPr lang="ru-RU" altLang="ru-RU" sz="1600" dirty="0" smtClean="0">
                <a:solidFill>
                  <a:srgbClr val="000000"/>
                </a:solidFill>
              </a:rPr>
              <a:t>по научной специальности 5.9.8 – «Теоретическая, прикладная и сравнительно-сопоставительная лингвистика».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b="1" dirty="0" smtClean="0">
                <a:solidFill>
                  <a:srgbClr val="000000"/>
                </a:solidFill>
              </a:rPr>
              <a:t>	</a:t>
            </a:r>
            <a:r>
              <a:rPr lang="ru-RU" altLang="ru-RU" sz="1600" b="1" dirty="0" err="1" smtClean="0">
                <a:solidFill>
                  <a:srgbClr val="000000"/>
                </a:solidFill>
              </a:rPr>
              <a:t>Филясова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 Юлия Анатольевна, </a:t>
            </a:r>
            <a:r>
              <a:rPr lang="ru-RU" altLang="ru-RU" sz="1600" dirty="0" smtClean="0"/>
              <a:t>1985, доцент кафедры </a:t>
            </a:r>
            <a:r>
              <a:rPr lang="ru-RU" altLang="ru-RU" sz="1600" dirty="0"/>
              <a:t>английского языка для профессиональной коммуникации.</a:t>
            </a:r>
            <a:endParaRPr lang="ru-RU" altLang="ru-RU" sz="1600" dirty="0" smtClean="0"/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dirty="0" smtClean="0"/>
              <a:t>	</a:t>
            </a:r>
            <a:r>
              <a:rPr lang="ru-RU" altLang="ru-RU" sz="1600" b="1" dirty="0" smtClean="0"/>
              <a:t>Стаж</a:t>
            </a:r>
            <a:r>
              <a:rPr lang="ru-RU" altLang="ru-RU" sz="1600" dirty="0" smtClean="0"/>
              <a:t> научно-педагогической работы </a:t>
            </a:r>
            <a:r>
              <a:rPr lang="ru-RU" altLang="ru-RU" sz="1600" dirty="0" err="1" smtClean="0"/>
              <a:t>Филясовой</a:t>
            </a:r>
            <a:r>
              <a:rPr lang="ru-RU" altLang="ru-RU" sz="1600" dirty="0" smtClean="0"/>
              <a:t> Юлии Анатольевны в образовательных организациях высшего образования –  11 лет, в том числе  11 лет - стаж педагогической работы по научной специальности</a:t>
            </a:r>
            <a:r>
              <a:rPr lang="ru-RU" altLang="ru-RU" sz="1600" dirty="0"/>
              <a:t> </a:t>
            </a:r>
            <a:r>
              <a:rPr lang="ru-RU" altLang="ru-RU" sz="1600" dirty="0">
                <a:solidFill>
                  <a:srgbClr val="000000"/>
                </a:solidFill>
              </a:rPr>
              <a:t>5.9.8 – «Теоретическая, прикладная и сравнительно-сопоставительная лингвистика</a:t>
            </a:r>
            <a:r>
              <a:rPr lang="ru-RU" altLang="ru-RU" sz="1600" dirty="0" smtClean="0">
                <a:solidFill>
                  <a:srgbClr val="000000"/>
                </a:solidFill>
              </a:rPr>
              <a:t>».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dirty="0">
                <a:solidFill>
                  <a:srgbClr val="FF0000"/>
                </a:solidFill>
              </a:rPr>
              <a:t>	</a:t>
            </a:r>
            <a:r>
              <a:rPr lang="ru-RU" altLang="ru-RU" sz="1600" dirty="0" smtClean="0"/>
              <a:t>Ученая степень </a:t>
            </a:r>
            <a:r>
              <a:rPr lang="ru-RU" altLang="ru-RU" sz="1600" b="1" dirty="0"/>
              <a:t>кандидата</a:t>
            </a:r>
            <a:r>
              <a:rPr lang="ru-RU" altLang="ru-RU" sz="1600" dirty="0"/>
              <a:t> </a:t>
            </a:r>
            <a:r>
              <a:rPr lang="ru-RU" altLang="ru-RU" sz="1600" dirty="0" smtClean="0"/>
              <a:t>филологических наук </a:t>
            </a:r>
            <a:r>
              <a:rPr lang="ru-RU" altLang="ru-RU" sz="1600" dirty="0"/>
              <a:t>присуждена решением диссертационного совета Д </a:t>
            </a:r>
            <a:r>
              <a:rPr lang="ru-RU" altLang="ru-RU" sz="1600" dirty="0" smtClean="0"/>
              <a:t>212.232.23 созданного на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dirty="0" smtClean="0"/>
              <a:t>базе Санкт-Петербургского государственного университета от 24 ноября 2010 г. № 11. Диплом ДКН № 148722 выдан приказом Министерства образования и науки Российской Федерации от 29.12.2011 № 45/нк-1.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dirty="0" smtClean="0"/>
              <a:t>	За последние 3 года по научной специальности, указанной в аттестационном деле, опубликовала 7 научных трудов в рецензируемых научных изданиях и 2 учебных издания.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	</a:t>
            </a:r>
            <a:r>
              <a:rPr lang="ru-RU" sz="1600" b="1" dirty="0" smtClean="0"/>
              <a:t>Ведет практические занятия: </a:t>
            </a:r>
            <a:r>
              <a:rPr lang="ru-RU" sz="1600" dirty="0" smtClean="0"/>
              <a:t>«Иностранный язык (английский)», «Иностранный язык в публичных коммуникациях», «Иностранный язык в профессиональной коммуникации».</a:t>
            </a:r>
            <a:endParaRPr lang="ru-RU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20363" y="5892502"/>
            <a:ext cx="51998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400" b="1" i="1" dirty="0">
              <a:solidFill>
                <a:prstClr val="black"/>
              </a:solidFill>
              <a:latin typeface="Open San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31272" y="3806675"/>
            <a:ext cx="5288932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prstClr val="black"/>
                </a:solidFill>
                <a:latin typeface="Open Sans"/>
              </a:rPr>
              <a:t>Результаты голосования членов ученого совета университета: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  <a:latin typeface="Open Sans"/>
              </a:rPr>
              <a:t>«За» </a:t>
            </a:r>
            <a:r>
              <a:rPr lang="ru-RU" sz="1400" dirty="0">
                <a:solidFill>
                  <a:prstClr val="black"/>
                </a:solidFill>
                <a:latin typeface="Open Sans"/>
              </a:rPr>
              <a:t>- </a:t>
            </a:r>
            <a:r>
              <a:rPr lang="ru-RU" sz="1400" dirty="0" smtClean="0">
                <a:solidFill>
                  <a:prstClr val="black"/>
                </a:solidFill>
                <a:latin typeface="Open Sans"/>
              </a:rPr>
              <a:t>55; </a:t>
            </a:r>
            <a:r>
              <a:rPr lang="ru-RU" sz="1400" i="1" dirty="0">
                <a:solidFill>
                  <a:prstClr val="black"/>
                </a:solidFill>
                <a:latin typeface="Open Sans"/>
              </a:rPr>
              <a:t>«Против»</a:t>
            </a:r>
            <a:r>
              <a:rPr lang="ru-RU" sz="1400" dirty="0">
                <a:solidFill>
                  <a:prstClr val="black"/>
                </a:solidFill>
                <a:latin typeface="Open Sans"/>
              </a:rPr>
              <a:t> - </a:t>
            </a:r>
            <a:r>
              <a:rPr lang="ru-RU" sz="1400" dirty="0" smtClean="0">
                <a:solidFill>
                  <a:prstClr val="black"/>
                </a:solidFill>
                <a:latin typeface="Open Sans"/>
              </a:rPr>
              <a:t>1; </a:t>
            </a:r>
            <a:r>
              <a:rPr lang="ru-RU" sz="1400" i="1" dirty="0">
                <a:solidFill>
                  <a:prstClr val="black"/>
                </a:solidFill>
                <a:latin typeface="Open Sans"/>
              </a:rPr>
              <a:t>«Недействительно» </a:t>
            </a:r>
            <a:r>
              <a:rPr lang="ru-RU" sz="1400" dirty="0">
                <a:solidFill>
                  <a:prstClr val="black"/>
                </a:solidFill>
                <a:latin typeface="Open Sans"/>
              </a:rPr>
              <a:t>- </a:t>
            </a:r>
            <a:r>
              <a:rPr lang="ru-RU" sz="1400" dirty="0" smtClean="0">
                <a:solidFill>
                  <a:prstClr val="black"/>
                </a:solidFill>
                <a:latin typeface="Open Sans"/>
              </a:rPr>
              <a:t>нет</a:t>
            </a:r>
            <a:endParaRPr lang="ru-RU" sz="1400" dirty="0">
              <a:solidFill>
                <a:prstClr val="black"/>
              </a:solidFill>
              <a:latin typeface="Open Sans"/>
            </a:endParaRPr>
          </a:p>
          <a:p>
            <a:pPr lvl="0"/>
            <a:endParaRPr lang="ru-RU" sz="1500" dirty="0" smtClean="0">
              <a:solidFill>
                <a:prstClr val="black"/>
              </a:solidFill>
            </a:endParaRPr>
          </a:p>
          <a:p>
            <a:pPr lvl="0"/>
            <a:endParaRPr lang="ru-RU" sz="1600" dirty="0" smtClean="0">
              <a:solidFill>
                <a:prstClr val="black"/>
              </a:solidFill>
            </a:endParaRPr>
          </a:p>
          <a:p>
            <a:pPr lvl="0"/>
            <a:endParaRPr lang="ru-RU" sz="1600" dirty="0">
              <a:solidFill>
                <a:prstClr val="black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781877"/>
              </p:ext>
            </p:extLst>
          </p:nvPr>
        </p:nvGraphicFramePr>
        <p:xfrm>
          <a:off x="1011114" y="3806675"/>
          <a:ext cx="5720158" cy="2340128"/>
        </p:xfrm>
        <a:graphic>
          <a:graphicData uri="http://schemas.openxmlformats.org/drawingml/2006/table">
            <a:tbl>
              <a:tblPr/>
              <a:tblGrid>
                <a:gridCol w="2254654">
                  <a:extLst>
                    <a:ext uri="{9D8B030D-6E8A-4147-A177-3AD203B41FA5}">
                      <a16:colId xmlns:a16="http://schemas.microsoft.com/office/drawing/2014/main" val="3146227283"/>
                    </a:ext>
                  </a:extLst>
                </a:gridCol>
                <a:gridCol w="1603831">
                  <a:extLst>
                    <a:ext uri="{9D8B030D-6E8A-4147-A177-3AD203B41FA5}">
                      <a16:colId xmlns:a16="http://schemas.microsoft.com/office/drawing/2014/main" val="757505379"/>
                    </a:ext>
                  </a:extLst>
                </a:gridCol>
                <a:gridCol w="1861673">
                  <a:extLst>
                    <a:ext uri="{9D8B030D-6E8A-4147-A177-3AD203B41FA5}">
                      <a16:colId xmlns:a16="http://schemas.microsoft.com/office/drawing/2014/main" val="3525879043"/>
                    </a:ext>
                  </a:extLst>
                </a:gridCol>
              </a:tblGrid>
              <a:tr h="55704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Индекс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Публикаций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Цитирований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432481"/>
                  </a:ext>
                </a:extLst>
              </a:tr>
              <a:tr h="246611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РИНЦ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150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570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293530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РИНЦ</a:t>
                      </a:r>
                      <a:r>
                        <a:rPr lang="ru-RU" b="1" baseline="0" dirty="0" smtClean="0"/>
                        <a:t> Ядро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30</a:t>
                      </a:r>
                      <a:endParaRPr lang="ru-RU" b="1" dirty="0"/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74</a:t>
                      </a:r>
                      <a:endParaRPr lang="ru-RU" b="1" dirty="0"/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2266708"/>
                  </a:ext>
                </a:extLst>
              </a:tr>
              <a:tr h="268778">
                <a:tc>
                  <a:txBody>
                    <a:bodyPr/>
                    <a:lstStyle/>
                    <a:p>
                      <a:pPr rtl="0" fontAlgn="t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РИНЦ 5 лет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177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21930"/>
                  </a:ext>
                </a:extLst>
              </a:tr>
              <a:tr h="26877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РИНЦ Ядро 5 лет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12</a:t>
                      </a:r>
                      <a:endParaRPr lang="ru-RU" b="1" dirty="0"/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19</a:t>
                      </a:r>
                      <a:endParaRPr lang="ru-RU" b="1" dirty="0"/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954837"/>
                  </a:ext>
                </a:extLst>
              </a:tr>
              <a:tr h="26877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РИНЦ ВАК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247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17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322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700" b="1" dirty="0" smtClean="0">
                <a:solidFill>
                  <a:srgbClr val="000000"/>
                </a:solidFill>
              </a:rPr>
              <a:t>	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700" b="1" dirty="0">
                <a:solidFill>
                  <a:srgbClr val="000000"/>
                </a:solidFill>
              </a:rPr>
              <a:t>	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Ученое звание доцента </a:t>
            </a:r>
            <a:r>
              <a:rPr lang="ru-RU" altLang="ru-RU" sz="1600" dirty="0" smtClean="0">
                <a:solidFill>
                  <a:srgbClr val="000000"/>
                </a:solidFill>
              </a:rPr>
              <a:t>по научной специальности 5.</a:t>
            </a:r>
            <a:r>
              <a:rPr lang="en-US" altLang="ru-RU" sz="1600" dirty="0" smtClean="0">
                <a:solidFill>
                  <a:srgbClr val="000000"/>
                </a:solidFill>
              </a:rPr>
              <a:t>8</a:t>
            </a:r>
            <a:r>
              <a:rPr lang="ru-RU" altLang="ru-RU" sz="1600" dirty="0" smtClean="0">
                <a:solidFill>
                  <a:srgbClr val="000000"/>
                </a:solidFill>
              </a:rPr>
              <a:t>.</a:t>
            </a:r>
            <a:r>
              <a:rPr lang="ru-RU" altLang="ru-RU" sz="1600" dirty="0">
                <a:solidFill>
                  <a:srgbClr val="000000"/>
                </a:solidFill>
              </a:rPr>
              <a:t>7</a:t>
            </a:r>
            <a:r>
              <a:rPr lang="ru-RU" altLang="ru-RU" sz="1600" dirty="0" smtClean="0">
                <a:solidFill>
                  <a:srgbClr val="000000"/>
                </a:solidFill>
              </a:rPr>
              <a:t> – «Методология и технология профессионального образования».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b="1" dirty="0" smtClean="0">
                <a:solidFill>
                  <a:srgbClr val="000000"/>
                </a:solidFill>
              </a:rPr>
              <a:t>	Хахалина Марина Сергеевна, </a:t>
            </a:r>
            <a:r>
              <a:rPr lang="ru-RU" altLang="ru-RU" sz="1600" dirty="0" smtClean="0"/>
              <a:t>1984, доцент кафедры </a:t>
            </a:r>
            <a:r>
              <a:rPr lang="ru-RU" altLang="ru-RU" sz="1600" dirty="0"/>
              <a:t>английского языка для профессиональной коммуникации.</a:t>
            </a:r>
            <a:endParaRPr lang="ru-RU" altLang="ru-RU" sz="1600" dirty="0" smtClean="0"/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dirty="0" smtClean="0"/>
              <a:t>	</a:t>
            </a:r>
            <a:r>
              <a:rPr lang="ru-RU" altLang="ru-RU" sz="1600" b="1" dirty="0" smtClean="0"/>
              <a:t>Стаж</a:t>
            </a:r>
            <a:r>
              <a:rPr lang="ru-RU" altLang="ru-RU" sz="1600" dirty="0" smtClean="0"/>
              <a:t> научно-педагогической работы </a:t>
            </a:r>
            <a:r>
              <a:rPr lang="ru-RU" altLang="ru-RU" sz="1600" dirty="0" err="1" smtClean="0"/>
              <a:t>Хахалиной</a:t>
            </a:r>
            <a:r>
              <a:rPr lang="ru-RU" altLang="ru-RU" sz="1600" dirty="0" smtClean="0"/>
              <a:t> Марины Сергеевны в образовательных организациях высшего образования –  17 лет, в том числе  17 лет - стаж педагогической работы по научной специальности</a:t>
            </a:r>
            <a:r>
              <a:rPr lang="ru-RU" altLang="ru-RU" sz="1600" dirty="0"/>
              <a:t> </a:t>
            </a:r>
            <a:r>
              <a:rPr lang="ru-RU" altLang="ru-RU" sz="1600" dirty="0">
                <a:solidFill>
                  <a:srgbClr val="000000"/>
                </a:solidFill>
              </a:rPr>
              <a:t>5.8.7 – «Методология и технология профессионального образования».</a:t>
            </a:r>
            <a:r>
              <a:rPr lang="ru-RU" altLang="ru-RU" sz="1600" dirty="0" smtClean="0"/>
              <a:t> </a:t>
            </a:r>
            <a:endParaRPr lang="ru-RU" altLang="ru-RU" sz="16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dirty="0">
                <a:solidFill>
                  <a:srgbClr val="FF0000"/>
                </a:solidFill>
              </a:rPr>
              <a:t>	</a:t>
            </a:r>
            <a:r>
              <a:rPr lang="ru-RU" altLang="ru-RU" sz="1600" dirty="0" smtClean="0"/>
              <a:t>Ученая степень </a:t>
            </a:r>
            <a:r>
              <a:rPr lang="ru-RU" altLang="ru-RU" sz="1600" b="1" dirty="0"/>
              <a:t>кандидата</a:t>
            </a:r>
            <a:r>
              <a:rPr lang="ru-RU" altLang="ru-RU" sz="1600" dirty="0"/>
              <a:t> </a:t>
            </a:r>
            <a:r>
              <a:rPr lang="ru-RU" altLang="ru-RU" sz="1600" dirty="0" smtClean="0"/>
              <a:t>химических наук </a:t>
            </a:r>
            <a:r>
              <a:rPr lang="ru-RU" altLang="ru-RU" sz="1600" dirty="0"/>
              <a:t>присуждена решением диссертационного совета Д </a:t>
            </a:r>
            <a:r>
              <a:rPr lang="ru-RU" altLang="ru-RU" sz="1600" dirty="0" smtClean="0"/>
              <a:t>212.199.22 созданного на базе Российского педагогического университета им. А.И. Герцена от 26 ноября 2009 г. № 8. Диплом ДКН № 104671 выдан приказом Министерства образования и науки Российской Федерации от 12.03.2010 № 10к/73.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dirty="0" smtClean="0"/>
              <a:t>	За последние 3 года по научной специальности, указанной в аттестационном деле, опубликовала 7 научных трудов в рецензируемых научных изданиях и 4 учебных издания.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	</a:t>
            </a:r>
            <a:r>
              <a:rPr lang="ru-RU" sz="1600" b="1" dirty="0" smtClean="0"/>
              <a:t>Ведет лекционные </a:t>
            </a:r>
            <a:r>
              <a:rPr lang="ru-RU" sz="1600" b="1" dirty="0"/>
              <a:t>занятия: </a:t>
            </a:r>
            <a:r>
              <a:rPr lang="ru-RU" sz="1600" dirty="0" smtClean="0"/>
              <a:t>«Иностранный язык в профессиональной коммуникации», «Основы теории второго иностранного языка».</a:t>
            </a:r>
            <a:endParaRPr lang="ru-RU" altLang="ru-RU" sz="1600" dirty="0" smtClean="0"/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b="1" dirty="0" smtClean="0"/>
              <a:t>	</a:t>
            </a:r>
            <a:r>
              <a:rPr lang="ru-RU" sz="1600" b="1" dirty="0" smtClean="0"/>
              <a:t>Ведет практические занятия: </a:t>
            </a:r>
            <a:r>
              <a:rPr lang="ru-RU" sz="1600" dirty="0"/>
              <a:t>«Иностранный язык в профессиональной коммуникации», «Основы теории второго иностранного языка</a:t>
            </a:r>
            <a:r>
              <a:rPr lang="ru-RU" sz="1600" dirty="0" smtClean="0"/>
              <a:t>», «Перевод научно-технической литературы»</a:t>
            </a:r>
            <a:endParaRPr lang="ru-RU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20363" y="5892502"/>
            <a:ext cx="51998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400" b="1" i="1" dirty="0">
              <a:solidFill>
                <a:prstClr val="black"/>
              </a:solidFill>
              <a:latin typeface="Open San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31272" y="3806675"/>
            <a:ext cx="5288932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prstClr val="black"/>
                </a:solidFill>
                <a:latin typeface="Open Sans"/>
              </a:rPr>
              <a:t>Результаты голосования членов ученого совета университета: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  <a:latin typeface="Open Sans"/>
              </a:rPr>
              <a:t>«За» </a:t>
            </a:r>
            <a:r>
              <a:rPr lang="ru-RU" sz="1400" dirty="0">
                <a:solidFill>
                  <a:prstClr val="black"/>
                </a:solidFill>
                <a:latin typeface="Open Sans"/>
              </a:rPr>
              <a:t>- 55; </a:t>
            </a:r>
            <a:r>
              <a:rPr lang="ru-RU" sz="1400" i="1" dirty="0">
                <a:solidFill>
                  <a:prstClr val="black"/>
                </a:solidFill>
                <a:latin typeface="Open Sans"/>
              </a:rPr>
              <a:t>«Против»</a:t>
            </a:r>
            <a:r>
              <a:rPr lang="ru-RU" sz="1400" dirty="0">
                <a:solidFill>
                  <a:prstClr val="black"/>
                </a:solidFill>
                <a:latin typeface="Open Sans"/>
              </a:rPr>
              <a:t> - </a:t>
            </a:r>
            <a:r>
              <a:rPr lang="ru-RU" sz="1400" dirty="0" smtClean="0">
                <a:solidFill>
                  <a:prstClr val="black"/>
                </a:solidFill>
                <a:latin typeface="Open Sans"/>
              </a:rPr>
              <a:t>1; </a:t>
            </a:r>
            <a:r>
              <a:rPr lang="ru-RU" sz="1400" i="1" dirty="0">
                <a:solidFill>
                  <a:prstClr val="black"/>
                </a:solidFill>
                <a:latin typeface="Open Sans"/>
              </a:rPr>
              <a:t>«Недействительно» </a:t>
            </a:r>
            <a:r>
              <a:rPr lang="ru-RU" sz="1400" dirty="0">
                <a:solidFill>
                  <a:prstClr val="black"/>
                </a:solidFill>
                <a:latin typeface="Open Sans"/>
              </a:rPr>
              <a:t>- нет</a:t>
            </a:r>
          </a:p>
          <a:p>
            <a:pPr lvl="0"/>
            <a:endParaRPr lang="ru-RU" sz="1500" dirty="0" smtClean="0">
              <a:solidFill>
                <a:prstClr val="black"/>
              </a:solidFill>
            </a:endParaRPr>
          </a:p>
          <a:p>
            <a:pPr lvl="0"/>
            <a:endParaRPr lang="ru-RU" sz="1600" dirty="0" smtClean="0">
              <a:solidFill>
                <a:prstClr val="black"/>
              </a:solidFill>
            </a:endParaRPr>
          </a:p>
          <a:p>
            <a:pPr lvl="0"/>
            <a:endParaRPr lang="ru-RU" sz="1600" dirty="0">
              <a:solidFill>
                <a:prstClr val="black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529032"/>
              </p:ext>
            </p:extLst>
          </p:nvPr>
        </p:nvGraphicFramePr>
        <p:xfrm>
          <a:off x="1011114" y="3806675"/>
          <a:ext cx="5720158" cy="2340128"/>
        </p:xfrm>
        <a:graphic>
          <a:graphicData uri="http://schemas.openxmlformats.org/drawingml/2006/table">
            <a:tbl>
              <a:tblPr/>
              <a:tblGrid>
                <a:gridCol w="2254654">
                  <a:extLst>
                    <a:ext uri="{9D8B030D-6E8A-4147-A177-3AD203B41FA5}">
                      <a16:colId xmlns:a16="http://schemas.microsoft.com/office/drawing/2014/main" val="3146227283"/>
                    </a:ext>
                  </a:extLst>
                </a:gridCol>
                <a:gridCol w="1603831">
                  <a:extLst>
                    <a:ext uri="{9D8B030D-6E8A-4147-A177-3AD203B41FA5}">
                      <a16:colId xmlns:a16="http://schemas.microsoft.com/office/drawing/2014/main" val="757505379"/>
                    </a:ext>
                  </a:extLst>
                </a:gridCol>
                <a:gridCol w="1861673">
                  <a:extLst>
                    <a:ext uri="{9D8B030D-6E8A-4147-A177-3AD203B41FA5}">
                      <a16:colId xmlns:a16="http://schemas.microsoft.com/office/drawing/2014/main" val="3525879043"/>
                    </a:ext>
                  </a:extLst>
                </a:gridCol>
              </a:tblGrid>
              <a:tr h="55704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Индекс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Публикаций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Цитирований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432481"/>
                  </a:ext>
                </a:extLst>
              </a:tr>
              <a:tr h="246611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РИНЦ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155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293530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РИНЦ</a:t>
                      </a:r>
                      <a:r>
                        <a:rPr lang="ru-RU" b="1" baseline="0" dirty="0" smtClean="0"/>
                        <a:t> Ядро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12</a:t>
                      </a:r>
                      <a:endParaRPr lang="ru-RU" b="1" dirty="0"/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56</a:t>
                      </a:r>
                      <a:endParaRPr lang="ru-RU" b="1" dirty="0"/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2266708"/>
                  </a:ext>
                </a:extLst>
              </a:tr>
              <a:tr h="268778">
                <a:tc>
                  <a:txBody>
                    <a:bodyPr/>
                    <a:lstStyle/>
                    <a:p>
                      <a:pPr rtl="0" fontAlgn="t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РИНЦ 5 лет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21930"/>
                  </a:ext>
                </a:extLst>
              </a:tr>
              <a:tr h="26877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РИНЦ Ядро 5 лет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954837"/>
                  </a:ext>
                </a:extLst>
              </a:tr>
              <a:tr h="26877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РИНЦ ВАК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17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41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700" b="1" dirty="0" smtClean="0">
                <a:solidFill>
                  <a:srgbClr val="000000"/>
                </a:solidFill>
              </a:rPr>
              <a:t>	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700" b="1" dirty="0">
                <a:solidFill>
                  <a:srgbClr val="000000"/>
                </a:solidFill>
              </a:rPr>
              <a:t>	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Ученое звание профессора </a:t>
            </a:r>
            <a:r>
              <a:rPr lang="ru-RU" altLang="ru-RU" sz="1600" dirty="0" smtClean="0">
                <a:solidFill>
                  <a:srgbClr val="000000"/>
                </a:solidFill>
              </a:rPr>
              <a:t>по научной специальности 5.10.3 – «Виды искусств (музыкальное искусство)».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b="1" dirty="0" smtClean="0">
                <a:solidFill>
                  <a:srgbClr val="000000"/>
                </a:solidFill>
              </a:rPr>
              <a:t>	Юдин Александр Наумович</a:t>
            </a:r>
            <a:r>
              <a:rPr lang="ru-RU" altLang="ru-RU" sz="1600" b="1" dirty="0" smtClean="0"/>
              <a:t>, </a:t>
            </a:r>
            <a:r>
              <a:rPr lang="ru-RU" altLang="ru-RU" sz="1600" dirty="0" smtClean="0"/>
              <a:t>1979, профессор кафедры музыкально-инструментальной подготовки. 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dirty="0" smtClean="0"/>
              <a:t>	</a:t>
            </a:r>
            <a:r>
              <a:rPr lang="ru-RU" altLang="ru-RU" sz="1600" b="1" dirty="0" smtClean="0"/>
              <a:t>Стаж</a:t>
            </a:r>
            <a:r>
              <a:rPr lang="ru-RU" altLang="ru-RU" sz="1600" dirty="0" smtClean="0"/>
              <a:t> научно-педагогической работы Юдина Александра Наумовича в образовательных организациях высшего образования –  13 лет, в том числе  13 лет - стаж педагогической работы по научной специальности 5.10.3 </a:t>
            </a:r>
            <a:r>
              <a:rPr lang="ru-RU" altLang="ru-RU" sz="1600" dirty="0"/>
              <a:t>– «Виды искусств (музыкальное искусство)».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dirty="0">
                <a:solidFill>
                  <a:srgbClr val="FF0000"/>
                </a:solidFill>
              </a:rPr>
              <a:t>	</a:t>
            </a:r>
            <a:r>
              <a:rPr lang="ru-RU" altLang="ru-RU" sz="1600" dirty="0" smtClean="0"/>
              <a:t>За последние 3 года по научной специальности, указанной в аттестационном деле, опубликовала 3 научных труда в рецензируемых научных изданиях и 1 учебное издание.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dirty="0"/>
              <a:t>	</a:t>
            </a:r>
            <a:r>
              <a:rPr lang="ru-RU" altLang="ru-RU" sz="1600" dirty="0" smtClean="0"/>
              <a:t>Ученое звание доцента по специальности «Музыкальное искусство» присвоено приказом Министерства образования и науки Российской Федерации от 4.06.2018 №592/нк-2. </a:t>
            </a:r>
            <a:r>
              <a:rPr lang="ru-RU" altLang="ru-RU" sz="1600" smtClean="0"/>
              <a:t>Аттестат ЗДЦ № 013580.</a:t>
            </a:r>
            <a:endParaRPr lang="ru-RU" altLang="ru-RU" sz="1600" dirty="0" smtClean="0"/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altLang="ru-RU" sz="1600" b="1" dirty="0" smtClean="0"/>
              <a:t>	</a:t>
            </a:r>
            <a:r>
              <a:rPr lang="ru-RU" sz="1600" b="1" dirty="0" smtClean="0"/>
              <a:t>Ведет практические занятия: </a:t>
            </a:r>
            <a:r>
              <a:rPr lang="ru-RU" sz="1600" dirty="0" smtClean="0"/>
              <a:t>«Изучение репертуара высшей школы», «Профессиональная подготовка пианиста», «Исполнительское мастерство»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sz="1600" dirty="0" smtClean="0">
                <a:solidFill>
                  <a:srgbClr val="FF0000"/>
                </a:solidFill>
              </a:rPr>
              <a:t>	</a:t>
            </a:r>
            <a:r>
              <a:rPr lang="ru-RU" sz="1600" dirty="0" smtClean="0"/>
              <a:t>Представил 10 творческих работ и подготовил 11 лауреатов, дипломантов международных и всероссийских выставок, конкурсов, является лауреатом 3 международных и всероссийских выставок, конкурсов или фестивалей по научной специальности 5.10.3 – </a:t>
            </a:r>
            <a:r>
              <a:rPr lang="ru-RU" altLang="ru-RU" sz="1600" dirty="0"/>
              <a:t>«Виды искусств (музыкальное искусство)».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20363" y="5892502"/>
            <a:ext cx="51998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400" b="1" i="1" dirty="0">
              <a:solidFill>
                <a:prstClr val="black"/>
              </a:solidFill>
              <a:latin typeface="Open San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31272" y="3806675"/>
            <a:ext cx="5288932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prstClr val="black"/>
                </a:solidFill>
                <a:latin typeface="Open Sans"/>
              </a:rPr>
              <a:t>Результаты голосования членов ученого совета университета: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  <a:latin typeface="Open Sans"/>
              </a:rPr>
              <a:t>«За» </a:t>
            </a:r>
            <a:r>
              <a:rPr lang="ru-RU" sz="1400">
                <a:solidFill>
                  <a:prstClr val="black"/>
                </a:solidFill>
                <a:latin typeface="Open Sans"/>
              </a:rPr>
              <a:t>- </a:t>
            </a:r>
            <a:r>
              <a:rPr lang="ru-RU" sz="1400" smtClean="0">
                <a:solidFill>
                  <a:prstClr val="black"/>
                </a:solidFill>
                <a:latin typeface="Open Sans"/>
              </a:rPr>
              <a:t>56; </a:t>
            </a:r>
            <a:r>
              <a:rPr lang="ru-RU" sz="1400" i="1" dirty="0">
                <a:solidFill>
                  <a:prstClr val="black"/>
                </a:solidFill>
                <a:latin typeface="Open Sans"/>
              </a:rPr>
              <a:t>«Против»</a:t>
            </a:r>
            <a:r>
              <a:rPr lang="ru-RU" sz="1400" dirty="0">
                <a:solidFill>
                  <a:prstClr val="black"/>
                </a:solidFill>
                <a:latin typeface="Open Sans"/>
              </a:rPr>
              <a:t> </a:t>
            </a:r>
            <a:r>
              <a:rPr lang="ru-RU" sz="1400">
                <a:solidFill>
                  <a:prstClr val="black"/>
                </a:solidFill>
                <a:latin typeface="Open Sans"/>
              </a:rPr>
              <a:t>- </a:t>
            </a:r>
            <a:r>
              <a:rPr lang="ru-RU" sz="1400" smtClean="0">
                <a:solidFill>
                  <a:prstClr val="black"/>
                </a:solidFill>
                <a:latin typeface="Open Sans"/>
              </a:rPr>
              <a:t>нет; </a:t>
            </a:r>
            <a:r>
              <a:rPr lang="ru-RU" sz="1400" i="1" dirty="0">
                <a:solidFill>
                  <a:prstClr val="black"/>
                </a:solidFill>
                <a:latin typeface="Open Sans"/>
              </a:rPr>
              <a:t>«Недействительно» </a:t>
            </a:r>
            <a:r>
              <a:rPr lang="ru-RU" sz="1400" dirty="0">
                <a:solidFill>
                  <a:prstClr val="black"/>
                </a:solidFill>
                <a:latin typeface="Open Sans"/>
              </a:rPr>
              <a:t>- нет</a:t>
            </a:r>
          </a:p>
          <a:p>
            <a:pPr lvl="0"/>
            <a:endParaRPr lang="ru-RU" sz="1500" dirty="0" smtClean="0">
              <a:solidFill>
                <a:prstClr val="black"/>
              </a:solidFill>
            </a:endParaRPr>
          </a:p>
          <a:p>
            <a:pPr lvl="0"/>
            <a:endParaRPr lang="ru-RU" sz="1600" dirty="0" smtClean="0">
              <a:solidFill>
                <a:prstClr val="black"/>
              </a:solidFill>
            </a:endParaRPr>
          </a:p>
          <a:p>
            <a:pPr lvl="0"/>
            <a:endParaRPr lang="ru-RU" sz="1600" dirty="0">
              <a:solidFill>
                <a:prstClr val="black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626513"/>
              </p:ext>
            </p:extLst>
          </p:nvPr>
        </p:nvGraphicFramePr>
        <p:xfrm>
          <a:off x="1011114" y="3806675"/>
          <a:ext cx="5720158" cy="2340128"/>
        </p:xfrm>
        <a:graphic>
          <a:graphicData uri="http://schemas.openxmlformats.org/drawingml/2006/table">
            <a:tbl>
              <a:tblPr/>
              <a:tblGrid>
                <a:gridCol w="2254654">
                  <a:extLst>
                    <a:ext uri="{9D8B030D-6E8A-4147-A177-3AD203B41FA5}">
                      <a16:colId xmlns:a16="http://schemas.microsoft.com/office/drawing/2014/main" val="3146227283"/>
                    </a:ext>
                  </a:extLst>
                </a:gridCol>
                <a:gridCol w="1603831">
                  <a:extLst>
                    <a:ext uri="{9D8B030D-6E8A-4147-A177-3AD203B41FA5}">
                      <a16:colId xmlns:a16="http://schemas.microsoft.com/office/drawing/2014/main" val="757505379"/>
                    </a:ext>
                  </a:extLst>
                </a:gridCol>
                <a:gridCol w="1861673">
                  <a:extLst>
                    <a:ext uri="{9D8B030D-6E8A-4147-A177-3AD203B41FA5}">
                      <a16:colId xmlns:a16="http://schemas.microsoft.com/office/drawing/2014/main" val="3525879043"/>
                    </a:ext>
                  </a:extLst>
                </a:gridCol>
              </a:tblGrid>
              <a:tr h="55704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Индекс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Публикаций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Цитирований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432481"/>
                  </a:ext>
                </a:extLst>
              </a:tr>
              <a:tr h="246611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РИНЦ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293530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РИНЦ</a:t>
                      </a:r>
                      <a:r>
                        <a:rPr lang="ru-RU" b="1" baseline="0" dirty="0" smtClean="0"/>
                        <a:t> Ядро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12</a:t>
                      </a:r>
                      <a:endParaRPr lang="ru-RU" b="1" dirty="0"/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2266708"/>
                  </a:ext>
                </a:extLst>
              </a:tr>
              <a:tr h="268778">
                <a:tc>
                  <a:txBody>
                    <a:bodyPr/>
                    <a:lstStyle/>
                    <a:p>
                      <a:pPr rtl="0" fontAlgn="t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РИНЦ 5 лет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21930"/>
                  </a:ext>
                </a:extLst>
              </a:tr>
              <a:tr h="26877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РИНЦ Ядро 5 лет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954837"/>
                  </a:ext>
                </a:extLst>
              </a:tr>
              <a:tr h="26877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РИНЦ ВАК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smtClean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17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96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32880</TotalTime>
  <Words>150</Words>
  <Application>Microsoft Office PowerPoint</Application>
  <PresentationFormat>Широкоэкранный</PresentationFormat>
  <Paragraphs>90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Windows10</dc:creator>
  <cp:lastModifiedBy>user</cp:lastModifiedBy>
  <cp:revision>195</cp:revision>
  <cp:lastPrinted>2026-06-25T07:54:11Z</cp:lastPrinted>
  <dcterms:created xsi:type="dcterms:W3CDTF">2024-05-16T07:32:58Z</dcterms:created>
  <dcterms:modified xsi:type="dcterms:W3CDTF">2026-07-07T08:04:19Z</dcterms:modified>
</cp:coreProperties>
</file>